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8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2"/>
  </p:notesMasterIdLst>
  <p:sldIdLst>
    <p:sldId id="393" r:id="rId2"/>
    <p:sldId id="394" r:id="rId3"/>
    <p:sldId id="469" r:id="rId4"/>
    <p:sldId id="568" r:id="rId5"/>
    <p:sldId id="569" r:id="rId6"/>
    <p:sldId id="570" r:id="rId7"/>
    <p:sldId id="576" r:id="rId8"/>
    <p:sldId id="571" r:id="rId9"/>
    <p:sldId id="577" r:id="rId10"/>
    <p:sldId id="572" r:id="rId11"/>
    <p:sldId id="579" r:id="rId12"/>
    <p:sldId id="580" r:id="rId13"/>
    <p:sldId id="581" r:id="rId14"/>
    <p:sldId id="582" r:id="rId15"/>
    <p:sldId id="583" r:id="rId16"/>
    <p:sldId id="584" r:id="rId17"/>
    <p:sldId id="586" r:id="rId18"/>
    <p:sldId id="585" r:id="rId19"/>
    <p:sldId id="587" r:id="rId20"/>
    <p:sldId id="588" r:id="rId21"/>
    <p:sldId id="590" r:id="rId22"/>
    <p:sldId id="578" r:id="rId23"/>
    <p:sldId id="598" r:id="rId24"/>
    <p:sldId id="599" r:id="rId25"/>
    <p:sldId id="600" r:id="rId26"/>
    <p:sldId id="601" r:id="rId27"/>
    <p:sldId id="594" r:id="rId28"/>
    <p:sldId id="574" r:id="rId29"/>
    <p:sldId id="596" r:id="rId30"/>
    <p:sldId id="597" r:id="rId31"/>
  </p:sldIdLst>
  <p:sldSz cx="9144000" cy="5143500" type="screen16x9"/>
  <p:notesSz cx="6797675" cy="9926638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CFA"/>
    <a:srgbClr val="F4F5EE"/>
    <a:srgbClr val="55BBC5"/>
    <a:srgbClr val="F4FAFE"/>
    <a:srgbClr val="EAF7FE"/>
    <a:srgbClr val="E2F4FA"/>
    <a:srgbClr val="F09073"/>
    <a:srgbClr val="703C1B"/>
    <a:srgbClr val="1E8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6314" autoAdjust="0"/>
  </p:normalViewPr>
  <p:slideViewPr>
    <p:cSldViewPr>
      <p:cViewPr varScale="1">
        <p:scale>
          <a:sx n="95" d="100"/>
          <a:sy n="95" d="100"/>
        </p:scale>
        <p:origin x="86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2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29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6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509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13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3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368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297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04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765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95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67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158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875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53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807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539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390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193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27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66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694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27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3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69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30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5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8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36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23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24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8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0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4" name="矩形 3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228600" y="2857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教育教学分析</a:t>
            </a:r>
          </a:p>
        </p:txBody>
      </p:sp>
    </p:spTree>
    <p:extLst>
      <p:ext uri="{BB962C8B-B14F-4D97-AF65-F5344CB8AC3E}">
        <p14:creationId xmlns:p14="http://schemas.microsoft.com/office/powerpoint/2010/main" val="1690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6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1524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教学方案介绍</a:t>
            </a:r>
          </a:p>
        </p:txBody>
      </p:sp>
    </p:spTree>
    <p:extLst>
      <p:ext uri="{BB962C8B-B14F-4D97-AF65-F5344CB8AC3E}">
        <p14:creationId xmlns:p14="http://schemas.microsoft.com/office/powerpoint/2010/main" val="30833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1524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教学内容说明</a:t>
            </a:r>
          </a:p>
        </p:txBody>
      </p:sp>
    </p:spTree>
    <p:extLst>
      <p:ext uri="{BB962C8B-B14F-4D97-AF65-F5344CB8AC3E}">
        <p14:creationId xmlns:p14="http://schemas.microsoft.com/office/powerpoint/2010/main" val="18522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1524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教学特点分析</a:t>
            </a:r>
          </a:p>
        </p:txBody>
      </p:sp>
    </p:spTree>
    <p:extLst>
      <p:ext uri="{BB962C8B-B14F-4D97-AF65-F5344CB8AC3E}">
        <p14:creationId xmlns:p14="http://schemas.microsoft.com/office/powerpoint/2010/main" val="7440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152400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培养学习兴趣</a:t>
            </a:r>
          </a:p>
        </p:txBody>
      </p:sp>
    </p:spTree>
    <p:extLst>
      <p:ext uri="{BB962C8B-B14F-4D97-AF65-F5344CB8AC3E}">
        <p14:creationId xmlns:p14="http://schemas.microsoft.com/office/powerpoint/2010/main" val="9675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9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87757"/>
            <a:ext cx="8712200" cy="475574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032000" y="1253068"/>
            <a:ext cx="5698067" cy="24976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18" y="0"/>
            <a:ext cx="1140594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8950"/>
            <a:ext cx="1638570" cy="118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60" y="373347"/>
            <a:ext cx="872879" cy="9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6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8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30" r:id="rId2"/>
    <p:sldLayoutId id="2147483731" r:id="rId3"/>
    <p:sldLayoutId id="2147483732" r:id="rId4"/>
    <p:sldLayoutId id="2147483733" r:id="rId5"/>
    <p:sldLayoutId id="2147483703" r:id="rId6"/>
    <p:sldLayoutId id="2147483739" r:id="rId7"/>
    <p:sldLayoutId id="2147483734" r:id="rId8"/>
    <p:sldLayoutId id="2147483735" r:id="rId9"/>
    <p:sldLayoutId id="2147483736" r:id="rId10"/>
    <p:sldLayoutId id="2147483737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d.ptc.edu.tw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B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87757"/>
            <a:ext cx="8712200" cy="47557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18" y="0"/>
            <a:ext cx="114059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15" y="3022997"/>
            <a:ext cx="1638570" cy="118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5750"/>
            <a:ext cx="872879" cy="92470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146578" y="1236162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屏東縣高級中等以下學校個別化教育計畫檢核</a:t>
            </a:r>
            <a:endParaRPr lang="zh-TW" altLang="en-US" sz="28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048000" y="1916603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113</a:t>
            </a:r>
            <a:r>
              <a:rPr lang="zh-TW" altLang="en-US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學年度學校說明會</a:t>
            </a:r>
            <a:endParaRPr lang="zh-TW" altLang="en-US" sz="28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828800" y="2671682"/>
            <a:ext cx="619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屏東縣政府教育處特殊及學前教育科  陳季昀</a:t>
            </a:r>
            <a:endParaRPr lang="zh-TW" alt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檢核方式說明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28600" y="984493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一、依據屏東縣高級中等以下學校個別化教育計畫檢核實施計畫</a:t>
            </a:r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62000" y="158826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實施對象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</a:p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本縣高級中等以下學校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含學前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之特殊教育教師</a:t>
            </a:r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本縣高級中等以下安置有特殊教育學生之學校</a:t>
            </a:r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7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檢核方式說明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4800" y="89535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高國中小教育階段實施期程及方式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90286" y="1446158"/>
            <a:ext cx="1888457" cy="102541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各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校上傳學生彙整表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504071" y="1850123"/>
            <a:ext cx="838200" cy="22860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08944" y="1334046"/>
            <a:ext cx="2310064" cy="123086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本府每校抽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名學生並公告至本府教育處公告欄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831303" y="1814033"/>
            <a:ext cx="858253" cy="28966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7743321" y="2624233"/>
            <a:ext cx="260686" cy="592192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705598" y="862784"/>
            <a:ext cx="2336133" cy="176144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各校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將該生完整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表件上傳至教育處電子表單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向左箭號 13"/>
          <p:cNvSpPr/>
          <p:nvPr/>
        </p:nvSpPr>
        <p:spPr>
          <a:xfrm>
            <a:off x="5916527" y="3949696"/>
            <a:ext cx="765008" cy="348052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705598" y="3216425"/>
            <a:ext cx="2336133" cy="176144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本府組成檢核小組進行檢核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向左箭號 15"/>
          <p:cNvSpPr/>
          <p:nvPr/>
        </p:nvSpPr>
        <p:spPr>
          <a:xfrm>
            <a:off x="2830428" y="3949695"/>
            <a:ext cx="674267" cy="281909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70233" y="3140691"/>
            <a:ext cx="2336133" cy="176144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函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予各校檢核結果，併辦理敘獎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00099" y="247157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每年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月初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935580" y="256951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每年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月初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3568362" y="3242997"/>
            <a:ext cx="2336133" cy="176144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若有缺件或檢核結果待改進，函請各校補件或修正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628022" y="1465997"/>
            <a:ext cx="137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本府函文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4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檢核方式說明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4800" y="89535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學前教育階段實施期程及方式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498177" y="1978855"/>
            <a:ext cx="1139244" cy="420721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 flipH="1">
            <a:off x="7391399" y="2892577"/>
            <a:ext cx="322845" cy="593573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617367" y="1080016"/>
            <a:ext cx="2336133" cy="176144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各校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將完整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表件上傳至教育處電子表單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378112" y="3223112"/>
            <a:ext cx="2336133" cy="176144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本府組成檢核小組進行檢核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974928" y="3264540"/>
            <a:ext cx="2336133" cy="176144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函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予各校檢核結果，併辦理敘獎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9010" y="1492324"/>
            <a:ext cx="5019114" cy="15994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集中式特教班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以班為單位上傳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份學生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 algn="ctr">
              <a:buAutoNum type="arabicPeriod"/>
            </a:pP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巡迴輔導班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以師為單位上傳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份學生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※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上傳優先順序請參閱公文及實施計畫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78124" y="1623675"/>
            <a:ext cx="137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本府函文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向左箭號 12"/>
          <p:cNvSpPr/>
          <p:nvPr/>
        </p:nvSpPr>
        <p:spPr>
          <a:xfrm>
            <a:off x="4419600" y="4030705"/>
            <a:ext cx="863264" cy="288254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7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264344" y="1504950"/>
            <a:ext cx="131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</a:t>
            </a:r>
            <a:r>
              <a:rPr lang="en-US" altLang="zh-TW" sz="5400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3</a:t>
            </a:r>
            <a:endParaRPr lang="zh-CN" altLang="en-US" sz="54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206707" y="24282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4148">
              <a:defRPr/>
            </a:pPr>
            <a:r>
              <a:rPr lang="zh-TW" altLang="en-US" sz="4000" b="1" kern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表件上傳順序</a:t>
            </a:r>
            <a:endParaRPr lang="zh-CN" altLang="en-US" sz="4000" b="1" kern="0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5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表件上傳順序</a:t>
            </a:r>
            <a:endParaRPr lang="zh-TW" altLang="en-US" sz="2800" dirty="0"/>
          </a:p>
        </p:txBody>
      </p:sp>
      <p:sp>
        <p:nvSpPr>
          <p:cNvPr id="9" name="圓角矩形 8"/>
          <p:cNvSpPr/>
          <p:nvPr/>
        </p:nvSpPr>
        <p:spPr>
          <a:xfrm>
            <a:off x="2286000" y="1048466"/>
            <a:ext cx="4800600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行政檢核表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286000" y="1873442"/>
            <a:ext cx="4800600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2.IEP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會議紀錄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285999" y="3533202"/>
            <a:ext cx="4800601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4.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內容檢核表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286000" y="2664590"/>
            <a:ext cx="4800600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</a:t>
            </a:r>
            <a:r>
              <a:rPr lang="zh-TW" altLang="en-US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特推會會議紀錄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286000" y="4324350"/>
            <a:ext cx="4800600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5.113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學年度上下學期完整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弧形箭號 (左彎) 13"/>
          <p:cNvSpPr/>
          <p:nvPr/>
        </p:nvSpPr>
        <p:spPr>
          <a:xfrm>
            <a:off x="7086600" y="1336352"/>
            <a:ext cx="503320" cy="8249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弧形箭號 (左彎) 14"/>
          <p:cNvSpPr/>
          <p:nvPr/>
        </p:nvSpPr>
        <p:spPr>
          <a:xfrm>
            <a:off x="7086600" y="2342242"/>
            <a:ext cx="503320" cy="8249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弧形箭號 (左彎) 19"/>
          <p:cNvSpPr/>
          <p:nvPr/>
        </p:nvSpPr>
        <p:spPr>
          <a:xfrm>
            <a:off x="7132725" y="3996379"/>
            <a:ext cx="503320" cy="8249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弧形箭號 (左彎) 20"/>
          <p:cNvSpPr/>
          <p:nvPr/>
        </p:nvSpPr>
        <p:spPr>
          <a:xfrm>
            <a:off x="7105652" y="3170297"/>
            <a:ext cx="503320" cy="8249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表件上傳順序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09600" y="10287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順序一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行政檢核表</a:t>
            </a:r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表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件於實施計畫內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0"/>
            <a:ext cx="4606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表件上傳順序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09599" y="1028700"/>
            <a:ext cx="289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順序二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會議紀錄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2915" y="2752635"/>
            <a:ext cx="287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兩種樣態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均須上傳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endParaRPr lang="zh-TW" altLang="en-US" sz="2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144253" y="1255157"/>
            <a:ext cx="5347843" cy="124991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一、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113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學期期初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二、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113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學期期末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三、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113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學期期初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190180" y="3071728"/>
            <a:ext cx="5334000" cy="124991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一、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113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學期期初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二、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113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學期期末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</a:t>
            </a:r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暨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113</a:t>
            </a:r>
          </a:p>
          <a:p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學年度第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學期期初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左大括弧 8"/>
          <p:cNvSpPr/>
          <p:nvPr/>
        </p:nvSpPr>
        <p:spPr>
          <a:xfrm>
            <a:off x="2422857" y="1581090"/>
            <a:ext cx="689310" cy="2514660"/>
          </a:xfrm>
          <a:prstGeom prst="leftBrace">
            <a:avLst>
              <a:gd name="adj1" fmla="val 8333"/>
              <a:gd name="adj2" fmla="val 5043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6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表件上傳順序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69232" y="89535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順序三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特殊教育推行委員會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特推會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會議紀錄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)113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學年度第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學期特推會會議紀錄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)113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學年度第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學期特推會會議紀錄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469232" y="2248079"/>
            <a:ext cx="8382000" cy="2685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法規依據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:《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高級中等以下學校特殊教育推行委員會設置辦法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》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條及第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任務第四款為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審議分散式資源班計畫、個別化教育計畫、個別輔導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計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   畫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特殊教育方案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、修業年限調整及升學、就業輔導等相關事項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本會每學期應召開會議一次，必要時，得召開臨時會，均由召集人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擔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任主席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；召集人不能出席會議時，由其指派委員或由委員互推一人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擔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任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主席。</a:t>
            </a:r>
          </a:p>
          <a:p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本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會之決議，以過半數委員出席，出席委員過半數之同意行之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82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表件上傳順序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52926" y="112395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順序四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內容檢核表</a:t>
            </a:r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實施計畫第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頁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33350"/>
            <a:ext cx="51097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表件上傳順序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28600" y="104574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順序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五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:111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學年度上下學期完整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</a:p>
          <a:p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請參閱本縣之個別化教育計畫參考格式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46416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2364371" y="1500247"/>
            <a:ext cx="704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目錄</a:t>
            </a:r>
            <a:endParaRPr lang="zh-CN" altLang="en-US" sz="4000" b="1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08618" y="1583888"/>
            <a:ext cx="470426" cy="1516797"/>
            <a:chOff x="3187174" y="1123950"/>
            <a:chExt cx="470426" cy="1516797"/>
          </a:xfrm>
        </p:grpSpPr>
        <p:grpSp>
          <p:nvGrpSpPr>
            <p:cNvPr id="30" name="组合 29"/>
            <p:cNvGrpSpPr/>
            <p:nvPr/>
          </p:nvGrpSpPr>
          <p:grpSpPr>
            <a:xfrm>
              <a:off x="3200400" y="1123950"/>
              <a:ext cx="457200" cy="457200"/>
              <a:chOff x="4944973" y="2146816"/>
              <a:chExt cx="457200" cy="4572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962525" y="2190750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/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01</a:t>
                </a:r>
                <a:endParaRPr lang="zh-CN" altLang="en-US" dirty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3187174" y="1625084"/>
              <a:ext cx="461665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法規依據</a:t>
              </a:r>
              <a:endParaRPr lang="zh-CN" altLang="en-US" b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19163" y="1583888"/>
            <a:ext cx="495970" cy="1978462"/>
            <a:chOff x="3187174" y="1123950"/>
            <a:chExt cx="495970" cy="1978462"/>
          </a:xfrm>
        </p:grpSpPr>
        <p:grpSp>
          <p:nvGrpSpPr>
            <p:cNvPr id="37" name="组合 36"/>
            <p:cNvGrpSpPr/>
            <p:nvPr/>
          </p:nvGrpSpPr>
          <p:grpSpPr>
            <a:xfrm>
              <a:off x="3200400" y="1123950"/>
              <a:ext cx="482744" cy="457200"/>
              <a:chOff x="4944973" y="2146816"/>
              <a:chExt cx="482744" cy="4572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962525" y="2190750"/>
                <a:ext cx="465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/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02</a:t>
                </a:r>
                <a:endParaRPr lang="zh-CN" altLang="en-US" dirty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3187174" y="1625084"/>
              <a:ext cx="461665" cy="14773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檢核方式說明</a:t>
              </a:r>
              <a:endParaRPr lang="zh-CN" altLang="en-US" b="1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29708" y="1583888"/>
            <a:ext cx="503984" cy="1978462"/>
            <a:chOff x="3187174" y="1123950"/>
            <a:chExt cx="503984" cy="1978462"/>
          </a:xfrm>
        </p:grpSpPr>
        <p:grpSp>
          <p:nvGrpSpPr>
            <p:cNvPr id="68" name="组合 67"/>
            <p:cNvGrpSpPr/>
            <p:nvPr/>
          </p:nvGrpSpPr>
          <p:grpSpPr>
            <a:xfrm>
              <a:off x="3200400" y="1123950"/>
              <a:ext cx="490758" cy="457200"/>
              <a:chOff x="4944973" y="2146816"/>
              <a:chExt cx="490758" cy="45720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4962525" y="219075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/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03</a:t>
                </a:r>
                <a:endParaRPr lang="zh-CN" altLang="en-US" dirty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3187174" y="1625084"/>
              <a:ext cx="461665" cy="14773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表件上傳順序</a:t>
              </a:r>
              <a:endParaRPr lang="zh-CN" altLang="en-US" b="1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867909" y="1572859"/>
            <a:ext cx="515206" cy="1978462"/>
            <a:chOff x="3187174" y="1123950"/>
            <a:chExt cx="515206" cy="1978462"/>
          </a:xfrm>
        </p:grpSpPr>
        <p:grpSp>
          <p:nvGrpSpPr>
            <p:cNvPr id="73" name="组合 72"/>
            <p:cNvGrpSpPr/>
            <p:nvPr/>
          </p:nvGrpSpPr>
          <p:grpSpPr>
            <a:xfrm>
              <a:off x="3200400" y="1123950"/>
              <a:ext cx="501980" cy="457200"/>
              <a:chOff x="4944973" y="2146816"/>
              <a:chExt cx="501980" cy="45720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4962525" y="2190750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/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04</a:t>
                </a:r>
                <a:endParaRPr lang="zh-CN" altLang="en-US" dirty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3187174" y="1625084"/>
              <a:ext cx="461665" cy="14773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表件上傳路徑</a:t>
              </a:r>
              <a:endParaRPr lang="zh-CN" altLang="en-US" b="1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650800" y="1583888"/>
            <a:ext cx="512000" cy="1516797"/>
            <a:chOff x="3187174" y="1123950"/>
            <a:chExt cx="512000" cy="1516797"/>
          </a:xfrm>
        </p:grpSpPr>
        <p:grpSp>
          <p:nvGrpSpPr>
            <p:cNvPr id="78" name="组合 77"/>
            <p:cNvGrpSpPr/>
            <p:nvPr/>
          </p:nvGrpSpPr>
          <p:grpSpPr>
            <a:xfrm>
              <a:off x="3200400" y="1123950"/>
              <a:ext cx="498774" cy="457200"/>
              <a:chOff x="4944973" y="2146816"/>
              <a:chExt cx="498774" cy="4572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4962525" y="2190750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accent1"/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05</a:t>
                </a:r>
                <a:endParaRPr lang="zh-CN" altLang="en-US" dirty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3187174" y="1625084"/>
              <a:ext cx="461665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注意事項</a:t>
              </a:r>
              <a:endParaRPr lang="zh-CN" altLang="en-US" b="1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153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表件上傳順序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57200" y="85141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本縣個別化教育計畫參考格式</a:t>
            </a:r>
            <a:endParaRPr lang="en-US" altLang="zh-TW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至本縣特教資源網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3"/>
              </a:rPr>
              <a:t>https://www.sped.ptc.edu.tw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3"/>
              </a:rPr>
              <a:t>/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下載</a:t>
            </a:r>
            <a:endParaRPr lang="en-US" altLang="zh-TW" b="1" dirty="0" smtClean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97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表件上傳順序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04800" y="809017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本縣個別化教育計畫參考格式</a:t>
            </a:r>
            <a:endParaRPr lang="en-US" altLang="zh-TW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請依撰寫需求參照以下附件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</a:p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附件一、家庭生活調查表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運用於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內基本資料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  <a:p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附件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二、測驗與評量紀錄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運用於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內能力現況評估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  <a:p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附件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三、現況能力檢核表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運用於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內能力現況評估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  <a:p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附件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四、學科領域學習內容向度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運用於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內能力現況評估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  <a:p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附件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五、轉銜檢核表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運用於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內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轉銜輔導及服務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endParaRPr lang="en-US" altLang="zh-TW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05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264344" y="1504950"/>
            <a:ext cx="131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</a:t>
            </a:r>
            <a:r>
              <a:rPr lang="en-US" altLang="zh-TW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4</a:t>
            </a:r>
            <a:endParaRPr lang="zh-CN" altLang="en-US" sz="54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206707" y="24282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4148">
              <a:defRPr/>
            </a:pPr>
            <a:r>
              <a:rPr lang="zh-TW" altLang="en-US" sz="4000" b="1" kern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表件上傳路徑</a:t>
            </a:r>
            <a:endParaRPr lang="zh-CN" altLang="en-US" sz="4000" b="1" kern="0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2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表件上傳路徑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3400" y="97155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一、至本府教育處資訊服務入口網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https://portal.ptc.edu.tw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/)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3350"/>
            <a:ext cx="5149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表件上傳路徑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3400" y="97155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一、上排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【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業務網站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】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→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【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電子表單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】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69482"/>
            <a:ext cx="8726118" cy="28483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05400" y="1405414"/>
            <a:ext cx="10668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1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表件上傳路徑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3400" y="97155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一、上排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【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電子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表單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】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→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【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資料填報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】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1" y="2167414"/>
            <a:ext cx="8939849" cy="6819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34300" y="2038350"/>
            <a:ext cx="8382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表件上傳路徑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3400" y="97155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【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限期填報之表單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】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下拉點選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【111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學年度高級中等以下學校個別化教育計畫繳交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】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→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【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填寫表單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】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，上傳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(PDF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電子檔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後回原畫面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【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填報完畢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繳交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】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68" y="1876402"/>
            <a:ext cx="7983064" cy="3238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559" y="2403831"/>
            <a:ext cx="5058481" cy="9812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650102"/>
            <a:ext cx="2657511" cy="1331899"/>
          </a:xfrm>
          <a:prstGeom prst="rect">
            <a:avLst/>
          </a:prstGeom>
        </p:spPr>
      </p:pic>
      <p:sp>
        <p:nvSpPr>
          <p:cNvPr id="9" name="向下箭號 8"/>
          <p:cNvSpPr/>
          <p:nvPr/>
        </p:nvSpPr>
        <p:spPr>
          <a:xfrm>
            <a:off x="4343400" y="2242446"/>
            <a:ext cx="304800" cy="258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4343400" y="3566479"/>
            <a:ext cx="304800" cy="258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20025" y="3825000"/>
            <a:ext cx="647700" cy="448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820025" y="4533766"/>
            <a:ext cx="647700" cy="448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710113" y="382494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填寫表單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59704" y="4622503"/>
            <a:ext cx="181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填報完畢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繳交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85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264344" y="1504950"/>
            <a:ext cx="131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</a:t>
            </a:r>
            <a:r>
              <a:rPr lang="en-US" altLang="zh-TW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5</a:t>
            </a:r>
            <a:endParaRPr lang="zh-CN" altLang="en-US" sz="54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733800" y="242828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4148">
              <a:defRPr/>
            </a:pPr>
            <a:r>
              <a:rPr lang="zh-TW" altLang="en-US" sz="4400" b="1" kern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注意事項</a:t>
            </a:r>
            <a:endParaRPr lang="zh-CN" altLang="en-US" sz="4400" b="1" kern="0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8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注意事項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一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62000" y="97155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一、請貴校務必確實檢核表件上傳內容、順序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避免缺件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endParaRPr lang="en-US" altLang="zh-TW" sz="2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二、請學校行政端配合特教教師，提供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期初、期末會議紀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錄及特推會會議紀錄檔案。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三、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會議應符合規定召開。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四、先召開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會議，後召開特推會審議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五、特推會會議紀錄要有審議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的提案。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六、學生個資請做好隱私處理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學生姓名、班級、電話、地址、</a:t>
            </a:r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身分證字號、生日、家長姓名等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七、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會議紀錄要有參與人員的簽名。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0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注意事項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二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990600" y="768202"/>
            <a:ext cx="762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八、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內容應包含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《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特殊教育法施行細則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》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條之五大項，若學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生無此需求務必加註。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普通班接受特教服務學生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應有第一、二大項，若是跨階段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學生還要有第五大項。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情障學生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應有第一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~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四大項，若是跨階段學生還要有第五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大項。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非情障學生但若有明顯的情緒行為問題，應有第一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~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四大項，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若是跨階段學生還要有第五大項。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四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非情障學生若無情緒行為問題，應有第一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~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三大項，若是快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階段學生還要有第五大項。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九、第二大項的學生課表要加註原班課程名稱，以利了解排課方式。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十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、第三大項內容務必完整，當學年度完整的學年學期教育目標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  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要有上下學期的教育目標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20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264344" y="1504950"/>
            <a:ext cx="131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01</a:t>
            </a:r>
            <a:endParaRPr lang="zh-CN" altLang="en-US" sz="54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505200" y="2390086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4148">
              <a:defRPr/>
            </a:pPr>
            <a:r>
              <a:rPr lang="zh-TW" altLang="en-US" sz="4800" b="1" kern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法規依據</a:t>
            </a:r>
            <a:endParaRPr lang="zh-CN" altLang="en-US" sz="4800" b="1" kern="0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264344" y="1504950"/>
            <a:ext cx="131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</a:t>
            </a:r>
            <a:r>
              <a:rPr lang="en-US" altLang="zh-TW" sz="5400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6</a:t>
            </a:r>
            <a:endParaRPr lang="zh-CN" altLang="en-US" sz="54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962400" y="242828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4148">
              <a:defRPr/>
            </a:pPr>
            <a:r>
              <a:rPr lang="en-US" altLang="zh-TW" sz="4400" b="1" kern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Q&amp;A</a:t>
            </a:r>
            <a:endParaRPr lang="zh-CN" altLang="en-US" sz="4400" b="1" kern="0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7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法規依據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62000" y="135255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一、特殊教育法第</a:t>
            </a:r>
            <a:r>
              <a:rPr lang="en-US" altLang="zh-TW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31</a:t>
            </a:r>
            <a:r>
              <a:rPr lang="zh-TW" altLang="en-US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條及第</a:t>
            </a:r>
            <a:r>
              <a:rPr lang="en-US" altLang="zh-TW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42</a:t>
            </a:r>
            <a:r>
              <a:rPr lang="zh-TW" altLang="en-US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</a:t>
            </a:r>
            <a:endParaRPr lang="en-US" altLang="zh-TW" sz="2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2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二、特殊教育施行細則第</a:t>
            </a:r>
            <a:r>
              <a:rPr lang="en-US" altLang="zh-TW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r>
            <a:r>
              <a:rPr lang="zh-TW" altLang="en-US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</a:t>
            </a:r>
            <a:endParaRPr lang="en-US" altLang="zh-TW" sz="2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28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三、十二年國民基本教育特殊教育課程實施規範</a:t>
            </a:r>
            <a:endParaRPr lang="en-US" altLang="zh-TW" sz="2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8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法規依據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09600" y="860108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一、特殊教育法第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31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23211" y="1321772"/>
            <a:ext cx="693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特殊教育法第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31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</a:t>
            </a:r>
            <a:endParaRPr lang="en-US" altLang="zh-TW" sz="2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「高級中等以下學校應以</a:t>
            </a:r>
            <a:r>
              <a:rPr lang="zh-TW" altLang="en-US" sz="2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團隊合作</a:t>
            </a:r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方式對身心障礙學生訂定個別化教育計畫，訂定時</a:t>
            </a:r>
            <a:r>
              <a:rPr lang="zh-TW" altLang="en-US" sz="2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應邀請身心障礙學生本人，以及學生之法定代理人或實際照顧者參與</a:t>
            </a:r>
            <a:r>
              <a:rPr lang="zh-TW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；必要時，法定代理人或實際照顧者得邀請相關人員陪同參與。」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5295" y="2952750"/>
            <a:ext cx="693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另依教育部國民及學前教育署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111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月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日臺教國署原字第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1110120950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號函，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涉及特教生學習權益，訂定及檢討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時如以會議形式辦理，會議決議或會中討論重要內容應於召開會議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週內提供予學生以及家長，又完整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IEP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得由貴校依職權主動提供予家長及學生。</a:t>
            </a:r>
            <a:endParaRPr lang="en-US" altLang="zh-TW" sz="2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18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法規依據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09600" y="955417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二、特殊教育施行細則第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</a:t>
            </a:r>
            <a:endParaRPr lang="en-US" altLang="zh-TW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14400" y="1400584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本法第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31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條所稱個別化教育計畫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其內容包括下列事項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</a:t>
            </a:r>
            <a:r>
              <a:rPr lang="en-US" altLang="zh-TW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學生能力現況、家庭狀況及需求評估。</a:t>
            </a:r>
            <a:endParaRPr lang="en-US" altLang="zh-TW" b="1" dirty="0" smtClean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</a:t>
            </a:r>
            <a:r>
              <a:rPr lang="en-US" altLang="zh-TW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學生所需特殊教育、相關服務及支持策略。</a:t>
            </a:r>
            <a:endParaRPr lang="en-US" altLang="zh-TW" b="1" dirty="0" smtClean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</a:t>
            </a:r>
            <a:r>
              <a:rPr lang="en-US" altLang="zh-TW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學年與學期教育目標、達成學期教育目標之評量方式、日期及標準</a:t>
            </a:r>
            <a:endParaRPr lang="en-US" altLang="zh-TW" b="1" dirty="0" smtClean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</a:t>
            </a:r>
            <a:r>
              <a:rPr lang="en-US" altLang="zh-TW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4.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具情緒與行為問題學生所需之行為功能介入方案及行政支援</a:t>
            </a:r>
            <a:endParaRPr lang="en-US" altLang="zh-TW" b="1" dirty="0" smtClean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</a:t>
            </a:r>
            <a:r>
              <a:rPr lang="en-US" altLang="zh-TW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5.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學生之轉銜輔導及服務內容</a:t>
            </a:r>
            <a:endParaRPr lang="en-US" altLang="zh-TW" b="1" dirty="0" smtClean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9837" y="3154910"/>
            <a:ext cx="8049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前項第五款所定轉銜輔導及服務，包括升學輔導、生活、就業、心理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輔</a:t>
            </a:r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</a:p>
          <a:p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導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、福利服務及其他相關專業服務等項目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(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參與訂定個別化教育計畫之人員，應包括學校行政人員、特殊教育與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相  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關教師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，並應邀請學生家長及學生本人參與；必要時，得邀請相關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專業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人員參與</a:t>
            </a:r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，學生家長亦得邀請相關人員陪同。</a:t>
            </a:r>
            <a:endParaRPr lang="en-US" altLang="zh-TW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3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法規依據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09600" y="1200150"/>
            <a:ext cx="7848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特殊教育法施行細則第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條</a:t>
            </a:r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前條身心障礙學生個別化教育計畫，學校應於</a:t>
            </a:r>
            <a:r>
              <a:rPr lang="zh-TW" altLang="en-US" sz="24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新生及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轉</a:t>
            </a:r>
            <a:endParaRPr lang="en-US" altLang="zh-TW" sz="2400" b="1" dirty="0" smtClean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學生</a:t>
            </a:r>
            <a:r>
              <a:rPr lang="zh-TW" altLang="en-US" sz="24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入學後一個月內訂定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；其餘在學學生之個別化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教育</a:t>
            </a:r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計畫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，應於</a:t>
            </a:r>
            <a:r>
              <a:rPr lang="zh-TW" altLang="en-US" sz="24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開學前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訂定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前項計畫，每學期應至少檢討一次。</a:t>
            </a:r>
            <a:endParaRPr lang="en-US" altLang="zh-TW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596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8575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法規依據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4300" y="981853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三、十二年國民基本教育特殊教育課程實施規範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頁起</a:t>
            </a:r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6847"/>
            <a:ext cx="50743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4264344" y="1504950"/>
            <a:ext cx="1313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</a:t>
            </a:r>
            <a:r>
              <a:rPr lang="en-US" altLang="zh-TW" sz="5400" dirty="0" smtClean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2</a:t>
            </a:r>
            <a:endParaRPr lang="zh-CN" altLang="en-US" sz="54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3206707" y="24282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4148">
              <a:defRPr/>
            </a:pPr>
            <a:r>
              <a:rPr lang="zh-TW" altLang="en-US" sz="4000" b="1" kern="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檢核方式說明</a:t>
            </a:r>
            <a:endParaRPr lang="zh-CN" altLang="en-US" sz="4000" b="1" kern="0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1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5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Office 主题">
  <a:themeElements>
    <a:clrScheme name="自定义 3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5BBC5"/>
      </a:accent1>
      <a:accent2>
        <a:srgbClr val="FBB505"/>
      </a:accent2>
      <a:accent3>
        <a:srgbClr val="55BBC5"/>
      </a:accent3>
      <a:accent4>
        <a:srgbClr val="FBB505"/>
      </a:accent4>
      <a:accent5>
        <a:srgbClr val="55BBC5"/>
      </a:accent5>
      <a:accent6>
        <a:srgbClr val="FBB505"/>
      </a:accent6>
      <a:hlink>
        <a:srgbClr val="55BBC5"/>
      </a:hlink>
      <a:folHlink>
        <a:srgbClr val="FBB505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1768</Words>
  <Application>Microsoft Office PowerPoint</Application>
  <PresentationFormat>如螢幕大小 (16:9)</PresentationFormat>
  <Paragraphs>200</Paragraphs>
  <Slides>30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Microsoft JhengHei UI</vt:lpstr>
      <vt:lpstr>微软雅黑</vt:lpstr>
      <vt:lpstr>宋体</vt:lpstr>
      <vt:lpstr>站酷快乐体2016修订版</vt:lpstr>
      <vt:lpstr>Arial</vt:lpstr>
      <vt:lpstr>Arial Black</vt:lpstr>
      <vt:lpstr>Calibri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2019-05-07T02:53:43Z</dcterms:created>
  <dcterms:modified xsi:type="dcterms:W3CDTF">2025-03-03T01:35:35Z</dcterms:modified>
</cp:coreProperties>
</file>