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6"/>
  </p:notesMasterIdLst>
  <p:sldIdLst>
    <p:sldId id="256" r:id="rId2"/>
    <p:sldId id="327" r:id="rId3"/>
    <p:sldId id="334" r:id="rId4"/>
    <p:sldId id="333" r:id="rId5"/>
    <p:sldId id="353" r:id="rId6"/>
    <p:sldId id="343" r:id="rId7"/>
    <p:sldId id="407" r:id="rId8"/>
    <p:sldId id="360" r:id="rId9"/>
    <p:sldId id="395" r:id="rId10"/>
    <p:sldId id="393" r:id="rId11"/>
    <p:sldId id="396" r:id="rId12"/>
    <p:sldId id="397" r:id="rId13"/>
    <p:sldId id="368" r:id="rId14"/>
    <p:sldId id="344" r:id="rId15"/>
    <p:sldId id="376" r:id="rId16"/>
    <p:sldId id="380" r:id="rId17"/>
    <p:sldId id="415" r:id="rId18"/>
    <p:sldId id="421" r:id="rId19"/>
    <p:sldId id="354" r:id="rId20"/>
    <p:sldId id="373" r:id="rId21"/>
    <p:sldId id="402" r:id="rId22"/>
    <p:sldId id="399" r:id="rId23"/>
    <p:sldId id="400" r:id="rId24"/>
    <p:sldId id="384" r:id="rId25"/>
    <p:sldId id="355" r:id="rId26"/>
    <p:sldId id="345" r:id="rId27"/>
    <p:sldId id="403" r:id="rId28"/>
    <p:sldId id="363" r:id="rId29"/>
    <p:sldId id="390" r:id="rId30"/>
    <p:sldId id="335" r:id="rId31"/>
    <p:sldId id="359" r:id="rId32"/>
    <p:sldId id="404" r:id="rId33"/>
    <p:sldId id="392" r:id="rId34"/>
    <p:sldId id="412" r:id="rId35"/>
    <p:sldId id="289" r:id="rId36"/>
    <p:sldId id="370" r:id="rId37"/>
    <p:sldId id="350" r:id="rId38"/>
    <p:sldId id="398" r:id="rId39"/>
    <p:sldId id="389" r:id="rId40"/>
    <p:sldId id="286" r:id="rId41"/>
    <p:sldId id="307" r:id="rId42"/>
    <p:sldId id="292" r:id="rId43"/>
    <p:sldId id="265" r:id="rId44"/>
    <p:sldId id="267" r:id="rId45"/>
    <p:sldId id="310" r:id="rId46"/>
    <p:sldId id="296" r:id="rId47"/>
    <p:sldId id="408" r:id="rId48"/>
    <p:sldId id="409" r:id="rId49"/>
    <p:sldId id="416" r:id="rId50"/>
    <p:sldId id="417" r:id="rId51"/>
    <p:sldId id="388" r:id="rId52"/>
    <p:sldId id="391" r:id="rId53"/>
    <p:sldId id="262" r:id="rId54"/>
    <p:sldId id="277" r:id="rId55"/>
  </p:sldIdLst>
  <p:sldSz cx="9144000" cy="6858000" type="screen4x3"/>
  <p:notesSz cx="7099300" cy="10234613"/>
  <p:defaultTextStyle>
    <a:defPPr>
      <a:defRPr lang="zh-TW"/>
    </a:defPPr>
    <a:lvl1pPr algn="l" rtl="0" fontAlgn="base">
      <a:spcBef>
        <a:spcPct val="0"/>
      </a:spcBef>
      <a:spcAft>
        <a:spcPct val="0"/>
      </a:spcAft>
      <a:defRPr kumimoji="1" kern="1200">
        <a:solidFill>
          <a:schemeClr val="tx1"/>
        </a:solidFill>
        <a:latin typeface="Arial" charset="0"/>
        <a:ea typeface="新細明體" pitchFamily="18" charset="-120"/>
        <a:cs typeface="+mn-cs"/>
      </a:defRPr>
    </a:lvl1pPr>
    <a:lvl2pPr marL="457200" algn="l" rtl="0" fontAlgn="base">
      <a:spcBef>
        <a:spcPct val="0"/>
      </a:spcBef>
      <a:spcAft>
        <a:spcPct val="0"/>
      </a:spcAft>
      <a:defRPr kumimoji="1" kern="1200">
        <a:solidFill>
          <a:schemeClr val="tx1"/>
        </a:solidFill>
        <a:latin typeface="Arial" charset="0"/>
        <a:ea typeface="新細明體" pitchFamily="18" charset="-120"/>
        <a:cs typeface="+mn-cs"/>
      </a:defRPr>
    </a:lvl2pPr>
    <a:lvl3pPr marL="914400" algn="l" rtl="0" fontAlgn="base">
      <a:spcBef>
        <a:spcPct val="0"/>
      </a:spcBef>
      <a:spcAft>
        <a:spcPct val="0"/>
      </a:spcAft>
      <a:defRPr kumimoji="1" kern="1200">
        <a:solidFill>
          <a:schemeClr val="tx1"/>
        </a:solidFill>
        <a:latin typeface="Arial" charset="0"/>
        <a:ea typeface="新細明體" pitchFamily="18" charset="-120"/>
        <a:cs typeface="+mn-cs"/>
      </a:defRPr>
    </a:lvl3pPr>
    <a:lvl4pPr marL="1371600" algn="l" rtl="0" fontAlgn="base">
      <a:spcBef>
        <a:spcPct val="0"/>
      </a:spcBef>
      <a:spcAft>
        <a:spcPct val="0"/>
      </a:spcAft>
      <a:defRPr kumimoji="1" kern="1200">
        <a:solidFill>
          <a:schemeClr val="tx1"/>
        </a:solidFill>
        <a:latin typeface="Arial" charset="0"/>
        <a:ea typeface="新細明體" pitchFamily="18" charset="-120"/>
        <a:cs typeface="+mn-cs"/>
      </a:defRPr>
    </a:lvl4pPr>
    <a:lvl5pPr marL="1828800" algn="l" rtl="0" fontAlgn="base">
      <a:spcBef>
        <a:spcPct val="0"/>
      </a:spcBef>
      <a:spcAft>
        <a:spcPct val="0"/>
      </a:spcAft>
      <a:defRPr kumimoji="1" kern="1200">
        <a:solidFill>
          <a:schemeClr val="tx1"/>
        </a:solidFill>
        <a:latin typeface="Arial" charset="0"/>
        <a:ea typeface="新細明體" pitchFamily="18" charset="-120"/>
        <a:cs typeface="+mn-cs"/>
      </a:defRPr>
    </a:lvl5pPr>
    <a:lvl6pPr marL="2286000" algn="l" defTabSz="914400" rtl="0" eaLnBrk="1" latinLnBrk="0" hangingPunct="1">
      <a:defRPr kumimoji="1" kern="1200">
        <a:solidFill>
          <a:schemeClr val="tx1"/>
        </a:solidFill>
        <a:latin typeface="Arial" charset="0"/>
        <a:ea typeface="新細明體" pitchFamily="18" charset="-120"/>
        <a:cs typeface="+mn-cs"/>
      </a:defRPr>
    </a:lvl6pPr>
    <a:lvl7pPr marL="2743200" algn="l" defTabSz="914400" rtl="0" eaLnBrk="1" latinLnBrk="0" hangingPunct="1">
      <a:defRPr kumimoji="1" kern="1200">
        <a:solidFill>
          <a:schemeClr val="tx1"/>
        </a:solidFill>
        <a:latin typeface="Arial" charset="0"/>
        <a:ea typeface="新細明體" pitchFamily="18" charset="-120"/>
        <a:cs typeface="+mn-cs"/>
      </a:defRPr>
    </a:lvl7pPr>
    <a:lvl8pPr marL="3200400" algn="l" defTabSz="914400" rtl="0" eaLnBrk="1" latinLnBrk="0" hangingPunct="1">
      <a:defRPr kumimoji="1" kern="1200">
        <a:solidFill>
          <a:schemeClr val="tx1"/>
        </a:solidFill>
        <a:latin typeface="Arial" charset="0"/>
        <a:ea typeface="新細明體" pitchFamily="18" charset="-120"/>
        <a:cs typeface="+mn-cs"/>
      </a:defRPr>
    </a:lvl8pPr>
    <a:lvl9pPr marL="3657600" algn="l" defTabSz="914400" rtl="0" eaLnBrk="1" latinLnBrk="0" hangingPunct="1">
      <a:defRPr kumimoji="1" kern="1200">
        <a:solidFill>
          <a:schemeClr val="tx1"/>
        </a:solidFill>
        <a:latin typeface="Arial" charset="0"/>
        <a:ea typeface="新細明體" pitchFamily="18" charset="-120"/>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無樣式、無格線">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099" autoAdjust="0"/>
  </p:normalViewPr>
  <p:slideViewPr>
    <p:cSldViewPr>
      <p:cViewPr varScale="1">
        <p:scale>
          <a:sx n="81" d="100"/>
          <a:sy n="81" d="100"/>
        </p:scale>
        <p:origin x="1498" y="6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0DCC62D-5E29-4156-AA2D-909D4AABA663}"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zh-TW" altLang="en-US"/>
        </a:p>
      </dgm:t>
    </dgm:pt>
    <dgm:pt modelId="{AD31EFBA-7A58-45E9-ADE1-4894ECF1573B}">
      <dgm:prSet phldrT="[文字]"/>
      <dgm:spPr/>
      <dgm:t>
        <a:bodyPr/>
        <a:lstStyle/>
        <a:p>
          <a:r>
            <a:rPr lang="zh-TW" altLang="en-US" dirty="0"/>
            <a:t>一</a:t>
          </a:r>
          <a:r>
            <a:rPr lang="zh-TW" altLang="en-US" dirty="0">
              <a:latin typeface="新細明體"/>
              <a:ea typeface="新細明體"/>
            </a:rPr>
            <a:t>、資料審查</a:t>
          </a:r>
          <a:endParaRPr lang="zh-TW" altLang="en-US" dirty="0"/>
        </a:p>
      </dgm:t>
    </dgm:pt>
    <dgm:pt modelId="{2F058014-8F23-4B15-9316-D95F45FD6198}" type="parTrans" cxnId="{F762C8D1-4673-449E-98D7-50EE23CB1C0D}">
      <dgm:prSet/>
      <dgm:spPr/>
      <dgm:t>
        <a:bodyPr/>
        <a:lstStyle/>
        <a:p>
          <a:endParaRPr lang="zh-TW" altLang="en-US"/>
        </a:p>
      </dgm:t>
    </dgm:pt>
    <dgm:pt modelId="{20E6B399-01D4-4709-AF0D-3D540F8EEE08}" type="sibTrans" cxnId="{F762C8D1-4673-449E-98D7-50EE23CB1C0D}">
      <dgm:prSet/>
      <dgm:spPr/>
      <dgm:t>
        <a:bodyPr/>
        <a:lstStyle/>
        <a:p>
          <a:endParaRPr lang="zh-TW" altLang="en-US"/>
        </a:p>
      </dgm:t>
    </dgm:pt>
    <dgm:pt modelId="{BBFC3D53-3BF0-45AB-AF21-911E18411CC5}">
      <dgm:prSet phldrT="[文字]" custT="1"/>
      <dgm:spPr/>
      <dgm:t>
        <a:bodyPr/>
        <a:lstStyle/>
        <a:p>
          <a:r>
            <a:rPr lang="zh-TW" altLang="en-US" sz="1400" dirty="0"/>
            <a:t>審查資料時間</a:t>
          </a:r>
          <a:r>
            <a:rPr lang="en-US" altLang="zh-TW" sz="1400" dirty="0"/>
            <a:t>:110</a:t>
          </a:r>
          <a:r>
            <a:rPr lang="zh-TW" altLang="en-US" sz="1400" dirty="0"/>
            <a:t>年</a:t>
          </a:r>
          <a:r>
            <a:rPr lang="en-US" altLang="zh-TW" sz="1400" dirty="0"/>
            <a:t>9</a:t>
          </a:r>
          <a:r>
            <a:rPr lang="zh-TW" altLang="en-US" sz="1400" dirty="0"/>
            <a:t>月</a:t>
          </a:r>
          <a:r>
            <a:rPr lang="en-US" altLang="zh-TW" sz="1400" dirty="0"/>
            <a:t>12</a:t>
          </a:r>
          <a:r>
            <a:rPr lang="zh-TW" altLang="en-US" sz="1400" dirty="0"/>
            <a:t>日</a:t>
          </a:r>
          <a:r>
            <a:rPr lang="en-US" altLang="zh-TW" sz="1400" dirty="0"/>
            <a:t>.9</a:t>
          </a:r>
          <a:r>
            <a:rPr lang="zh-TW" altLang="en-US" sz="1400" dirty="0"/>
            <a:t>日</a:t>
          </a:r>
          <a:r>
            <a:rPr lang="en-US" altLang="zh-TW" sz="1400" dirty="0"/>
            <a:t>13</a:t>
          </a:r>
          <a:r>
            <a:rPr lang="zh-TW" altLang="en-US" sz="1400" dirty="0"/>
            <a:t>日  鑑定資料補件</a:t>
          </a:r>
          <a:r>
            <a:rPr lang="en-US" altLang="zh-TW" sz="1400" dirty="0"/>
            <a:t>:10</a:t>
          </a:r>
          <a:r>
            <a:rPr lang="zh-TW" altLang="en-US" sz="1400" dirty="0"/>
            <a:t>月</a:t>
          </a:r>
          <a:r>
            <a:rPr lang="en-US" altLang="zh-TW" sz="1400" dirty="0"/>
            <a:t>15</a:t>
          </a:r>
          <a:r>
            <a:rPr lang="zh-TW" altLang="en-US" sz="1400" dirty="0"/>
            <a:t>日     </a:t>
          </a:r>
        </a:p>
      </dgm:t>
    </dgm:pt>
    <dgm:pt modelId="{4EA7F389-7194-4B9B-ACAD-89C562BA511D}" type="parTrans" cxnId="{E168D46B-ECE4-4F2D-BB18-38757B680F6D}">
      <dgm:prSet/>
      <dgm:spPr/>
      <dgm:t>
        <a:bodyPr/>
        <a:lstStyle/>
        <a:p>
          <a:endParaRPr lang="zh-TW" altLang="en-US"/>
        </a:p>
      </dgm:t>
    </dgm:pt>
    <dgm:pt modelId="{DC0649C2-6E0D-4ACD-AB33-0F4CF01E30B3}" type="sibTrans" cxnId="{E168D46B-ECE4-4F2D-BB18-38757B680F6D}">
      <dgm:prSet/>
      <dgm:spPr/>
      <dgm:t>
        <a:bodyPr/>
        <a:lstStyle/>
        <a:p>
          <a:endParaRPr lang="zh-TW" altLang="en-US"/>
        </a:p>
      </dgm:t>
    </dgm:pt>
    <dgm:pt modelId="{B2E6FDF3-C021-4A76-8FE2-BEECA93A64F1}">
      <dgm:prSet phldrT="[文字]" custT="1"/>
      <dgm:spPr/>
      <dgm:t>
        <a:bodyPr/>
        <a:lstStyle/>
        <a:p>
          <a:pPr algn="l"/>
          <a:r>
            <a:rPr lang="zh-TW" altLang="en-US" sz="1200" dirty="0"/>
            <a:t>   </a:t>
          </a:r>
          <a:r>
            <a:rPr lang="zh-TW" altLang="en-US" sz="1300" dirty="0"/>
            <a:t>地點</a:t>
          </a:r>
          <a:r>
            <a:rPr lang="en-US" altLang="zh-TW" sz="1300" dirty="0"/>
            <a:t>:</a:t>
          </a:r>
          <a:r>
            <a:rPr lang="zh-TW" altLang="en-US" sz="1300" dirty="0"/>
            <a:t>東港國小</a:t>
          </a:r>
          <a:r>
            <a:rPr lang="en-US" altLang="zh-TW" sz="1300" dirty="0"/>
            <a:t>(</a:t>
          </a:r>
          <a:r>
            <a:rPr lang="zh-TW" altLang="en-US" sz="1300" dirty="0"/>
            <a:t>分區審件</a:t>
          </a:r>
          <a:r>
            <a:rPr lang="en-US" altLang="zh-TW" sz="1300" dirty="0"/>
            <a:t>)</a:t>
          </a:r>
          <a:endParaRPr lang="zh-TW" altLang="en-US" sz="1300" dirty="0"/>
        </a:p>
      </dgm:t>
    </dgm:pt>
    <dgm:pt modelId="{8A3B6F14-E40F-4294-8AFE-1C80C56D9E06}" type="parTrans" cxnId="{4BB908D7-666E-481D-AB4E-520383D31E9F}">
      <dgm:prSet/>
      <dgm:spPr/>
      <dgm:t>
        <a:bodyPr/>
        <a:lstStyle/>
        <a:p>
          <a:endParaRPr lang="zh-TW" altLang="en-US"/>
        </a:p>
      </dgm:t>
    </dgm:pt>
    <dgm:pt modelId="{2CAAA32F-0DC1-40DA-A3E9-7FFFB0A33A3E}" type="sibTrans" cxnId="{4BB908D7-666E-481D-AB4E-520383D31E9F}">
      <dgm:prSet/>
      <dgm:spPr/>
      <dgm:t>
        <a:bodyPr/>
        <a:lstStyle/>
        <a:p>
          <a:endParaRPr lang="zh-TW" altLang="en-US"/>
        </a:p>
      </dgm:t>
    </dgm:pt>
    <dgm:pt modelId="{30A9910F-06F9-4E87-8345-4E6DEDAB5E5F}">
      <dgm:prSet phldrT="[文字]"/>
      <dgm:spPr/>
      <dgm:t>
        <a:bodyPr/>
        <a:lstStyle/>
        <a:p>
          <a:r>
            <a:rPr lang="zh-TW" altLang="en-US" dirty="0"/>
            <a:t>二</a:t>
          </a:r>
          <a:r>
            <a:rPr lang="zh-TW" altLang="en-US" dirty="0">
              <a:latin typeface="新細明體"/>
            </a:rPr>
            <a:t>、鑑定安置會議</a:t>
          </a:r>
          <a:endParaRPr lang="zh-TW" altLang="en-US" dirty="0"/>
        </a:p>
      </dgm:t>
    </dgm:pt>
    <dgm:pt modelId="{64C9C3D6-F429-44D4-B418-3E93D800B6C9}" type="parTrans" cxnId="{C719A18B-6334-4256-B7B5-64B2787B82AE}">
      <dgm:prSet/>
      <dgm:spPr/>
      <dgm:t>
        <a:bodyPr/>
        <a:lstStyle/>
        <a:p>
          <a:endParaRPr lang="zh-TW" altLang="en-US"/>
        </a:p>
      </dgm:t>
    </dgm:pt>
    <dgm:pt modelId="{181EE862-C057-4E3F-A2BF-03F7A04114CA}" type="sibTrans" cxnId="{C719A18B-6334-4256-B7B5-64B2787B82AE}">
      <dgm:prSet/>
      <dgm:spPr/>
      <dgm:t>
        <a:bodyPr/>
        <a:lstStyle/>
        <a:p>
          <a:endParaRPr lang="zh-TW" altLang="en-US"/>
        </a:p>
      </dgm:t>
    </dgm:pt>
    <dgm:pt modelId="{042DB5CB-09E9-4C08-976B-8F8E6001A669}">
      <dgm:prSet phldrT="[文字]" custT="1"/>
      <dgm:spPr/>
      <dgm:t>
        <a:bodyPr/>
        <a:lstStyle/>
        <a:p>
          <a:pPr algn="l"/>
          <a:r>
            <a:rPr lang="zh-TW" altLang="en-US" sz="1400" dirty="0"/>
            <a:t>時間</a:t>
          </a:r>
          <a:r>
            <a:rPr lang="en-US" altLang="zh-TW" sz="1400" dirty="0"/>
            <a:t>:113</a:t>
          </a:r>
          <a:r>
            <a:rPr lang="zh-TW" altLang="en-US" sz="1400" dirty="0"/>
            <a:t>年</a:t>
          </a:r>
          <a:r>
            <a:rPr lang="en-US" altLang="zh-TW" sz="1400" dirty="0"/>
            <a:t>11</a:t>
          </a:r>
          <a:r>
            <a:rPr lang="zh-TW" altLang="en-US" sz="1400" dirty="0"/>
            <a:t>月下旬</a:t>
          </a:r>
          <a:r>
            <a:rPr lang="en-US" altLang="zh-TW" sz="1400" dirty="0"/>
            <a:t>(</a:t>
          </a:r>
          <a:r>
            <a:rPr lang="zh-TW" altLang="en-US" sz="1400" dirty="0"/>
            <a:t>暫定</a:t>
          </a:r>
          <a:r>
            <a:rPr lang="en-US" altLang="zh-TW" sz="1400" dirty="0"/>
            <a:t>)</a:t>
          </a:r>
          <a:r>
            <a:rPr lang="zh-TW" altLang="en-US" sz="1400" dirty="0"/>
            <a:t>以公文函示為準</a:t>
          </a:r>
        </a:p>
      </dgm:t>
    </dgm:pt>
    <dgm:pt modelId="{6C599153-D912-45F6-802A-1D78DF1CC04E}" type="parTrans" cxnId="{E02C8619-6334-4A69-971A-BA05E930E862}">
      <dgm:prSet/>
      <dgm:spPr/>
      <dgm:t>
        <a:bodyPr/>
        <a:lstStyle/>
        <a:p>
          <a:endParaRPr lang="zh-TW" altLang="en-US"/>
        </a:p>
      </dgm:t>
    </dgm:pt>
    <dgm:pt modelId="{5151D655-F6D4-4DC4-ADB0-EE434CEAEF71}" type="sibTrans" cxnId="{E02C8619-6334-4A69-971A-BA05E930E862}">
      <dgm:prSet/>
      <dgm:spPr/>
      <dgm:t>
        <a:bodyPr/>
        <a:lstStyle/>
        <a:p>
          <a:endParaRPr lang="zh-TW" altLang="en-US"/>
        </a:p>
      </dgm:t>
    </dgm:pt>
    <dgm:pt modelId="{C766469A-E163-4D67-8ACD-49A02C050C97}">
      <dgm:prSet phldrT="[文字]" custT="1"/>
      <dgm:spPr/>
      <dgm:t>
        <a:bodyPr/>
        <a:lstStyle/>
        <a:p>
          <a:pPr algn="l"/>
          <a:r>
            <a:rPr lang="zh-TW" altLang="en-US" sz="1200" dirty="0">
              <a:latin typeface="+mn-ea"/>
              <a:ea typeface="+mn-ea"/>
            </a:rPr>
            <a:t>     </a:t>
          </a:r>
          <a:r>
            <a:rPr lang="zh-TW" altLang="en-US" sz="1400" dirty="0">
              <a:latin typeface="+mn-ea"/>
              <a:ea typeface="+mn-ea"/>
            </a:rPr>
            <a:t>地點</a:t>
          </a:r>
          <a:r>
            <a:rPr lang="en-US" altLang="zh-TW" sz="1400" dirty="0">
              <a:latin typeface="+mn-ea"/>
              <a:ea typeface="+mn-ea"/>
            </a:rPr>
            <a:t>:</a:t>
          </a:r>
          <a:r>
            <a:rPr lang="zh-TW" altLang="en-US" sz="1400" dirty="0">
              <a:latin typeface="+mn-ea"/>
              <a:ea typeface="+mn-ea"/>
            </a:rPr>
            <a:t>仁愛國小、潮州國小、僑勇國小</a:t>
          </a:r>
        </a:p>
      </dgm:t>
    </dgm:pt>
    <dgm:pt modelId="{ACD3B34B-9949-4230-8713-C3A4E86FAE11}" type="parTrans" cxnId="{0F2507E6-5217-4922-86B2-6FEAB2CF2F96}">
      <dgm:prSet/>
      <dgm:spPr/>
      <dgm:t>
        <a:bodyPr/>
        <a:lstStyle/>
        <a:p>
          <a:endParaRPr lang="zh-TW" altLang="en-US"/>
        </a:p>
      </dgm:t>
    </dgm:pt>
    <dgm:pt modelId="{B9759094-625A-4FA5-8670-6FD709B8161C}" type="sibTrans" cxnId="{0F2507E6-5217-4922-86B2-6FEAB2CF2F96}">
      <dgm:prSet/>
      <dgm:spPr/>
      <dgm:t>
        <a:bodyPr/>
        <a:lstStyle/>
        <a:p>
          <a:endParaRPr lang="zh-TW" altLang="en-US"/>
        </a:p>
      </dgm:t>
    </dgm:pt>
    <dgm:pt modelId="{B06131A0-471E-40C4-AF08-AE6663437012}">
      <dgm:prSet phldrT="[文字]"/>
      <dgm:spPr/>
      <dgm:t>
        <a:bodyPr/>
        <a:lstStyle/>
        <a:p>
          <a:r>
            <a:rPr lang="zh-TW" altLang="en-US" dirty="0"/>
            <a:t>三</a:t>
          </a:r>
          <a:r>
            <a:rPr lang="zh-TW" altLang="en-US" dirty="0">
              <a:latin typeface="新細明體"/>
            </a:rPr>
            <a:t>、</a:t>
          </a:r>
          <a:r>
            <a:rPr lang="zh-TW" altLang="en-US" dirty="0">
              <a:latin typeface="+mn-ea"/>
              <a:ea typeface="+mn-ea"/>
            </a:rPr>
            <a:t>幼兒園</a:t>
          </a:r>
          <a:r>
            <a:rPr lang="en-US" altLang="zh-TW" dirty="0">
              <a:latin typeface="+mn-ea"/>
              <a:ea typeface="+mn-ea"/>
            </a:rPr>
            <a:t>(</a:t>
          </a:r>
          <a:r>
            <a:rPr lang="zh-TW" altLang="en-US" dirty="0">
              <a:latin typeface="+mn-ea"/>
              <a:ea typeface="+mn-ea"/>
            </a:rPr>
            <a:t>機構</a:t>
          </a:r>
          <a:r>
            <a:rPr lang="en-US" altLang="zh-TW" dirty="0">
              <a:latin typeface="+mn-ea"/>
              <a:ea typeface="+mn-ea"/>
            </a:rPr>
            <a:t>)</a:t>
          </a:r>
          <a:r>
            <a:rPr lang="zh-TW" altLang="en-US" dirty="0">
              <a:latin typeface="+mn-ea"/>
              <a:ea typeface="+mn-ea"/>
            </a:rPr>
            <a:t>完成報到</a:t>
          </a:r>
        </a:p>
      </dgm:t>
    </dgm:pt>
    <dgm:pt modelId="{412F4A95-89B4-4597-BE4A-2CBF811808C3}" type="parTrans" cxnId="{3A2950FC-8EAB-4600-AD36-C7B470A58813}">
      <dgm:prSet/>
      <dgm:spPr/>
      <dgm:t>
        <a:bodyPr/>
        <a:lstStyle/>
        <a:p>
          <a:endParaRPr lang="zh-TW" altLang="en-US"/>
        </a:p>
      </dgm:t>
    </dgm:pt>
    <dgm:pt modelId="{AC8A5CB3-83B3-48C7-BBD7-27664F1378D8}" type="sibTrans" cxnId="{3A2950FC-8EAB-4600-AD36-C7B470A58813}">
      <dgm:prSet/>
      <dgm:spPr/>
      <dgm:t>
        <a:bodyPr/>
        <a:lstStyle/>
        <a:p>
          <a:endParaRPr lang="zh-TW" altLang="en-US"/>
        </a:p>
      </dgm:t>
    </dgm:pt>
    <dgm:pt modelId="{57AD56C6-992F-441A-9741-3AC6A7F7E8A7}">
      <dgm:prSet phldrT="[文字]"/>
      <dgm:spPr/>
      <dgm:t>
        <a:bodyPr/>
        <a:lstStyle/>
        <a:p>
          <a:pPr algn="l"/>
          <a:r>
            <a:rPr lang="zh-TW" altLang="en-US" dirty="0"/>
            <a:t>時間</a:t>
          </a:r>
          <a:r>
            <a:rPr lang="en-US" altLang="zh-TW" dirty="0"/>
            <a:t>:113</a:t>
          </a:r>
          <a:r>
            <a:rPr lang="zh-TW" altLang="en-US" dirty="0"/>
            <a:t>年</a:t>
          </a:r>
          <a:r>
            <a:rPr lang="en-US" altLang="zh-TW" dirty="0"/>
            <a:t>12</a:t>
          </a:r>
          <a:r>
            <a:rPr lang="zh-TW" altLang="en-US" dirty="0"/>
            <a:t>月  </a:t>
          </a:r>
          <a:r>
            <a:rPr lang="en-US" altLang="zh-TW" dirty="0"/>
            <a:t>(</a:t>
          </a:r>
          <a:r>
            <a:rPr lang="zh-TW" altLang="en-US" dirty="0"/>
            <a:t>暫定，以公文通知時間作業</a:t>
          </a:r>
          <a:r>
            <a:rPr lang="en-US" altLang="zh-TW" dirty="0"/>
            <a:t>)</a:t>
          </a:r>
          <a:endParaRPr lang="zh-TW" altLang="en-US" dirty="0"/>
        </a:p>
      </dgm:t>
    </dgm:pt>
    <dgm:pt modelId="{CDEB8372-BE74-4CA5-97F9-44DDA2D1413F}" type="parTrans" cxnId="{1988A42D-A36B-41B0-BDA2-DAC4FB0BD7B0}">
      <dgm:prSet/>
      <dgm:spPr/>
      <dgm:t>
        <a:bodyPr/>
        <a:lstStyle/>
        <a:p>
          <a:endParaRPr lang="zh-TW" altLang="en-US"/>
        </a:p>
      </dgm:t>
    </dgm:pt>
    <dgm:pt modelId="{993C2F67-BC9E-438F-8AB1-5E612F395C66}" type="sibTrans" cxnId="{1988A42D-A36B-41B0-BDA2-DAC4FB0BD7B0}">
      <dgm:prSet/>
      <dgm:spPr/>
      <dgm:t>
        <a:bodyPr/>
        <a:lstStyle/>
        <a:p>
          <a:endParaRPr lang="zh-TW" altLang="en-US"/>
        </a:p>
      </dgm:t>
    </dgm:pt>
    <dgm:pt modelId="{C00AA524-C0D8-4D47-B451-1ADB58EBF125}">
      <dgm:prSet phldrT="[文字]"/>
      <dgm:spPr/>
      <dgm:t>
        <a:bodyPr/>
        <a:lstStyle/>
        <a:p>
          <a:pPr algn="l"/>
          <a:r>
            <a:rPr lang="zh-TW" altLang="en-US" dirty="0"/>
            <a:t>     教育部特教通報網轉銜端</a:t>
          </a:r>
          <a:r>
            <a:rPr lang="en-US" altLang="zh-TW" dirty="0">
              <a:latin typeface="標楷體"/>
              <a:ea typeface="標楷體"/>
            </a:rPr>
            <a:t>､</a:t>
          </a:r>
          <a:r>
            <a:rPr lang="zh-TW" altLang="en-US" dirty="0"/>
            <a:t>學務端操作</a:t>
          </a:r>
        </a:p>
      </dgm:t>
    </dgm:pt>
    <dgm:pt modelId="{64A68281-A588-413D-846B-54F1E68AECBD}" type="parTrans" cxnId="{521A76FC-B4A0-4979-9DE5-2ABC92676D6E}">
      <dgm:prSet/>
      <dgm:spPr/>
      <dgm:t>
        <a:bodyPr/>
        <a:lstStyle/>
        <a:p>
          <a:endParaRPr lang="zh-TW" altLang="en-US"/>
        </a:p>
      </dgm:t>
    </dgm:pt>
    <dgm:pt modelId="{2AA72A37-CA4B-4FDB-9EE8-D9EB06D54DE1}" type="sibTrans" cxnId="{521A76FC-B4A0-4979-9DE5-2ABC92676D6E}">
      <dgm:prSet/>
      <dgm:spPr/>
      <dgm:t>
        <a:bodyPr/>
        <a:lstStyle/>
        <a:p>
          <a:endParaRPr lang="zh-TW" altLang="en-US"/>
        </a:p>
      </dgm:t>
    </dgm:pt>
    <dgm:pt modelId="{A4B02277-8728-471C-803D-3FFE7094B821}">
      <dgm:prSet phldrT="[文字]"/>
      <dgm:spPr/>
      <dgm:t>
        <a:bodyPr/>
        <a:lstStyle/>
        <a:p>
          <a:r>
            <a:rPr lang="zh-TW" altLang="en-US" dirty="0">
              <a:latin typeface="新細明體"/>
            </a:rPr>
            <a:t>四、</a:t>
          </a:r>
          <a:r>
            <a:rPr lang="zh-TW" altLang="en-US" dirty="0"/>
            <a:t>教育部特教通報網作業</a:t>
          </a:r>
          <a:r>
            <a:rPr lang="en-US" altLang="zh-TW" dirty="0"/>
            <a:t>(</a:t>
          </a:r>
          <a:r>
            <a:rPr lang="zh-TW" altLang="en-US" dirty="0"/>
            <a:t>接收</a:t>
          </a:r>
          <a:r>
            <a:rPr lang="en-US" altLang="zh-TW" dirty="0"/>
            <a:t>.</a:t>
          </a:r>
          <a:r>
            <a:rPr lang="zh-TW" altLang="en-US" dirty="0"/>
            <a:t>異動</a:t>
          </a:r>
          <a:r>
            <a:rPr lang="en-US" altLang="zh-TW" dirty="0"/>
            <a:t>)</a:t>
          </a:r>
          <a:endParaRPr lang="zh-TW" altLang="en-US" dirty="0"/>
        </a:p>
      </dgm:t>
    </dgm:pt>
    <dgm:pt modelId="{AFB88E9C-BF7C-4ED3-8695-F4A64F78615E}" type="parTrans" cxnId="{31C0EEB6-83C4-414A-9369-33D19807C4A8}">
      <dgm:prSet/>
      <dgm:spPr/>
      <dgm:t>
        <a:bodyPr/>
        <a:lstStyle/>
        <a:p>
          <a:endParaRPr lang="zh-TW" altLang="en-US"/>
        </a:p>
      </dgm:t>
    </dgm:pt>
    <dgm:pt modelId="{978E9E0C-ED47-412A-93AB-54E97C92717B}" type="sibTrans" cxnId="{31C0EEB6-83C4-414A-9369-33D19807C4A8}">
      <dgm:prSet/>
      <dgm:spPr/>
      <dgm:t>
        <a:bodyPr/>
        <a:lstStyle/>
        <a:p>
          <a:endParaRPr lang="zh-TW" altLang="en-US"/>
        </a:p>
      </dgm:t>
    </dgm:pt>
    <dgm:pt modelId="{C511F219-A992-4A5C-B0E4-F400CA7B5E9E}">
      <dgm:prSet phldrT="[文字]" custT="1"/>
      <dgm:spPr/>
      <dgm:t>
        <a:bodyPr/>
        <a:lstStyle/>
        <a:p>
          <a:pPr algn="l"/>
          <a:r>
            <a:rPr lang="zh-TW" altLang="en-US" sz="1200" dirty="0"/>
            <a:t>     </a:t>
          </a:r>
          <a:r>
            <a:rPr lang="zh-TW" altLang="en-US" sz="1400" dirty="0"/>
            <a:t>地點</a:t>
          </a:r>
          <a:r>
            <a:rPr lang="en-US" altLang="zh-TW" sz="1400" dirty="0"/>
            <a:t>:</a:t>
          </a:r>
          <a:r>
            <a:rPr lang="zh-TW" altLang="en-US" sz="1400" dirty="0"/>
            <a:t>安置學校</a:t>
          </a:r>
          <a:r>
            <a:rPr lang="en-US" altLang="zh-TW" sz="1400" dirty="0"/>
            <a:t>(</a:t>
          </a:r>
          <a:r>
            <a:rPr lang="zh-TW" altLang="en-US" sz="1400" dirty="0"/>
            <a:t>家長持鑑定結果通知單報到</a:t>
          </a:r>
          <a:r>
            <a:rPr lang="en-US" altLang="zh-TW" sz="1400" dirty="0"/>
            <a:t>)</a:t>
          </a:r>
          <a:endParaRPr lang="zh-TW" altLang="en-US" sz="1400" dirty="0"/>
        </a:p>
      </dgm:t>
    </dgm:pt>
    <dgm:pt modelId="{B274B32D-91FC-4447-83E1-0D33A78D499C}" type="parTrans" cxnId="{E7F702AD-1B9F-4533-A027-E3EC0288E15F}">
      <dgm:prSet/>
      <dgm:spPr/>
      <dgm:t>
        <a:bodyPr/>
        <a:lstStyle/>
        <a:p>
          <a:endParaRPr lang="zh-TW" altLang="en-US"/>
        </a:p>
      </dgm:t>
    </dgm:pt>
    <dgm:pt modelId="{5B8880B3-B32B-4800-940A-9B2D651438A8}" type="sibTrans" cxnId="{E7F702AD-1B9F-4533-A027-E3EC0288E15F}">
      <dgm:prSet/>
      <dgm:spPr/>
      <dgm:t>
        <a:bodyPr/>
        <a:lstStyle/>
        <a:p>
          <a:endParaRPr lang="zh-TW" altLang="en-US"/>
        </a:p>
      </dgm:t>
    </dgm:pt>
    <dgm:pt modelId="{D45FF1FB-6D49-4FA8-B547-DDCA924F5310}">
      <dgm:prSet phldrT="[文字]" custT="1"/>
      <dgm:spPr/>
      <dgm:t>
        <a:bodyPr/>
        <a:lstStyle/>
        <a:p>
          <a:pPr algn="l"/>
          <a:r>
            <a:rPr lang="zh-TW" altLang="en-US" sz="1400" dirty="0">
              <a:latin typeface="+mn-ea"/>
              <a:ea typeface="+mn-ea"/>
            </a:rPr>
            <a:t>時間</a:t>
          </a:r>
          <a:r>
            <a:rPr lang="en-US" altLang="zh-TW" sz="1400" dirty="0">
              <a:latin typeface="+mn-ea"/>
              <a:ea typeface="+mn-ea"/>
            </a:rPr>
            <a:t>:</a:t>
          </a:r>
          <a:r>
            <a:rPr lang="zh-TW" altLang="en-US" sz="1400" dirty="0">
              <a:latin typeface="+mn-ea"/>
              <a:ea typeface="+mn-ea"/>
            </a:rPr>
            <a:t>依據各幼兒園</a:t>
          </a:r>
          <a:r>
            <a:rPr lang="en-US" altLang="zh-TW" sz="1400" dirty="0">
              <a:latin typeface="+mn-ea"/>
              <a:ea typeface="+mn-ea"/>
            </a:rPr>
            <a:t>(</a:t>
          </a:r>
          <a:r>
            <a:rPr lang="zh-TW" altLang="en-US" sz="1400" dirty="0">
              <a:latin typeface="+mn-ea"/>
              <a:ea typeface="+mn-ea"/>
            </a:rPr>
            <a:t>機構</a:t>
          </a:r>
          <a:r>
            <a:rPr lang="en-US" altLang="zh-TW" sz="1400" dirty="0">
              <a:latin typeface="+mn-ea"/>
              <a:ea typeface="+mn-ea"/>
            </a:rPr>
            <a:t>).</a:t>
          </a:r>
          <a:r>
            <a:rPr lang="zh-TW" altLang="en-US" sz="1400" dirty="0">
              <a:latin typeface="+mn-ea"/>
              <a:ea typeface="+mn-ea"/>
            </a:rPr>
            <a:t>報到時間</a:t>
          </a:r>
        </a:p>
      </dgm:t>
    </dgm:pt>
    <dgm:pt modelId="{C736DE3C-D12C-4FCB-A5B6-349B260DBA26}" type="parTrans" cxnId="{639118DE-81D5-4DD1-AF15-D06E65602B9E}">
      <dgm:prSet/>
      <dgm:spPr/>
      <dgm:t>
        <a:bodyPr/>
        <a:lstStyle/>
        <a:p>
          <a:endParaRPr lang="zh-TW" altLang="en-US"/>
        </a:p>
      </dgm:t>
    </dgm:pt>
    <dgm:pt modelId="{A9124CF5-8222-4D4F-9406-B5AC4B50E498}" type="sibTrans" cxnId="{639118DE-81D5-4DD1-AF15-D06E65602B9E}">
      <dgm:prSet/>
      <dgm:spPr/>
      <dgm:t>
        <a:bodyPr/>
        <a:lstStyle/>
        <a:p>
          <a:endParaRPr lang="zh-TW" altLang="en-US"/>
        </a:p>
      </dgm:t>
    </dgm:pt>
    <dgm:pt modelId="{22A8BA76-0A45-4ECF-8AFC-F24F481C8D63}" type="pres">
      <dgm:prSet presAssocID="{C0DCC62D-5E29-4156-AA2D-909D4AABA663}" presName="Name0" presStyleCnt="0">
        <dgm:presLayoutVars>
          <dgm:dir/>
          <dgm:animLvl val="lvl"/>
          <dgm:resizeHandles val="exact"/>
        </dgm:presLayoutVars>
      </dgm:prSet>
      <dgm:spPr/>
      <dgm:t>
        <a:bodyPr/>
        <a:lstStyle/>
        <a:p>
          <a:endParaRPr lang="zh-TW" altLang="en-US"/>
        </a:p>
      </dgm:t>
    </dgm:pt>
    <dgm:pt modelId="{E50B68C8-023D-4C02-91DD-6FFE43167863}" type="pres">
      <dgm:prSet presAssocID="{A4B02277-8728-471C-803D-3FFE7094B821}" presName="boxAndChildren" presStyleCnt="0"/>
      <dgm:spPr/>
    </dgm:pt>
    <dgm:pt modelId="{3DB0D744-1E68-419E-8A0D-A71C1D30AE02}" type="pres">
      <dgm:prSet presAssocID="{A4B02277-8728-471C-803D-3FFE7094B821}" presName="parentTextBox" presStyleLbl="node1" presStyleIdx="0" presStyleCnt="4"/>
      <dgm:spPr/>
      <dgm:t>
        <a:bodyPr/>
        <a:lstStyle/>
        <a:p>
          <a:endParaRPr lang="zh-TW" altLang="en-US"/>
        </a:p>
      </dgm:t>
    </dgm:pt>
    <dgm:pt modelId="{7533054A-C6DC-4842-B7C1-2CCB18A58BAE}" type="pres">
      <dgm:prSet presAssocID="{A4B02277-8728-471C-803D-3FFE7094B821}" presName="entireBox" presStyleLbl="node1" presStyleIdx="0" presStyleCnt="4"/>
      <dgm:spPr/>
      <dgm:t>
        <a:bodyPr/>
        <a:lstStyle/>
        <a:p>
          <a:endParaRPr lang="zh-TW" altLang="en-US"/>
        </a:p>
      </dgm:t>
    </dgm:pt>
    <dgm:pt modelId="{0FA8805A-8A04-427E-8C4A-37E4EF0EDD87}" type="pres">
      <dgm:prSet presAssocID="{A4B02277-8728-471C-803D-3FFE7094B821}" presName="descendantBox" presStyleCnt="0"/>
      <dgm:spPr/>
    </dgm:pt>
    <dgm:pt modelId="{5EFEA185-0720-49A7-8F16-4A24575687F1}" type="pres">
      <dgm:prSet presAssocID="{57AD56C6-992F-441A-9741-3AC6A7F7E8A7}" presName="childTextBox" presStyleLbl="fgAccFollowNode1" presStyleIdx="0" presStyleCnt="8" custScaleX="126037" custLinFactNeighborX="300" custLinFactNeighborY="14949">
        <dgm:presLayoutVars>
          <dgm:bulletEnabled val="1"/>
        </dgm:presLayoutVars>
      </dgm:prSet>
      <dgm:spPr/>
      <dgm:t>
        <a:bodyPr/>
        <a:lstStyle/>
        <a:p>
          <a:endParaRPr lang="zh-TW" altLang="en-US"/>
        </a:p>
      </dgm:t>
    </dgm:pt>
    <dgm:pt modelId="{E6EB5D71-F658-420D-A411-78EA5BA6B2DE}" type="pres">
      <dgm:prSet presAssocID="{C00AA524-C0D8-4D47-B451-1ADB58EBF125}" presName="childTextBox" presStyleLbl="fgAccFollowNode1" presStyleIdx="1" presStyleCnt="8" custScaleX="113488" custLinFactNeighborY="13805">
        <dgm:presLayoutVars>
          <dgm:bulletEnabled val="1"/>
        </dgm:presLayoutVars>
      </dgm:prSet>
      <dgm:spPr/>
      <dgm:t>
        <a:bodyPr/>
        <a:lstStyle/>
        <a:p>
          <a:endParaRPr lang="zh-TW" altLang="en-US"/>
        </a:p>
      </dgm:t>
    </dgm:pt>
    <dgm:pt modelId="{DB382AA5-E771-43AE-AD8A-11D853F99C8F}" type="pres">
      <dgm:prSet presAssocID="{AC8A5CB3-83B3-48C7-BBD7-27664F1378D8}" presName="sp" presStyleCnt="0"/>
      <dgm:spPr/>
    </dgm:pt>
    <dgm:pt modelId="{0B6360B6-6C1E-4B5F-A71D-7658127D18DA}" type="pres">
      <dgm:prSet presAssocID="{B06131A0-471E-40C4-AF08-AE6663437012}" presName="arrowAndChildren" presStyleCnt="0"/>
      <dgm:spPr/>
    </dgm:pt>
    <dgm:pt modelId="{CBB0EDFC-D568-485D-8B4F-E88C219E5016}" type="pres">
      <dgm:prSet presAssocID="{B06131A0-471E-40C4-AF08-AE6663437012}" presName="parentTextArrow" presStyleLbl="node1" presStyleIdx="0" presStyleCnt="4"/>
      <dgm:spPr/>
      <dgm:t>
        <a:bodyPr/>
        <a:lstStyle/>
        <a:p>
          <a:endParaRPr lang="zh-TW" altLang="en-US"/>
        </a:p>
      </dgm:t>
    </dgm:pt>
    <dgm:pt modelId="{E5387F83-CBB0-4351-8C5D-6A3FBA252FF5}" type="pres">
      <dgm:prSet presAssocID="{B06131A0-471E-40C4-AF08-AE6663437012}" presName="arrow" presStyleLbl="node1" presStyleIdx="1" presStyleCnt="4"/>
      <dgm:spPr/>
      <dgm:t>
        <a:bodyPr/>
        <a:lstStyle/>
        <a:p>
          <a:endParaRPr lang="zh-TW" altLang="en-US"/>
        </a:p>
      </dgm:t>
    </dgm:pt>
    <dgm:pt modelId="{AC254A3D-9039-4447-8EF8-65F51270B5BA}" type="pres">
      <dgm:prSet presAssocID="{B06131A0-471E-40C4-AF08-AE6663437012}" presName="descendantArrow" presStyleCnt="0"/>
      <dgm:spPr/>
    </dgm:pt>
    <dgm:pt modelId="{E0D99149-CCC4-4E62-8724-1D681D9D997A}" type="pres">
      <dgm:prSet presAssocID="{D45FF1FB-6D49-4FA8-B547-DDCA924F5310}" presName="childTextArrow" presStyleLbl="fgAccFollowNode1" presStyleIdx="2" presStyleCnt="8" custScaleX="110873">
        <dgm:presLayoutVars>
          <dgm:bulletEnabled val="1"/>
        </dgm:presLayoutVars>
      </dgm:prSet>
      <dgm:spPr/>
      <dgm:t>
        <a:bodyPr/>
        <a:lstStyle/>
        <a:p>
          <a:endParaRPr lang="zh-TW" altLang="en-US"/>
        </a:p>
      </dgm:t>
    </dgm:pt>
    <dgm:pt modelId="{A3354B10-AD54-4AA9-B0DE-0F1773AD4060}" type="pres">
      <dgm:prSet presAssocID="{C511F219-A992-4A5C-B0E4-F400CA7B5E9E}" presName="childTextArrow" presStyleLbl="fgAccFollowNode1" presStyleIdx="3" presStyleCnt="8">
        <dgm:presLayoutVars>
          <dgm:bulletEnabled val="1"/>
        </dgm:presLayoutVars>
      </dgm:prSet>
      <dgm:spPr/>
      <dgm:t>
        <a:bodyPr/>
        <a:lstStyle/>
        <a:p>
          <a:endParaRPr lang="zh-TW" altLang="en-US"/>
        </a:p>
      </dgm:t>
    </dgm:pt>
    <dgm:pt modelId="{C14320F5-92F8-488E-80A5-A569E5A015A6}" type="pres">
      <dgm:prSet presAssocID="{181EE862-C057-4E3F-A2BF-03F7A04114CA}" presName="sp" presStyleCnt="0"/>
      <dgm:spPr/>
    </dgm:pt>
    <dgm:pt modelId="{4C5BBFFC-5E49-4325-ADB7-65E4FD80189E}" type="pres">
      <dgm:prSet presAssocID="{30A9910F-06F9-4E87-8345-4E6DEDAB5E5F}" presName="arrowAndChildren" presStyleCnt="0"/>
      <dgm:spPr/>
    </dgm:pt>
    <dgm:pt modelId="{BFBE3586-788C-4ADF-B304-02F13B70B6CA}" type="pres">
      <dgm:prSet presAssocID="{30A9910F-06F9-4E87-8345-4E6DEDAB5E5F}" presName="parentTextArrow" presStyleLbl="node1" presStyleIdx="1" presStyleCnt="4"/>
      <dgm:spPr/>
      <dgm:t>
        <a:bodyPr/>
        <a:lstStyle/>
        <a:p>
          <a:endParaRPr lang="zh-TW" altLang="en-US"/>
        </a:p>
      </dgm:t>
    </dgm:pt>
    <dgm:pt modelId="{EA9824B2-5359-449B-A1C0-89CAA49029BE}" type="pres">
      <dgm:prSet presAssocID="{30A9910F-06F9-4E87-8345-4E6DEDAB5E5F}" presName="arrow" presStyleLbl="node1" presStyleIdx="2" presStyleCnt="4"/>
      <dgm:spPr/>
      <dgm:t>
        <a:bodyPr/>
        <a:lstStyle/>
        <a:p>
          <a:endParaRPr lang="zh-TW" altLang="en-US"/>
        </a:p>
      </dgm:t>
    </dgm:pt>
    <dgm:pt modelId="{9B3DD4C0-8322-489D-A0D3-9DC5391D87EE}" type="pres">
      <dgm:prSet presAssocID="{30A9910F-06F9-4E87-8345-4E6DEDAB5E5F}" presName="descendantArrow" presStyleCnt="0"/>
      <dgm:spPr/>
    </dgm:pt>
    <dgm:pt modelId="{2BB53B2F-B58C-4EAF-B495-D6BA4D976A2D}" type="pres">
      <dgm:prSet presAssocID="{042DB5CB-09E9-4C08-976B-8F8E6001A669}" presName="childTextArrow" presStyleLbl="fgAccFollowNode1" presStyleIdx="4" presStyleCnt="8" custScaleX="116669">
        <dgm:presLayoutVars>
          <dgm:bulletEnabled val="1"/>
        </dgm:presLayoutVars>
      </dgm:prSet>
      <dgm:spPr/>
      <dgm:t>
        <a:bodyPr/>
        <a:lstStyle/>
        <a:p>
          <a:endParaRPr lang="zh-TW" altLang="en-US"/>
        </a:p>
      </dgm:t>
    </dgm:pt>
    <dgm:pt modelId="{2B750EEE-0AD1-4108-8904-2EF9165B5C50}" type="pres">
      <dgm:prSet presAssocID="{C766469A-E163-4D67-8ACD-49A02C050C97}" presName="childTextArrow" presStyleLbl="fgAccFollowNode1" presStyleIdx="5" presStyleCnt="8">
        <dgm:presLayoutVars>
          <dgm:bulletEnabled val="1"/>
        </dgm:presLayoutVars>
      </dgm:prSet>
      <dgm:spPr/>
      <dgm:t>
        <a:bodyPr/>
        <a:lstStyle/>
        <a:p>
          <a:endParaRPr lang="zh-TW" altLang="en-US"/>
        </a:p>
      </dgm:t>
    </dgm:pt>
    <dgm:pt modelId="{E7952F6C-F769-47B4-8225-E0F10199B1F1}" type="pres">
      <dgm:prSet presAssocID="{20E6B399-01D4-4709-AF0D-3D540F8EEE08}" presName="sp" presStyleCnt="0"/>
      <dgm:spPr/>
    </dgm:pt>
    <dgm:pt modelId="{887C5CD1-2801-4730-A61E-339E5040B089}" type="pres">
      <dgm:prSet presAssocID="{AD31EFBA-7A58-45E9-ADE1-4894ECF1573B}" presName="arrowAndChildren" presStyleCnt="0"/>
      <dgm:spPr/>
    </dgm:pt>
    <dgm:pt modelId="{7AA41CCE-5A5F-4605-B3C0-837658175127}" type="pres">
      <dgm:prSet presAssocID="{AD31EFBA-7A58-45E9-ADE1-4894ECF1573B}" presName="parentTextArrow" presStyleLbl="node1" presStyleIdx="2" presStyleCnt="4"/>
      <dgm:spPr/>
      <dgm:t>
        <a:bodyPr/>
        <a:lstStyle/>
        <a:p>
          <a:endParaRPr lang="zh-TW" altLang="en-US"/>
        </a:p>
      </dgm:t>
    </dgm:pt>
    <dgm:pt modelId="{DFE3C4C6-9989-496D-887B-547F88A48841}" type="pres">
      <dgm:prSet presAssocID="{AD31EFBA-7A58-45E9-ADE1-4894ECF1573B}" presName="arrow" presStyleLbl="node1" presStyleIdx="3" presStyleCnt="4" custLinFactNeighborX="3031" custLinFactNeighborY="-5278"/>
      <dgm:spPr/>
      <dgm:t>
        <a:bodyPr/>
        <a:lstStyle/>
        <a:p>
          <a:endParaRPr lang="zh-TW" altLang="en-US"/>
        </a:p>
      </dgm:t>
    </dgm:pt>
    <dgm:pt modelId="{227549F5-0B1D-4414-9FF2-9C93AFB52374}" type="pres">
      <dgm:prSet presAssocID="{AD31EFBA-7A58-45E9-ADE1-4894ECF1573B}" presName="descendantArrow" presStyleCnt="0"/>
      <dgm:spPr/>
    </dgm:pt>
    <dgm:pt modelId="{17990F3C-96CF-4720-9416-6D1884C02D90}" type="pres">
      <dgm:prSet presAssocID="{BBFC3D53-3BF0-45AB-AF21-911E18411CC5}" presName="childTextArrow" presStyleLbl="fgAccFollowNode1" presStyleIdx="6" presStyleCnt="8" custScaleX="268928" custScaleY="100000" custLinFactNeighborX="309" custLinFactNeighborY="1197">
        <dgm:presLayoutVars>
          <dgm:bulletEnabled val="1"/>
        </dgm:presLayoutVars>
      </dgm:prSet>
      <dgm:spPr/>
      <dgm:t>
        <a:bodyPr/>
        <a:lstStyle/>
        <a:p>
          <a:endParaRPr lang="zh-TW" altLang="en-US"/>
        </a:p>
      </dgm:t>
    </dgm:pt>
    <dgm:pt modelId="{FDA5CA11-DDEB-4F0B-946F-6067A2DB5D16}" type="pres">
      <dgm:prSet presAssocID="{B2E6FDF3-C021-4A76-8FE2-BEECA93A64F1}" presName="childTextArrow" presStyleLbl="fgAccFollowNode1" presStyleIdx="7" presStyleCnt="8" custLinFactNeighborX="41" custLinFactNeighborY="-1599">
        <dgm:presLayoutVars>
          <dgm:bulletEnabled val="1"/>
        </dgm:presLayoutVars>
      </dgm:prSet>
      <dgm:spPr/>
      <dgm:t>
        <a:bodyPr/>
        <a:lstStyle/>
        <a:p>
          <a:endParaRPr lang="zh-TW" altLang="en-US"/>
        </a:p>
      </dgm:t>
    </dgm:pt>
  </dgm:ptLst>
  <dgm:cxnLst>
    <dgm:cxn modelId="{2B97A49C-AA88-44CD-84B3-5752B1E2922B}" type="presOf" srcId="{AD31EFBA-7A58-45E9-ADE1-4894ECF1573B}" destId="{7AA41CCE-5A5F-4605-B3C0-837658175127}" srcOrd="0" destOrd="0" presId="urn:microsoft.com/office/officeart/2005/8/layout/process4"/>
    <dgm:cxn modelId="{C719A18B-6334-4256-B7B5-64B2787B82AE}" srcId="{C0DCC62D-5E29-4156-AA2D-909D4AABA663}" destId="{30A9910F-06F9-4E87-8345-4E6DEDAB5E5F}" srcOrd="1" destOrd="0" parTransId="{64C9C3D6-F429-44D4-B418-3E93D800B6C9}" sibTransId="{181EE862-C057-4E3F-A2BF-03F7A04114CA}"/>
    <dgm:cxn modelId="{E168D46B-ECE4-4F2D-BB18-38757B680F6D}" srcId="{AD31EFBA-7A58-45E9-ADE1-4894ECF1573B}" destId="{BBFC3D53-3BF0-45AB-AF21-911E18411CC5}" srcOrd="0" destOrd="0" parTransId="{4EA7F389-7194-4B9B-ACAD-89C562BA511D}" sibTransId="{DC0649C2-6E0D-4ACD-AB33-0F4CF01E30B3}"/>
    <dgm:cxn modelId="{521A76FC-B4A0-4979-9DE5-2ABC92676D6E}" srcId="{A4B02277-8728-471C-803D-3FFE7094B821}" destId="{C00AA524-C0D8-4D47-B451-1ADB58EBF125}" srcOrd="1" destOrd="0" parTransId="{64A68281-A588-413D-846B-54F1E68AECBD}" sibTransId="{2AA72A37-CA4B-4FDB-9EE8-D9EB06D54DE1}"/>
    <dgm:cxn modelId="{3A2950FC-8EAB-4600-AD36-C7B470A58813}" srcId="{C0DCC62D-5E29-4156-AA2D-909D4AABA663}" destId="{B06131A0-471E-40C4-AF08-AE6663437012}" srcOrd="2" destOrd="0" parTransId="{412F4A95-89B4-4597-BE4A-2CBF811808C3}" sibTransId="{AC8A5CB3-83B3-48C7-BBD7-27664F1378D8}"/>
    <dgm:cxn modelId="{1988A42D-A36B-41B0-BDA2-DAC4FB0BD7B0}" srcId="{A4B02277-8728-471C-803D-3FFE7094B821}" destId="{57AD56C6-992F-441A-9741-3AC6A7F7E8A7}" srcOrd="0" destOrd="0" parTransId="{CDEB8372-BE74-4CA5-97F9-44DDA2D1413F}" sibTransId="{993C2F67-BC9E-438F-8AB1-5E612F395C66}"/>
    <dgm:cxn modelId="{14DC1CBD-F3DD-4825-833F-3420E8057B39}" type="presOf" srcId="{042DB5CB-09E9-4C08-976B-8F8E6001A669}" destId="{2BB53B2F-B58C-4EAF-B495-D6BA4D976A2D}" srcOrd="0" destOrd="0" presId="urn:microsoft.com/office/officeart/2005/8/layout/process4"/>
    <dgm:cxn modelId="{8199EF31-ADB7-4E85-8E82-92BC3FC3E38C}" type="presOf" srcId="{B2E6FDF3-C021-4A76-8FE2-BEECA93A64F1}" destId="{FDA5CA11-DDEB-4F0B-946F-6067A2DB5D16}" srcOrd="0" destOrd="0" presId="urn:microsoft.com/office/officeart/2005/8/layout/process4"/>
    <dgm:cxn modelId="{6E82A23B-DCBA-4FEC-83F5-84CAB1F967D5}" type="presOf" srcId="{C511F219-A992-4A5C-B0E4-F400CA7B5E9E}" destId="{A3354B10-AD54-4AA9-B0DE-0F1773AD4060}" srcOrd="0" destOrd="0" presId="urn:microsoft.com/office/officeart/2005/8/layout/process4"/>
    <dgm:cxn modelId="{0F2507E6-5217-4922-86B2-6FEAB2CF2F96}" srcId="{30A9910F-06F9-4E87-8345-4E6DEDAB5E5F}" destId="{C766469A-E163-4D67-8ACD-49A02C050C97}" srcOrd="1" destOrd="0" parTransId="{ACD3B34B-9949-4230-8713-C3A4E86FAE11}" sibTransId="{B9759094-625A-4FA5-8670-6FD709B8161C}"/>
    <dgm:cxn modelId="{DA54CC98-639C-4F89-8B69-76F6F18223B0}" type="presOf" srcId="{D45FF1FB-6D49-4FA8-B547-DDCA924F5310}" destId="{E0D99149-CCC4-4E62-8724-1D681D9D997A}" srcOrd="0" destOrd="0" presId="urn:microsoft.com/office/officeart/2005/8/layout/process4"/>
    <dgm:cxn modelId="{E58CBEA1-1CDE-4D81-B2AD-64E375105440}" type="presOf" srcId="{BBFC3D53-3BF0-45AB-AF21-911E18411CC5}" destId="{17990F3C-96CF-4720-9416-6D1884C02D90}" srcOrd="0" destOrd="0" presId="urn:microsoft.com/office/officeart/2005/8/layout/process4"/>
    <dgm:cxn modelId="{8899CF65-027A-42BF-8386-EBD9EF17A3F4}" type="presOf" srcId="{C00AA524-C0D8-4D47-B451-1ADB58EBF125}" destId="{E6EB5D71-F658-420D-A411-78EA5BA6B2DE}" srcOrd="0" destOrd="0" presId="urn:microsoft.com/office/officeart/2005/8/layout/process4"/>
    <dgm:cxn modelId="{E02C8619-6334-4A69-971A-BA05E930E862}" srcId="{30A9910F-06F9-4E87-8345-4E6DEDAB5E5F}" destId="{042DB5CB-09E9-4C08-976B-8F8E6001A669}" srcOrd="0" destOrd="0" parTransId="{6C599153-D912-45F6-802A-1D78DF1CC04E}" sibTransId="{5151D655-F6D4-4DC4-ADB0-EE434CEAEF71}"/>
    <dgm:cxn modelId="{EC645D02-0680-4EE0-9AFF-8C4D763ACCEA}" type="presOf" srcId="{B06131A0-471E-40C4-AF08-AE6663437012}" destId="{CBB0EDFC-D568-485D-8B4F-E88C219E5016}" srcOrd="0" destOrd="0" presId="urn:microsoft.com/office/officeart/2005/8/layout/process4"/>
    <dgm:cxn modelId="{4829B62B-7438-44E7-B351-8C0B8051DFAF}" type="presOf" srcId="{B06131A0-471E-40C4-AF08-AE6663437012}" destId="{E5387F83-CBB0-4351-8C5D-6A3FBA252FF5}" srcOrd="1" destOrd="0" presId="urn:microsoft.com/office/officeart/2005/8/layout/process4"/>
    <dgm:cxn modelId="{1B342801-2885-4136-BB33-8C3FDF0AF9EA}" type="presOf" srcId="{57AD56C6-992F-441A-9741-3AC6A7F7E8A7}" destId="{5EFEA185-0720-49A7-8F16-4A24575687F1}" srcOrd="0" destOrd="0" presId="urn:microsoft.com/office/officeart/2005/8/layout/process4"/>
    <dgm:cxn modelId="{AEF20B28-F5F1-4F65-9C32-7CD989B0FF79}" type="presOf" srcId="{AD31EFBA-7A58-45E9-ADE1-4894ECF1573B}" destId="{DFE3C4C6-9989-496D-887B-547F88A48841}" srcOrd="1" destOrd="0" presId="urn:microsoft.com/office/officeart/2005/8/layout/process4"/>
    <dgm:cxn modelId="{65A1FAD0-EC23-49C4-A228-44C285CDFE64}" type="presOf" srcId="{A4B02277-8728-471C-803D-3FFE7094B821}" destId="{7533054A-C6DC-4842-B7C1-2CCB18A58BAE}" srcOrd="1" destOrd="0" presId="urn:microsoft.com/office/officeart/2005/8/layout/process4"/>
    <dgm:cxn modelId="{639118DE-81D5-4DD1-AF15-D06E65602B9E}" srcId="{B06131A0-471E-40C4-AF08-AE6663437012}" destId="{D45FF1FB-6D49-4FA8-B547-DDCA924F5310}" srcOrd="0" destOrd="0" parTransId="{C736DE3C-D12C-4FCB-A5B6-349B260DBA26}" sibTransId="{A9124CF5-8222-4D4F-9406-B5AC4B50E498}"/>
    <dgm:cxn modelId="{EC92D916-0EFE-46F7-92FA-DD670D6A24AC}" type="presOf" srcId="{30A9910F-06F9-4E87-8345-4E6DEDAB5E5F}" destId="{BFBE3586-788C-4ADF-B304-02F13B70B6CA}" srcOrd="0" destOrd="0" presId="urn:microsoft.com/office/officeart/2005/8/layout/process4"/>
    <dgm:cxn modelId="{E7F702AD-1B9F-4533-A027-E3EC0288E15F}" srcId="{B06131A0-471E-40C4-AF08-AE6663437012}" destId="{C511F219-A992-4A5C-B0E4-F400CA7B5E9E}" srcOrd="1" destOrd="0" parTransId="{B274B32D-91FC-4447-83E1-0D33A78D499C}" sibTransId="{5B8880B3-B32B-4800-940A-9B2D651438A8}"/>
    <dgm:cxn modelId="{8CF90540-4125-46A3-A06C-91274F73202D}" type="presOf" srcId="{C0DCC62D-5E29-4156-AA2D-909D4AABA663}" destId="{22A8BA76-0A45-4ECF-8AFC-F24F481C8D63}" srcOrd="0" destOrd="0" presId="urn:microsoft.com/office/officeart/2005/8/layout/process4"/>
    <dgm:cxn modelId="{31C0EEB6-83C4-414A-9369-33D19807C4A8}" srcId="{C0DCC62D-5E29-4156-AA2D-909D4AABA663}" destId="{A4B02277-8728-471C-803D-3FFE7094B821}" srcOrd="3" destOrd="0" parTransId="{AFB88E9C-BF7C-4ED3-8695-F4A64F78615E}" sibTransId="{978E9E0C-ED47-412A-93AB-54E97C92717B}"/>
    <dgm:cxn modelId="{80C69AC3-FE3B-4DB7-B114-53A04E9330D8}" type="presOf" srcId="{C766469A-E163-4D67-8ACD-49A02C050C97}" destId="{2B750EEE-0AD1-4108-8904-2EF9165B5C50}" srcOrd="0" destOrd="0" presId="urn:microsoft.com/office/officeart/2005/8/layout/process4"/>
    <dgm:cxn modelId="{4BB908D7-666E-481D-AB4E-520383D31E9F}" srcId="{AD31EFBA-7A58-45E9-ADE1-4894ECF1573B}" destId="{B2E6FDF3-C021-4A76-8FE2-BEECA93A64F1}" srcOrd="1" destOrd="0" parTransId="{8A3B6F14-E40F-4294-8AFE-1C80C56D9E06}" sibTransId="{2CAAA32F-0DC1-40DA-A3E9-7FFFB0A33A3E}"/>
    <dgm:cxn modelId="{A5A9DEB7-1F3C-4817-89F2-5C8D6EE6AFB4}" type="presOf" srcId="{A4B02277-8728-471C-803D-3FFE7094B821}" destId="{3DB0D744-1E68-419E-8A0D-A71C1D30AE02}" srcOrd="0" destOrd="0" presId="urn:microsoft.com/office/officeart/2005/8/layout/process4"/>
    <dgm:cxn modelId="{885EB5E9-6164-4411-9E5D-B2E09ADF446E}" type="presOf" srcId="{30A9910F-06F9-4E87-8345-4E6DEDAB5E5F}" destId="{EA9824B2-5359-449B-A1C0-89CAA49029BE}" srcOrd="1" destOrd="0" presId="urn:microsoft.com/office/officeart/2005/8/layout/process4"/>
    <dgm:cxn modelId="{F762C8D1-4673-449E-98D7-50EE23CB1C0D}" srcId="{C0DCC62D-5E29-4156-AA2D-909D4AABA663}" destId="{AD31EFBA-7A58-45E9-ADE1-4894ECF1573B}" srcOrd="0" destOrd="0" parTransId="{2F058014-8F23-4B15-9316-D95F45FD6198}" sibTransId="{20E6B399-01D4-4709-AF0D-3D540F8EEE08}"/>
    <dgm:cxn modelId="{FE588283-B6F9-4EE8-8521-0FF251A973D1}" type="presParOf" srcId="{22A8BA76-0A45-4ECF-8AFC-F24F481C8D63}" destId="{E50B68C8-023D-4C02-91DD-6FFE43167863}" srcOrd="0" destOrd="0" presId="urn:microsoft.com/office/officeart/2005/8/layout/process4"/>
    <dgm:cxn modelId="{FA179065-3AA3-44E1-8DFD-52C4C644C315}" type="presParOf" srcId="{E50B68C8-023D-4C02-91DD-6FFE43167863}" destId="{3DB0D744-1E68-419E-8A0D-A71C1D30AE02}" srcOrd="0" destOrd="0" presId="urn:microsoft.com/office/officeart/2005/8/layout/process4"/>
    <dgm:cxn modelId="{F748DB42-1973-4CC2-985E-F3EAC4B2E3AC}" type="presParOf" srcId="{E50B68C8-023D-4C02-91DD-6FFE43167863}" destId="{7533054A-C6DC-4842-B7C1-2CCB18A58BAE}" srcOrd="1" destOrd="0" presId="urn:microsoft.com/office/officeart/2005/8/layout/process4"/>
    <dgm:cxn modelId="{46798571-8E39-4DB0-80E8-B2E5F7A09D54}" type="presParOf" srcId="{E50B68C8-023D-4C02-91DD-6FFE43167863}" destId="{0FA8805A-8A04-427E-8C4A-37E4EF0EDD87}" srcOrd="2" destOrd="0" presId="urn:microsoft.com/office/officeart/2005/8/layout/process4"/>
    <dgm:cxn modelId="{7CC26A6B-F4E3-4E4E-A5A7-9DA0F234CE0E}" type="presParOf" srcId="{0FA8805A-8A04-427E-8C4A-37E4EF0EDD87}" destId="{5EFEA185-0720-49A7-8F16-4A24575687F1}" srcOrd="0" destOrd="0" presId="urn:microsoft.com/office/officeart/2005/8/layout/process4"/>
    <dgm:cxn modelId="{EE27E13D-B677-4082-B920-DD177F84A5DA}" type="presParOf" srcId="{0FA8805A-8A04-427E-8C4A-37E4EF0EDD87}" destId="{E6EB5D71-F658-420D-A411-78EA5BA6B2DE}" srcOrd="1" destOrd="0" presId="urn:microsoft.com/office/officeart/2005/8/layout/process4"/>
    <dgm:cxn modelId="{848FF11C-B875-42B3-AF9B-05A8B3CFC3CB}" type="presParOf" srcId="{22A8BA76-0A45-4ECF-8AFC-F24F481C8D63}" destId="{DB382AA5-E771-43AE-AD8A-11D853F99C8F}" srcOrd="1" destOrd="0" presId="urn:microsoft.com/office/officeart/2005/8/layout/process4"/>
    <dgm:cxn modelId="{55C8A8AC-9AFC-46D1-A7E1-8C924B755574}" type="presParOf" srcId="{22A8BA76-0A45-4ECF-8AFC-F24F481C8D63}" destId="{0B6360B6-6C1E-4B5F-A71D-7658127D18DA}" srcOrd="2" destOrd="0" presId="urn:microsoft.com/office/officeart/2005/8/layout/process4"/>
    <dgm:cxn modelId="{9780EE6E-843A-4232-A257-42107E5A078C}" type="presParOf" srcId="{0B6360B6-6C1E-4B5F-A71D-7658127D18DA}" destId="{CBB0EDFC-D568-485D-8B4F-E88C219E5016}" srcOrd="0" destOrd="0" presId="urn:microsoft.com/office/officeart/2005/8/layout/process4"/>
    <dgm:cxn modelId="{50A709D1-773F-4F6E-9A15-827E94DCBD76}" type="presParOf" srcId="{0B6360B6-6C1E-4B5F-A71D-7658127D18DA}" destId="{E5387F83-CBB0-4351-8C5D-6A3FBA252FF5}" srcOrd="1" destOrd="0" presId="urn:microsoft.com/office/officeart/2005/8/layout/process4"/>
    <dgm:cxn modelId="{BF1569C9-FCEE-4DCE-8E97-CF099267C788}" type="presParOf" srcId="{0B6360B6-6C1E-4B5F-A71D-7658127D18DA}" destId="{AC254A3D-9039-4447-8EF8-65F51270B5BA}" srcOrd="2" destOrd="0" presId="urn:microsoft.com/office/officeart/2005/8/layout/process4"/>
    <dgm:cxn modelId="{D7A5701E-6073-43DD-8A94-F28FBE0AE57B}" type="presParOf" srcId="{AC254A3D-9039-4447-8EF8-65F51270B5BA}" destId="{E0D99149-CCC4-4E62-8724-1D681D9D997A}" srcOrd="0" destOrd="0" presId="urn:microsoft.com/office/officeart/2005/8/layout/process4"/>
    <dgm:cxn modelId="{04EC2C78-526C-477B-BD3E-C0039853DF54}" type="presParOf" srcId="{AC254A3D-9039-4447-8EF8-65F51270B5BA}" destId="{A3354B10-AD54-4AA9-B0DE-0F1773AD4060}" srcOrd="1" destOrd="0" presId="urn:microsoft.com/office/officeart/2005/8/layout/process4"/>
    <dgm:cxn modelId="{F409D690-9EAC-4BBD-A548-13DDCE801325}" type="presParOf" srcId="{22A8BA76-0A45-4ECF-8AFC-F24F481C8D63}" destId="{C14320F5-92F8-488E-80A5-A569E5A015A6}" srcOrd="3" destOrd="0" presId="urn:microsoft.com/office/officeart/2005/8/layout/process4"/>
    <dgm:cxn modelId="{0658FA3E-5B66-4275-846F-91B929C24E63}" type="presParOf" srcId="{22A8BA76-0A45-4ECF-8AFC-F24F481C8D63}" destId="{4C5BBFFC-5E49-4325-ADB7-65E4FD80189E}" srcOrd="4" destOrd="0" presId="urn:microsoft.com/office/officeart/2005/8/layout/process4"/>
    <dgm:cxn modelId="{B90F9B9C-A98F-4731-824E-356A0841E76E}" type="presParOf" srcId="{4C5BBFFC-5E49-4325-ADB7-65E4FD80189E}" destId="{BFBE3586-788C-4ADF-B304-02F13B70B6CA}" srcOrd="0" destOrd="0" presId="urn:microsoft.com/office/officeart/2005/8/layout/process4"/>
    <dgm:cxn modelId="{E76C6DD4-1206-417C-AC92-998E5A27847C}" type="presParOf" srcId="{4C5BBFFC-5E49-4325-ADB7-65E4FD80189E}" destId="{EA9824B2-5359-449B-A1C0-89CAA49029BE}" srcOrd="1" destOrd="0" presId="urn:microsoft.com/office/officeart/2005/8/layout/process4"/>
    <dgm:cxn modelId="{A7907599-F1FB-4631-BDA1-A44ABE18A831}" type="presParOf" srcId="{4C5BBFFC-5E49-4325-ADB7-65E4FD80189E}" destId="{9B3DD4C0-8322-489D-A0D3-9DC5391D87EE}" srcOrd="2" destOrd="0" presId="urn:microsoft.com/office/officeart/2005/8/layout/process4"/>
    <dgm:cxn modelId="{6429C8DC-682B-4AB9-B5F2-30225A25D935}" type="presParOf" srcId="{9B3DD4C0-8322-489D-A0D3-9DC5391D87EE}" destId="{2BB53B2F-B58C-4EAF-B495-D6BA4D976A2D}" srcOrd="0" destOrd="0" presId="urn:microsoft.com/office/officeart/2005/8/layout/process4"/>
    <dgm:cxn modelId="{0F194E20-208D-452C-A9F4-5610E1B52C14}" type="presParOf" srcId="{9B3DD4C0-8322-489D-A0D3-9DC5391D87EE}" destId="{2B750EEE-0AD1-4108-8904-2EF9165B5C50}" srcOrd="1" destOrd="0" presId="urn:microsoft.com/office/officeart/2005/8/layout/process4"/>
    <dgm:cxn modelId="{91740EC1-D354-48F5-80E2-2E10BD59F1B3}" type="presParOf" srcId="{22A8BA76-0A45-4ECF-8AFC-F24F481C8D63}" destId="{E7952F6C-F769-47B4-8225-E0F10199B1F1}" srcOrd="5" destOrd="0" presId="urn:microsoft.com/office/officeart/2005/8/layout/process4"/>
    <dgm:cxn modelId="{72AFCC37-712B-4D2F-B4D8-8C14F1A6F98B}" type="presParOf" srcId="{22A8BA76-0A45-4ECF-8AFC-F24F481C8D63}" destId="{887C5CD1-2801-4730-A61E-339E5040B089}" srcOrd="6" destOrd="0" presId="urn:microsoft.com/office/officeart/2005/8/layout/process4"/>
    <dgm:cxn modelId="{7A9F9CAB-A074-48AF-AC23-0E234C5E6431}" type="presParOf" srcId="{887C5CD1-2801-4730-A61E-339E5040B089}" destId="{7AA41CCE-5A5F-4605-B3C0-837658175127}" srcOrd="0" destOrd="0" presId="urn:microsoft.com/office/officeart/2005/8/layout/process4"/>
    <dgm:cxn modelId="{0E9C385B-5E61-4C55-88A6-821FB5E0CD93}" type="presParOf" srcId="{887C5CD1-2801-4730-A61E-339E5040B089}" destId="{DFE3C4C6-9989-496D-887B-547F88A48841}" srcOrd="1" destOrd="0" presId="urn:microsoft.com/office/officeart/2005/8/layout/process4"/>
    <dgm:cxn modelId="{0BA8916D-91FF-4574-8B17-596922204D35}" type="presParOf" srcId="{887C5CD1-2801-4730-A61E-339E5040B089}" destId="{227549F5-0B1D-4414-9FF2-9C93AFB52374}" srcOrd="2" destOrd="0" presId="urn:microsoft.com/office/officeart/2005/8/layout/process4"/>
    <dgm:cxn modelId="{76B7ECE6-1E53-46C8-BEB4-705C5522642E}" type="presParOf" srcId="{227549F5-0B1D-4414-9FF2-9C93AFB52374}" destId="{17990F3C-96CF-4720-9416-6D1884C02D90}" srcOrd="0" destOrd="0" presId="urn:microsoft.com/office/officeart/2005/8/layout/process4"/>
    <dgm:cxn modelId="{1BD0C2F1-E09B-481E-8408-C2BBF36D8F95}" type="presParOf" srcId="{227549F5-0B1D-4414-9FF2-9C93AFB52374}" destId="{FDA5CA11-DDEB-4F0B-946F-6067A2DB5D16}" srcOrd="1"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0DCC62D-5E29-4156-AA2D-909D4AABA663}"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zh-TW" altLang="en-US"/>
        </a:p>
      </dgm:t>
    </dgm:pt>
    <dgm:pt modelId="{AD31EFBA-7A58-45E9-ADE1-4894ECF1573B}">
      <dgm:prSet phldrT="[文字]"/>
      <dgm:spPr/>
      <dgm:t>
        <a:bodyPr/>
        <a:lstStyle/>
        <a:p>
          <a:r>
            <a:rPr lang="zh-TW" altLang="en-US" dirty="0"/>
            <a:t>一</a:t>
          </a:r>
          <a:r>
            <a:rPr lang="zh-TW" altLang="en-US" dirty="0">
              <a:latin typeface="新細明體"/>
              <a:ea typeface="新細明體"/>
            </a:rPr>
            <a:t>、資料審查</a:t>
          </a:r>
          <a:endParaRPr lang="zh-TW" altLang="en-US" dirty="0"/>
        </a:p>
      </dgm:t>
    </dgm:pt>
    <dgm:pt modelId="{2F058014-8F23-4B15-9316-D95F45FD6198}" type="parTrans" cxnId="{F762C8D1-4673-449E-98D7-50EE23CB1C0D}">
      <dgm:prSet/>
      <dgm:spPr/>
      <dgm:t>
        <a:bodyPr/>
        <a:lstStyle/>
        <a:p>
          <a:endParaRPr lang="zh-TW" altLang="en-US"/>
        </a:p>
      </dgm:t>
    </dgm:pt>
    <dgm:pt modelId="{20E6B399-01D4-4709-AF0D-3D540F8EEE08}" type="sibTrans" cxnId="{F762C8D1-4673-449E-98D7-50EE23CB1C0D}">
      <dgm:prSet/>
      <dgm:spPr/>
      <dgm:t>
        <a:bodyPr/>
        <a:lstStyle/>
        <a:p>
          <a:endParaRPr lang="zh-TW" altLang="en-US"/>
        </a:p>
      </dgm:t>
    </dgm:pt>
    <dgm:pt modelId="{BBFC3D53-3BF0-45AB-AF21-911E18411CC5}">
      <dgm:prSet phldrT="[文字]" custT="1"/>
      <dgm:spPr/>
      <dgm:t>
        <a:bodyPr/>
        <a:lstStyle/>
        <a:p>
          <a:r>
            <a:rPr lang="zh-TW" altLang="en-US" sz="1400" dirty="0"/>
            <a:t>審查資料時間</a:t>
          </a:r>
          <a:r>
            <a:rPr lang="en-US" altLang="zh-TW" sz="1400" dirty="0"/>
            <a:t>:114</a:t>
          </a:r>
          <a:r>
            <a:rPr lang="zh-TW" altLang="en-US" sz="1400" dirty="0"/>
            <a:t>年</a:t>
          </a:r>
          <a:r>
            <a:rPr lang="en-US" altLang="zh-TW" sz="1400" dirty="0"/>
            <a:t>2</a:t>
          </a:r>
          <a:r>
            <a:rPr lang="zh-TW" altLang="en-US" sz="1400" dirty="0"/>
            <a:t>月</a:t>
          </a:r>
          <a:r>
            <a:rPr lang="en-US" altLang="zh-TW" sz="1400" dirty="0"/>
            <a:t>20</a:t>
          </a:r>
          <a:r>
            <a:rPr lang="zh-TW" altLang="en-US" sz="1400" dirty="0"/>
            <a:t>日</a:t>
          </a:r>
          <a:r>
            <a:rPr lang="en-US" altLang="zh-TW" sz="1400" dirty="0"/>
            <a:t>.2</a:t>
          </a:r>
          <a:r>
            <a:rPr lang="zh-TW" altLang="en-US" sz="1400" dirty="0"/>
            <a:t>月</a:t>
          </a:r>
          <a:r>
            <a:rPr lang="en-US" altLang="zh-TW" sz="1400" dirty="0"/>
            <a:t>21</a:t>
          </a:r>
          <a:r>
            <a:rPr lang="zh-TW" altLang="en-US" sz="1400" dirty="0"/>
            <a:t>日  鑑定資料補件</a:t>
          </a:r>
          <a:r>
            <a:rPr lang="en-US" altLang="zh-TW" sz="1400" dirty="0"/>
            <a:t>:114</a:t>
          </a:r>
          <a:r>
            <a:rPr lang="zh-TW" altLang="en-US" sz="1400" dirty="0"/>
            <a:t>年</a:t>
          </a:r>
          <a:r>
            <a:rPr lang="en-US" altLang="zh-TW" sz="1400" dirty="0"/>
            <a:t>3</a:t>
          </a:r>
          <a:r>
            <a:rPr lang="zh-TW" altLang="en-US" sz="1400" dirty="0"/>
            <a:t>月</a:t>
          </a:r>
          <a:r>
            <a:rPr lang="en-US" altLang="zh-TW" sz="1400" dirty="0"/>
            <a:t>11</a:t>
          </a:r>
          <a:r>
            <a:rPr lang="zh-TW" altLang="en-US" sz="1400" dirty="0"/>
            <a:t>日   </a:t>
          </a:r>
        </a:p>
      </dgm:t>
    </dgm:pt>
    <dgm:pt modelId="{4EA7F389-7194-4B9B-ACAD-89C562BA511D}" type="parTrans" cxnId="{E168D46B-ECE4-4F2D-BB18-38757B680F6D}">
      <dgm:prSet/>
      <dgm:spPr/>
      <dgm:t>
        <a:bodyPr/>
        <a:lstStyle/>
        <a:p>
          <a:endParaRPr lang="zh-TW" altLang="en-US"/>
        </a:p>
      </dgm:t>
    </dgm:pt>
    <dgm:pt modelId="{DC0649C2-6E0D-4ACD-AB33-0F4CF01E30B3}" type="sibTrans" cxnId="{E168D46B-ECE4-4F2D-BB18-38757B680F6D}">
      <dgm:prSet/>
      <dgm:spPr/>
      <dgm:t>
        <a:bodyPr/>
        <a:lstStyle/>
        <a:p>
          <a:endParaRPr lang="zh-TW" altLang="en-US"/>
        </a:p>
      </dgm:t>
    </dgm:pt>
    <dgm:pt modelId="{B2E6FDF3-C021-4A76-8FE2-BEECA93A64F1}">
      <dgm:prSet phldrT="[文字]" custT="1"/>
      <dgm:spPr/>
      <dgm:t>
        <a:bodyPr/>
        <a:lstStyle/>
        <a:p>
          <a:pPr algn="l"/>
          <a:r>
            <a:rPr lang="zh-TW" altLang="en-US" sz="1200" dirty="0"/>
            <a:t>  </a:t>
          </a:r>
          <a:r>
            <a:rPr lang="zh-TW" altLang="en-US" sz="1300" dirty="0"/>
            <a:t>地點</a:t>
          </a:r>
          <a:r>
            <a:rPr lang="en-US" altLang="zh-TW" sz="1300" dirty="0"/>
            <a:t>:</a:t>
          </a:r>
          <a:r>
            <a:rPr lang="zh-TW" altLang="en-US" sz="1300" dirty="0"/>
            <a:t>東港國小</a:t>
          </a:r>
          <a:r>
            <a:rPr lang="en-US" altLang="zh-TW" sz="1300" dirty="0"/>
            <a:t>(</a:t>
          </a:r>
          <a:r>
            <a:rPr lang="zh-TW" altLang="en-US" sz="1300" dirty="0"/>
            <a:t>分區審件</a:t>
          </a:r>
          <a:r>
            <a:rPr lang="en-US" altLang="zh-TW" sz="1300" dirty="0"/>
            <a:t>)</a:t>
          </a:r>
          <a:endParaRPr lang="zh-TW" altLang="en-US" sz="1300" dirty="0"/>
        </a:p>
      </dgm:t>
    </dgm:pt>
    <dgm:pt modelId="{8A3B6F14-E40F-4294-8AFE-1C80C56D9E06}" type="parTrans" cxnId="{4BB908D7-666E-481D-AB4E-520383D31E9F}">
      <dgm:prSet/>
      <dgm:spPr/>
      <dgm:t>
        <a:bodyPr/>
        <a:lstStyle/>
        <a:p>
          <a:endParaRPr lang="zh-TW" altLang="en-US"/>
        </a:p>
      </dgm:t>
    </dgm:pt>
    <dgm:pt modelId="{2CAAA32F-0DC1-40DA-A3E9-7FFFB0A33A3E}" type="sibTrans" cxnId="{4BB908D7-666E-481D-AB4E-520383D31E9F}">
      <dgm:prSet/>
      <dgm:spPr/>
      <dgm:t>
        <a:bodyPr/>
        <a:lstStyle/>
        <a:p>
          <a:endParaRPr lang="zh-TW" altLang="en-US"/>
        </a:p>
      </dgm:t>
    </dgm:pt>
    <dgm:pt modelId="{30A9910F-06F9-4E87-8345-4E6DEDAB5E5F}">
      <dgm:prSet phldrT="[文字]"/>
      <dgm:spPr/>
      <dgm:t>
        <a:bodyPr/>
        <a:lstStyle/>
        <a:p>
          <a:r>
            <a:rPr lang="zh-TW" altLang="en-US" dirty="0"/>
            <a:t>二</a:t>
          </a:r>
          <a:r>
            <a:rPr lang="zh-TW" altLang="en-US" dirty="0">
              <a:latin typeface="新細明體"/>
            </a:rPr>
            <a:t>、鑑定安置會議</a:t>
          </a:r>
          <a:endParaRPr lang="zh-TW" altLang="en-US" dirty="0"/>
        </a:p>
      </dgm:t>
    </dgm:pt>
    <dgm:pt modelId="{64C9C3D6-F429-44D4-B418-3E93D800B6C9}" type="parTrans" cxnId="{C719A18B-6334-4256-B7B5-64B2787B82AE}">
      <dgm:prSet/>
      <dgm:spPr/>
      <dgm:t>
        <a:bodyPr/>
        <a:lstStyle/>
        <a:p>
          <a:endParaRPr lang="zh-TW" altLang="en-US"/>
        </a:p>
      </dgm:t>
    </dgm:pt>
    <dgm:pt modelId="{181EE862-C057-4E3F-A2BF-03F7A04114CA}" type="sibTrans" cxnId="{C719A18B-6334-4256-B7B5-64B2787B82AE}">
      <dgm:prSet/>
      <dgm:spPr/>
      <dgm:t>
        <a:bodyPr/>
        <a:lstStyle/>
        <a:p>
          <a:endParaRPr lang="zh-TW" altLang="en-US"/>
        </a:p>
      </dgm:t>
    </dgm:pt>
    <dgm:pt modelId="{042DB5CB-09E9-4C08-976B-8F8E6001A669}">
      <dgm:prSet phldrT="[文字]" custT="1"/>
      <dgm:spPr/>
      <dgm:t>
        <a:bodyPr/>
        <a:lstStyle/>
        <a:p>
          <a:pPr algn="l"/>
          <a:r>
            <a:rPr lang="zh-TW" altLang="en-US" sz="1400" dirty="0"/>
            <a:t>時間</a:t>
          </a:r>
          <a:r>
            <a:rPr lang="en-US" altLang="zh-TW" sz="1400" dirty="0"/>
            <a:t>:113</a:t>
          </a:r>
          <a:r>
            <a:rPr lang="zh-TW" altLang="en-US" sz="1400" dirty="0"/>
            <a:t>年</a:t>
          </a:r>
          <a:r>
            <a:rPr lang="en-US" altLang="zh-TW" sz="1400" dirty="0"/>
            <a:t>4</a:t>
          </a:r>
          <a:r>
            <a:rPr lang="zh-TW" altLang="en-US" sz="1400" dirty="0"/>
            <a:t>月</a:t>
          </a:r>
          <a:r>
            <a:rPr lang="en-US" altLang="zh-TW" sz="1400" dirty="0"/>
            <a:t>10</a:t>
          </a:r>
          <a:r>
            <a:rPr lang="zh-TW" altLang="en-US" sz="1400" dirty="0"/>
            <a:t>日</a:t>
          </a:r>
          <a:r>
            <a:rPr lang="en-US" altLang="zh-TW" sz="1400" dirty="0"/>
            <a:t>~4</a:t>
          </a:r>
          <a:r>
            <a:rPr lang="zh-TW" altLang="en-US" sz="1400" dirty="0"/>
            <a:t>月</a:t>
          </a:r>
          <a:r>
            <a:rPr lang="en-US" altLang="zh-TW" sz="1400" dirty="0"/>
            <a:t>21</a:t>
          </a:r>
          <a:r>
            <a:rPr lang="zh-TW" altLang="en-US" sz="1400" dirty="0"/>
            <a:t>日</a:t>
          </a:r>
          <a:r>
            <a:rPr lang="en-US" altLang="zh-TW" sz="1400" dirty="0"/>
            <a:t>(</a:t>
          </a:r>
          <a:r>
            <a:rPr lang="zh-TW" altLang="en-US" sz="1400" dirty="0"/>
            <a:t>暫定</a:t>
          </a:r>
          <a:r>
            <a:rPr lang="en-US" altLang="zh-TW" sz="1400" dirty="0"/>
            <a:t>)</a:t>
          </a:r>
          <a:r>
            <a:rPr lang="zh-TW" altLang="en-US" sz="1400" dirty="0"/>
            <a:t>以公文函示為準</a:t>
          </a:r>
        </a:p>
      </dgm:t>
    </dgm:pt>
    <dgm:pt modelId="{6C599153-D912-45F6-802A-1D78DF1CC04E}" type="parTrans" cxnId="{E02C8619-6334-4A69-971A-BA05E930E862}">
      <dgm:prSet/>
      <dgm:spPr/>
      <dgm:t>
        <a:bodyPr/>
        <a:lstStyle/>
        <a:p>
          <a:endParaRPr lang="zh-TW" altLang="en-US"/>
        </a:p>
      </dgm:t>
    </dgm:pt>
    <dgm:pt modelId="{5151D655-F6D4-4DC4-ADB0-EE434CEAEF71}" type="sibTrans" cxnId="{E02C8619-6334-4A69-971A-BA05E930E862}">
      <dgm:prSet/>
      <dgm:spPr/>
      <dgm:t>
        <a:bodyPr/>
        <a:lstStyle/>
        <a:p>
          <a:endParaRPr lang="zh-TW" altLang="en-US"/>
        </a:p>
      </dgm:t>
    </dgm:pt>
    <dgm:pt modelId="{C766469A-E163-4D67-8ACD-49A02C050C97}">
      <dgm:prSet phldrT="[文字]" custT="1"/>
      <dgm:spPr/>
      <dgm:t>
        <a:bodyPr/>
        <a:lstStyle/>
        <a:p>
          <a:pPr algn="l"/>
          <a:r>
            <a:rPr lang="zh-TW" altLang="en-US" sz="1200" dirty="0">
              <a:latin typeface="+mn-ea"/>
              <a:ea typeface="+mn-ea"/>
            </a:rPr>
            <a:t>     </a:t>
          </a:r>
          <a:r>
            <a:rPr lang="zh-TW" altLang="en-US" sz="1400" dirty="0">
              <a:latin typeface="+mn-ea"/>
              <a:ea typeface="+mn-ea"/>
            </a:rPr>
            <a:t>地點</a:t>
          </a:r>
          <a:r>
            <a:rPr lang="en-US" altLang="zh-TW" sz="1400" dirty="0">
              <a:latin typeface="+mn-ea"/>
              <a:ea typeface="+mn-ea"/>
            </a:rPr>
            <a:t>:</a:t>
          </a:r>
          <a:r>
            <a:rPr lang="zh-TW" altLang="en-US" sz="1400" dirty="0">
              <a:latin typeface="+mn-ea"/>
              <a:ea typeface="+mn-ea"/>
            </a:rPr>
            <a:t>仁愛國小、潮州國小、僑勇國小</a:t>
          </a:r>
        </a:p>
      </dgm:t>
    </dgm:pt>
    <dgm:pt modelId="{ACD3B34B-9949-4230-8713-C3A4E86FAE11}" type="parTrans" cxnId="{0F2507E6-5217-4922-86B2-6FEAB2CF2F96}">
      <dgm:prSet/>
      <dgm:spPr/>
      <dgm:t>
        <a:bodyPr/>
        <a:lstStyle/>
        <a:p>
          <a:endParaRPr lang="zh-TW" altLang="en-US"/>
        </a:p>
      </dgm:t>
    </dgm:pt>
    <dgm:pt modelId="{B9759094-625A-4FA5-8670-6FD709B8161C}" type="sibTrans" cxnId="{0F2507E6-5217-4922-86B2-6FEAB2CF2F96}">
      <dgm:prSet/>
      <dgm:spPr/>
      <dgm:t>
        <a:bodyPr/>
        <a:lstStyle/>
        <a:p>
          <a:endParaRPr lang="zh-TW" altLang="en-US"/>
        </a:p>
      </dgm:t>
    </dgm:pt>
    <dgm:pt modelId="{B06131A0-471E-40C4-AF08-AE6663437012}">
      <dgm:prSet phldrT="[文字]"/>
      <dgm:spPr/>
      <dgm:t>
        <a:bodyPr/>
        <a:lstStyle/>
        <a:p>
          <a:r>
            <a:rPr lang="zh-TW" altLang="en-US" dirty="0"/>
            <a:t>三</a:t>
          </a:r>
          <a:r>
            <a:rPr lang="zh-TW" altLang="en-US" dirty="0">
              <a:latin typeface="新細明體"/>
            </a:rPr>
            <a:t>、</a:t>
          </a:r>
          <a:r>
            <a:rPr lang="zh-TW" altLang="en-US" dirty="0">
              <a:latin typeface="+mn-ea"/>
              <a:ea typeface="+mn-ea"/>
            </a:rPr>
            <a:t>幼兒園</a:t>
          </a:r>
          <a:r>
            <a:rPr lang="en-US" altLang="zh-TW" dirty="0">
              <a:latin typeface="+mn-ea"/>
              <a:ea typeface="+mn-ea"/>
            </a:rPr>
            <a:t>(</a:t>
          </a:r>
          <a:r>
            <a:rPr lang="zh-TW" altLang="en-US" dirty="0">
              <a:latin typeface="+mn-ea"/>
              <a:ea typeface="+mn-ea"/>
            </a:rPr>
            <a:t>機構</a:t>
          </a:r>
          <a:r>
            <a:rPr lang="en-US" altLang="zh-TW" dirty="0">
              <a:latin typeface="+mn-ea"/>
              <a:ea typeface="+mn-ea"/>
            </a:rPr>
            <a:t>).</a:t>
          </a:r>
          <a:r>
            <a:rPr lang="zh-TW" altLang="en-US" dirty="0">
              <a:latin typeface="+mn-ea"/>
              <a:ea typeface="+mn-ea"/>
            </a:rPr>
            <a:t>國小完成報到</a:t>
          </a:r>
        </a:p>
      </dgm:t>
    </dgm:pt>
    <dgm:pt modelId="{412F4A95-89B4-4597-BE4A-2CBF811808C3}" type="parTrans" cxnId="{3A2950FC-8EAB-4600-AD36-C7B470A58813}">
      <dgm:prSet/>
      <dgm:spPr/>
      <dgm:t>
        <a:bodyPr/>
        <a:lstStyle/>
        <a:p>
          <a:endParaRPr lang="zh-TW" altLang="en-US"/>
        </a:p>
      </dgm:t>
    </dgm:pt>
    <dgm:pt modelId="{AC8A5CB3-83B3-48C7-BBD7-27664F1378D8}" type="sibTrans" cxnId="{3A2950FC-8EAB-4600-AD36-C7B470A58813}">
      <dgm:prSet/>
      <dgm:spPr/>
      <dgm:t>
        <a:bodyPr/>
        <a:lstStyle/>
        <a:p>
          <a:endParaRPr lang="zh-TW" altLang="en-US"/>
        </a:p>
      </dgm:t>
    </dgm:pt>
    <dgm:pt modelId="{57AD56C6-992F-441A-9741-3AC6A7F7E8A7}">
      <dgm:prSet phldrT="[文字]" custT="1"/>
      <dgm:spPr/>
      <dgm:t>
        <a:bodyPr/>
        <a:lstStyle/>
        <a:p>
          <a:pPr algn="l"/>
          <a:r>
            <a:rPr lang="zh-TW" altLang="en-US" sz="1400" dirty="0"/>
            <a:t>時間</a:t>
          </a:r>
          <a:r>
            <a:rPr lang="en-US" altLang="zh-TW" sz="1400" dirty="0"/>
            <a:t>:114</a:t>
          </a:r>
          <a:r>
            <a:rPr lang="zh-TW" altLang="en-US" sz="1400" dirty="0"/>
            <a:t>年</a:t>
          </a:r>
          <a:r>
            <a:rPr lang="en-US" altLang="zh-TW" sz="1400" dirty="0"/>
            <a:t>5</a:t>
          </a:r>
          <a:r>
            <a:rPr lang="zh-TW" altLang="en-US" sz="1400" dirty="0"/>
            <a:t>月  </a:t>
          </a:r>
          <a:r>
            <a:rPr lang="en-US" altLang="zh-TW" sz="1400" dirty="0"/>
            <a:t>(</a:t>
          </a:r>
          <a:r>
            <a:rPr lang="zh-TW" altLang="en-US" sz="1400" dirty="0"/>
            <a:t>暫定，以公文通知時間作業</a:t>
          </a:r>
          <a:r>
            <a:rPr lang="en-US" altLang="zh-TW" sz="1400" dirty="0"/>
            <a:t>)</a:t>
          </a:r>
          <a:endParaRPr lang="zh-TW" altLang="en-US" sz="1400" dirty="0"/>
        </a:p>
      </dgm:t>
    </dgm:pt>
    <dgm:pt modelId="{CDEB8372-BE74-4CA5-97F9-44DDA2D1413F}" type="parTrans" cxnId="{1988A42D-A36B-41B0-BDA2-DAC4FB0BD7B0}">
      <dgm:prSet/>
      <dgm:spPr/>
      <dgm:t>
        <a:bodyPr/>
        <a:lstStyle/>
        <a:p>
          <a:endParaRPr lang="zh-TW" altLang="en-US"/>
        </a:p>
      </dgm:t>
    </dgm:pt>
    <dgm:pt modelId="{993C2F67-BC9E-438F-8AB1-5E612F395C66}" type="sibTrans" cxnId="{1988A42D-A36B-41B0-BDA2-DAC4FB0BD7B0}">
      <dgm:prSet/>
      <dgm:spPr/>
      <dgm:t>
        <a:bodyPr/>
        <a:lstStyle/>
        <a:p>
          <a:endParaRPr lang="zh-TW" altLang="en-US"/>
        </a:p>
      </dgm:t>
    </dgm:pt>
    <dgm:pt modelId="{C00AA524-C0D8-4D47-B451-1ADB58EBF125}">
      <dgm:prSet phldrT="[文字]" custT="1"/>
      <dgm:spPr/>
      <dgm:t>
        <a:bodyPr/>
        <a:lstStyle/>
        <a:p>
          <a:pPr algn="l"/>
          <a:r>
            <a:rPr lang="zh-TW" altLang="en-US" sz="1400" dirty="0"/>
            <a:t>     教育部特教通報網轉銜端</a:t>
          </a:r>
          <a:r>
            <a:rPr lang="en-US" altLang="zh-TW" sz="1400" dirty="0">
              <a:latin typeface="標楷體"/>
              <a:ea typeface="標楷體"/>
            </a:rPr>
            <a:t>､</a:t>
          </a:r>
          <a:r>
            <a:rPr lang="zh-TW" altLang="en-US" sz="1400" dirty="0"/>
            <a:t>學務端操作</a:t>
          </a:r>
        </a:p>
      </dgm:t>
    </dgm:pt>
    <dgm:pt modelId="{64A68281-A588-413D-846B-54F1E68AECBD}" type="parTrans" cxnId="{521A76FC-B4A0-4979-9DE5-2ABC92676D6E}">
      <dgm:prSet/>
      <dgm:spPr/>
      <dgm:t>
        <a:bodyPr/>
        <a:lstStyle/>
        <a:p>
          <a:endParaRPr lang="zh-TW" altLang="en-US"/>
        </a:p>
      </dgm:t>
    </dgm:pt>
    <dgm:pt modelId="{2AA72A37-CA4B-4FDB-9EE8-D9EB06D54DE1}" type="sibTrans" cxnId="{521A76FC-B4A0-4979-9DE5-2ABC92676D6E}">
      <dgm:prSet/>
      <dgm:spPr/>
      <dgm:t>
        <a:bodyPr/>
        <a:lstStyle/>
        <a:p>
          <a:endParaRPr lang="zh-TW" altLang="en-US"/>
        </a:p>
      </dgm:t>
    </dgm:pt>
    <dgm:pt modelId="{A4B02277-8728-471C-803D-3FFE7094B821}">
      <dgm:prSet phldrT="[文字]"/>
      <dgm:spPr/>
      <dgm:t>
        <a:bodyPr/>
        <a:lstStyle/>
        <a:p>
          <a:r>
            <a:rPr lang="zh-TW" altLang="en-US" dirty="0">
              <a:latin typeface="新細明體"/>
            </a:rPr>
            <a:t>四、</a:t>
          </a:r>
          <a:r>
            <a:rPr lang="zh-TW" altLang="en-US" dirty="0"/>
            <a:t>教育部特教通報網作業</a:t>
          </a:r>
          <a:r>
            <a:rPr lang="en-US" altLang="zh-TW" dirty="0"/>
            <a:t>(</a:t>
          </a:r>
          <a:r>
            <a:rPr lang="zh-TW" altLang="en-US" dirty="0"/>
            <a:t>接收</a:t>
          </a:r>
          <a:r>
            <a:rPr lang="en-US" altLang="zh-TW" dirty="0"/>
            <a:t>.</a:t>
          </a:r>
          <a:r>
            <a:rPr lang="zh-TW" altLang="en-US" dirty="0"/>
            <a:t>異動</a:t>
          </a:r>
          <a:r>
            <a:rPr lang="en-US" altLang="zh-TW" dirty="0"/>
            <a:t>)</a:t>
          </a:r>
          <a:endParaRPr lang="zh-TW" altLang="en-US" dirty="0"/>
        </a:p>
      </dgm:t>
    </dgm:pt>
    <dgm:pt modelId="{AFB88E9C-BF7C-4ED3-8695-F4A64F78615E}" type="parTrans" cxnId="{31C0EEB6-83C4-414A-9369-33D19807C4A8}">
      <dgm:prSet/>
      <dgm:spPr/>
      <dgm:t>
        <a:bodyPr/>
        <a:lstStyle/>
        <a:p>
          <a:endParaRPr lang="zh-TW" altLang="en-US"/>
        </a:p>
      </dgm:t>
    </dgm:pt>
    <dgm:pt modelId="{978E9E0C-ED47-412A-93AB-54E97C92717B}" type="sibTrans" cxnId="{31C0EEB6-83C4-414A-9369-33D19807C4A8}">
      <dgm:prSet/>
      <dgm:spPr/>
      <dgm:t>
        <a:bodyPr/>
        <a:lstStyle/>
        <a:p>
          <a:endParaRPr lang="zh-TW" altLang="en-US"/>
        </a:p>
      </dgm:t>
    </dgm:pt>
    <dgm:pt modelId="{C511F219-A992-4A5C-B0E4-F400CA7B5E9E}">
      <dgm:prSet phldrT="[文字]" custT="1"/>
      <dgm:spPr/>
      <dgm:t>
        <a:bodyPr/>
        <a:lstStyle/>
        <a:p>
          <a:pPr algn="l"/>
          <a:r>
            <a:rPr lang="zh-TW" altLang="en-US" sz="1200" dirty="0"/>
            <a:t>     </a:t>
          </a:r>
          <a:r>
            <a:rPr lang="zh-TW" altLang="en-US" sz="1400" dirty="0"/>
            <a:t>地點</a:t>
          </a:r>
          <a:r>
            <a:rPr lang="en-US" altLang="zh-TW" sz="1400" dirty="0"/>
            <a:t>:</a:t>
          </a:r>
          <a:r>
            <a:rPr lang="zh-TW" altLang="en-US" sz="1400" dirty="0"/>
            <a:t>安置學校</a:t>
          </a:r>
          <a:r>
            <a:rPr lang="en-US" altLang="zh-TW" sz="1400" dirty="0"/>
            <a:t>(</a:t>
          </a:r>
          <a:r>
            <a:rPr lang="zh-TW" altLang="en-US" sz="1400" dirty="0"/>
            <a:t>家長持鑑定結果通知單報到</a:t>
          </a:r>
          <a:r>
            <a:rPr lang="en-US" altLang="zh-TW" sz="1400" dirty="0"/>
            <a:t>)</a:t>
          </a:r>
          <a:endParaRPr lang="zh-TW" altLang="en-US" sz="1400" dirty="0"/>
        </a:p>
      </dgm:t>
    </dgm:pt>
    <dgm:pt modelId="{B274B32D-91FC-4447-83E1-0D33A78D499C}" type="parTrans" cxnId="{E7F702AD-1B9F-4533-A027-E3EC0288E15F}">
      <dgm:prSet/>
      <dgm:spPr/>
      <dgm:t>
        <a:bodyPr/>
        <a:lstStyle/>
        <a:p>
          <a:endParaRPr lang="zh-TW" altLang="en-US"/>
        </a:p>
      </dgm:t>
    </dgm:pt>
    <dgm:pt modelId="{5B8880B3-B32B-4800-940A-9B2D651438A8}" type="sibTrans" cxnId="{E7F702AD-1B9F-4533-A027-E3EC0288E15F}">
      <dgm:prSet/>
      <dgm:spPr/>
      <dgm:t>
        <a:bodyPr/>
        <a:lstStyle/>
        <a:p>
          <a:endParaRPr lang="zh-TW" altLang="en-US"/>
        </a:p>
      </dgm:t>
    </dgm:pt>
    <dgm:pt modelId="{D45FF1FB-6D49-4FA8-B547-DDCA924F5310}">
      <dgm:prSet phldrT="[文字]" custT="1"/>
      <dgm:spPr/>
      <dgm:t>
        <a:bodyPr/>
        <a:lstStyle/>
        <a:p>
          <a:pPr algn="l"/>
          <a:r>
            <a:rPr lang="zh-TW" altLang="en-US" sz="1400" dirty="0">
              <a:latin typeface="+mn-ea"/>
              <a:ea typeface="+mn-ea"/>
            </a:rPr>
            <a:t>時間</a:t>
          </a:r>
          <a:r>
            <a:rPr lang="en-US" altLang="zh-TW" sz="1400" dirty="0">
              <a:latin typeface="+mn-ea"/>
              <a:ea typeface="+mn-ea"/>
            </a:rPr>
            <a:t>:</a:t>
          </a:r>
          <a:r>
            <a:rPr lang="zh-TW" altLang="en-US" sz="1400" dirty="0">
              <a:latin typeface="+mn-ea"/>
              <a:ea typeface="+mn-ea"/>
            </a:rPr>
            <a:t>依據各幼兒園</a:t>
          </a:r>
          <a:r>
            <a:rPr lang="en-US" altLang="zh-TW" sz="1400" dirty="0">
              <a:latin typeface="+mn-ea"/>
              <a:ea typeface="+mn-ea"/>
            </a:rPr>
            <a:t>(</a:t>
          </a:r>
          <a:r>
            <a:rPr lang="zh-TW" altLang="en-US" sz="1400" dirty="0">
              <a:latin typeface="+mn-ea"/>
              <a:ea typeface="+mn-ea"/>
            </a:rPr>
            <a:t>機構</a:t>
          </a:r>
          <a:r>
            <a:rPr lang="en-US" altLang="zh-TW" sz="1400" dirty="0">
              <a:latin typeface="+mn-ea"/>
              <a:ea typeface="+mn-ea"/>
            </a:rPr>
            <a:t>).</a:t>
          </a:r>
          <a:r>
            <a:rPr lang="zh-TW" altLang="en-US" sz="1400" dirty="0">
              <a:latin typeface="+mn-ea"/>
              <a:ea typeface="+mn-ea"/>
            </a:rPr>
            <a:t>國小報到時間</a:t>
          </a:r>
        </a:p>
      </dgm:t>
    </dgm:pt>
    <dgm:pt modelId="{C736DE3C-D12C-4FCB-A5B6-349B260DBA26}" type="parTrans" cxnId="{639118DE-81D5-4DD1-AF15-D06E65602B9E}">
      <dgm:prSet/>
      <dgm:spPr/>
      <dgm:t>
        <a:bodyPr/>
        <a:lstStyle/>
        <a:p>
          <a:endParaRPr lang="zh-TW" altLang="en-US"/>
        </a:p>
      </dgm:t>
    </dgm:pt>
    <dgm:pt modelId="{A9124CF5-8222-4D4F-9406-B5AC4B50E498}" type="sibTrans" cxnId="{639118DE-81D5-4DD1-AF15-D06E65602B9E}">
      <dgm:prSet/>
      <dgm:spPr/>
      <dgm:t>
        <a:bodyPr/>
        <a:lstStyle/>
        <a:p>
          <a:endParaRPr lang="zh-TW" altLang="en-US"/>
        </a:p>
      </dgm:t>
    </dgm:pt>
    <dgm:pt modelId="{22A8BA76-0A45-4ECF-8AFC-F24F481C8D63}" type="pres">
      <dgm:prSet presAssocID="{C0DCC62D-5E29-4156-AA2D-909D4AABA663}" presName="Name0" presStyleCnt="0">
        <dgm:presLayoutVars>
          <dgm:dir/>
          <dgm:animLvl val="lvl"/>
          <dgm:resizeHandles val="exact"/>
        </dgm:presLayoutVars>
      </dgm:prSet>
      <dgm:spPr/>
      <dgm:t>
        <a:bodyPr/>
        <a:lstStyle/>
        <a:p>
          <a:endParaRPr lang="zh-TW" altLang="en-US"/>
        </a:p>
      </dgm:t>
    </dgm:pt>
    <dgm:pt modelId="{E50B68C8-023D-4C02-91DD-6FFE43167863}" type="pres">
      <dgm:prSet presAssocID="{A4B02277-8728-471C-803D-3FFE7094B821}" presName="boxAndChildren" presStyleCnt="0"/>
      <dgm:spPr/>
    </dgm:pt>
    <dgm:pt modelId="{3DB0D744-1E68-419E-8A0D-A71C1D30AE02}" type="pres">
      <dgm:prSet presAssocID="{A4B02277-8728-471C-803D-3FFE7094B821}" presName="parentTextBox" presStyleLbl="node1" presStyleIdx="0" presStyleCnt="4"/>
      <dgm:spPr/>
      <dgm:t>
        <a:bodyPr/>
        <a:lstStyle/>
        <a:p>
          <a:endParaRPr lang="zh-TW" altLang="en-US"/>
        </a:p>
      </dgm:t>
    </dgm:pt>
    <dgm:pt modelId="{7533054A-C6DC-4842-B7C1-2CCB18A58BAE}" type="pres">
      <dgm:prSet presAssocID="{A4B02277-8728-471C-803D-3FFE7094B821}" presName="entireBox" presStyleLbl="node1" presStyleIdx="0" presStyleCnt="4"/>
      <dgm:spPr/>
      <dgm:t>
        <a:bodyPr/>
        <a:lstStyle/>
        <a:p>
          <a:endParaRPr lang="zh-TW" altLang="en-US"/>
        </a:p>
      </dgm:t>
    </dgm:pt>
    <dgm:pt modelId="{0FA8805A-8A04-427E-8C4A-37E4EF0EDD87}" type="pres">
      <dgm:prSet presAssocID="{A4B02277-8728-471C-803D-3FFE7094B821}" presName="descendantBox" presStyleCnt="0"/>
      <dgm:spPr/>
    </dgm:pt>
    <dgm:pt modelId="{5EFEA185-0720-49A7-8F16-4A24575687F1}" type="pres">
      <dgm:prSet presAssocID="{57AD56C6-992F-441A-9741-3AC6A7F7E8A7}" presName="childTextBox" presStyleLbl="fgAccFollowNode1" presStyleIdx="0" presStyleCnt="8" custScaleX="126037" custLinFactNeighborX="300" custLinFactNeighborY="14949">
        <dgm:presLayoutVars>
          <dgm:bulletEnabled val="1"/>
        </dgm:presLayoutVars>
      </dgm:prSet>
      <dgm:spPr/>
      <dgm:t>
        <a:bodyPr/>
        <a:lstStyle/>
        <a:p>
          <a:endParaRPr lang="zh-TW" altLang="en-US"/>
        </a:p>
      </dgm:t>
    </dgm:pt>
    <dgm:pt modelId="{E6EB5D71-F658-420D-A411-78EA5BA6B2DE}" type="pres">
      <dgm:prSet presAssocID="{C00AA524-C0D8-4D47-B451-1ADB58EBF125}" presName="childTextBox" presStyleLbl="fgAccFollowNode1" presStyleIdx="1" presStyleCnt="8" custLinFactNeighborY="13805">
        <dgm:presLayoutVars>
          <dgm:bulletEnabled val="1"/>
        </dgm:presLayoutVars>
      </dgm:prSet>
      <dgm:spPr/>
      <dgm:t>
        <a:bodyPr/>
        <a:lstStyle/>
        <a:p>
          <a:endParaRPr lang="zh-TW" altLang="en-US"/>
        </a:p>
      </dgm:t>
    </dgm:pt>
    <dgm:pt modelId="{DB382AA5-E771-43AE-AD8A-11D853F99C8F}" type="pres">
      <dgm:prSet presAssocID="{AC8A5CB3-83B3-48C7-BBD7-27664F1378D8}" presName="sp" presStyleCnt="0"/>
      <dgm:spPr/>
    </dgm:pt>
    <dgm:pt modelId="{0B6360B6-6C1E-4B5F-A71D-7658127D18DA}" type="pres">
      <dgm:prSet presAssocID="{B06131A0-471E-40C4-AF08-AE6663437012}" presName="arrowAndChildren" presStyleCnt="0"/>
      <dgm:spPr/>
    </dgm:pt>
    <dgm:pt modelId="{CBB0EDFC-D568-485D-8B4F-E88C219E5016}" type="pres">
      <dgm:prSet presAssocID="{B06131A0-471E-40C4-AF08-AE6663437012}" presName="parentTextArrow" presStyleLbl="node1" presStyleIdx="0" presStyleCnt="4"/>
      <dgm:spPr/>
      <dgm:t>
        <a:bodyPr/>
        <a:lstStyle/>
        <a:p>
          <a:endParaRPr lang="zh-TW" altLang="en-US"/>
        </a:p>
      </dgm:t>
    </dgm:pt>
    <dgm:pt modelId="{E5387F83-CBB0-4351-8C5D-6A3FBA252FF5}" type="pres">
      <dgm:prSet presAssocID="{B06131A0-471E-40C4-AF08-AE6663437012}" presName="arrow" presStyleLbl="node1" presStyleIdx="1" presStyleCnt="4"/>
      <dgm:spPr/>
      <dgm:t>
        <a:bodyPr/>
        <a:lstStyle/>
        <a:p>
          <a:endParaRPr lang="zh-TW" altLang="en-US"/>
        </a:p>
      </dgm:t>
    </dgm:pt>
    <dgm:pt modelId="{AC254A3D-9039-4447-8EF8-65F51270B5BA}" type="pres">
      <dgm:prSet presAssocID="{B06131A0-471E-40C4-AF08-AE6663437012}" presName="descendantArrow" presStyleCnt="0"/>
      <dgm:spPr/>
    </dgm:pt>
    <dgm:pt modelId="{E0D99149-CCC4-4E62-8724-1D681D9D997A}" type="pres">
      <dgm:prSet presAssocID="{D45FF1FB-6D49-4FA8-B547-DDCA924F5310}" presName="childTextArrow" presStyleLbl="fgAccFollowNode1" presStyleIdx="2" presStyleCnt="8" custScaleX="119327" custLinFactNeighborX="690" custLinFactNeighborY="50">
        <dgm:presLayoutVars>
          <dgm:bulletEnabled val="1"/>
        </dgm:presLayoutVars>
      </dgm:prSet>
      <dgm:spPr/>
      <dgm:t>
        <a:bodyPr/>
        <a:lstStyle/>
        <a:p>
          <a:endParaRPr lang="zh-TW" altLang="en-US"/>
        </a:p>
      </dgm:t>
    </dgm:pt>
    <dgm:pt modelId="{A3354B10-AD54-4AA9-B0DE-0F1773AD4060}" type="pres">
      <dgm:prSet presAssocID="{C511F219-A992-4A5C-B0E4-F400CA7B5E9E}" presName="childTextArrow" presStyleLbl="fgAccFollowNode1" presStyleIdx="3" presStyleCnt="8" custScaleX="113822">
        <dgm:presLayoutVars>
          <dgm:bulletEnabled val="1"/>
        </dgm:presLayoutVars>
      </dgm:prSet>
      <dgm:spPr/>
      <dgm:t>
        <a:bodyPr/>
        <a:lstStyle/>
        <a:p>
          <a:endParaRPr lang="zh-TW" altLang="en-US"/>
        </a:p>
      </dgm:t>
    </dgm:pt>
    <dgm:pt modelId="{C14320F5-92F8-488E-80A5-A569E5A015A6}" type="pres">
      <dgm:prSet presAssocID="{181EE862-C057-4E3F-A2BF-03F7A04114CA}" presName="sp" presStyleCnt="0"/>
      <dgm:spPr/>
    </dgm:pt>
    <dgm:pt modelId="{4C5BBFFC-5E49-4325-ADB7-65E4FD80189E}" type="pres">
      <dgm:prSet presAssocID="{30A9910F-06F9-4E87-8345-4E6DEDAB5E5F}" presName="arrowAndChildren" presStyleCnt="0"/>
      <dgm:spPr/>
    </dgm:pt>
    <dgm:pt modelId="{BFBE3586-788C-4ADF-B304-02F13B70B6CA}" type="pres">
      <dgm:prSet presAssocID="{30A9910F-06F9-4E87-8345-4E6DEDAB5E5F}" presName="parentTextArrow" presStyleLbl="node1" presStyleIdx="1" presStyleCnt="4"/>
      <dgm:spPr/>
      <dgm:t>
        <a:bodyPr/>
        <a:lstStyle/>
        <a:p>
          <a:endParaRPr lang="zh-TW" altLang="en-US"/>
        </a:p>
      </dgm:t>
    </dgm:pt>
    <dgm:pt modelId="{EA9824B2-5359-449B-A1C0-89CAA49029BE}" type="pres">
      <dgm:prSet presAssocID="{30A9910F-06F9-4E87-8345-4E6DEDAB5E5F}" presName="arrow" presStyleLbl="node1" presStyleIdx="2" presStyleCnt="4"/>
      <dgm:spPr/>
      <dgm:t>
        <a:bodyPr/>
        <a:lstStyle/>
        <a:p>
          <a:endParaRPr lang="zh-TW" altLang="en-US"/>
        </a:p>
      </dgm:t>
    </dgm:pt>
    <dgm:pt modelId="{9B3DD4C0-8322-489D-A0D3-9DC5391D87EE}" type="pres">
      <dgm:prSet presAssocID="{30A9910F-06F9-4E87-8345-4E6DEDAB5E5F}" presName="descendantArrow" presStyleCnt="0"/>
      <dgm:spPr/>
    </dgm:pt>
    <dgm:pt modelId="{2BB53B2F-B58C-4EAF-B495-D6BA4D976A2D}" type="pres">
      <dgm:prSet presAssocID="{042DB5CB-09E9-4C08-976B-8F8E6001A669}" presName="childTextArrow" presStyleLbl="fgAccFollowNode1" presStyleIdx="4" presStyleCnt="8" custScaleX="140765" custLinFactNeighborX="280" custLinFactNeighborY="-775">
        <dgm:presLayoutVars>
          <dgm:bulletEnabled val="1"/>
        </dgm:presLayoutVars>
      </dgm:prSet>
      <dgm:spPr/>
      <dgm:t>
        <a:bodyPr/>
        <a:lstStyle/>
        <a:p>
          <a:endParaRPr lang="zh-TW" altLang="en-US"/>
        </a:p>
      </dgm:t>
    </dgm:pt>
    <dgm:pt modelId="{2B750EEE-0AD1-4108-8904-2EF9165B5C50}" type="pres">
      <dgm:prSet presAssocID="{C766469A-E163-4D67-8ACD-49A02C050C97}" presName="childTextArrow" presStyleLbl="fgAccFollowNode1" presStyleIdx="5" presStyleCnt="8" custScaleX="112884" custLinFactNeighborX="-1013" custLinFactNeighborY="-775">
        <dgm:presLayoutVars>
          <dgm:bulletEnabled val="1"/>
        </dgm:presLayoutVars>
      </dgm:prSet>
      <dgm:spPr/>
      <dgm:t>
        <a:bodyPr/>
        <a:lstStyle/>
        <a:p>
          <a:endParaRPr lang="zh-TW" altLang="en-US"/>
        </a:p>
      </dgm:t>
    </dgm:pt>
    <dgm:pt modelId="{E7952F6C-F769-47B4-8225-E0F10199B1F1}" type="pres">
      <dgm:prSet presAssocID="{20E6B399-01D4-4709-AF0D-3D540F8EEE08}" presName="sp" presStyleCnt="0"/>
      <dgm:spPr/>
    </dgm:pt>
    <dgm:pt modelId="{887C5CD1-2801-4730-A61E-339E5040B089}" type="pres">
      <dgm:prSet presAssocID="{AD31EFBA-7A58-45E9-ADE1-4894ECF1573B}" presName="arrowAndChildren" presStyleCnt="0"/>
      <dgm:spPr/>
    </dgm:pt>
    <dgm:pt modelId="{7AA41CCE-5A5F-4605-B3C0-837658175127}" type="pres">
      <dgm:prSet presAssocID="{AD31EFBA-7A58-45E9-ADE1-4894ECF1573B}" presName="parentTextArrow" presStyleLbl="node1" presStyleIdx="2" presStyleCnt="4"/>
      <dgm:spPr/>
      <dgm:t>
        <a:bodyPr/>
        <a:lstStyle/>
        <a:p>
          <a:endParaRPr lang="zh-TW" altLang="en-US"/>
        </a:p>
      </dgm:t>
    </dgm:pt>
    <dgm:pt modelId="{DFE3C4C6-9989-496D-887B-547F88A48841}" type="pres">
      <dgm:prSet presAssocID="{AD31EFBA-7A58-45E9-ADE1-4894ECF1573B}" presName="arrow" presStyleLbl="node1" presStyleIdx="3" presStyleCnt="4" custLinFactNeighborX="3031" custLinFactNeighborY="-5278"/>
      <dgm:spPr/>
      <dgm:t>
        <a:bodyPr/>
        <a:lstStyle/>
        <a:p>
          <a:endParaRPr lang="zh-TW" altLang="en-US"/>
        </a:p>
      </dgm:t>
    </dgm:pt>
    <dgm:pt modelId="{227549F5-0B1D-4414-9FF2-9C93AFB52374}" type="pres">
      <dgm:prSet presAssocID="{AD31EFBA-7A58-45E9-ADE1-4894ECF1573B}" presName="descendantArrow" presStyleCnt="0"/>
      <dgm:spPr/>
    </dgm:pt>
    <dgm:pt modelId="{17990F3C-96CF-4720-9416-6D1884C02D90}" type="pres">
      <dgm:prSet presAssocID="{BBFC3D53-3BF0-45AB-AF21-911E18411CC5}" presName="childTextArrow" presStyleLbl="fgAccFollowNode1" presStyleIdx="6" presStyleCnt="8" custScaleX="270989" custScaleY="100000" custLinFactNeighborX="309" custLinFactNeighborY="1197">
        <dgm:presLayoutVars>
          <dgm:bulletEnabled val="1"/>
        </dgm:presLayoutVars>
      </dgm:prSet>
      <dgm:spPr/>
      <dgm:t>
        <a:bodyPr/>
        <a:lstStyle/>
        <a:p>
          <a:endParaRPr lang="zh-TW" altLang="en-US"/>
        </a:p>
      </dgm:t>
    </dgm:pt>
    <dgm:pt modelId="{FDA5CA11-DDEB-4F0B-946F-6067A2DB5D16}" type="pres">
      <dgm:prSet presAssocID="{B2E6FDF3-C021-4A76-8FE2-BEECA93A64F1}" presName="childTextArrow" presStyleLbl="fgAccFollowNode1" presStyleIdx="7" presStyleCnt="8" custScaleX="97708" custLinFactNeighborX="57" custLinFactNeighborY="-1599">
        <dgm:presLayoutVars>
          <dgm:bulletEnabled val="1"/>
        </dgm:presLayoutVars>
      </dgm:prSet>
      <dgm:spPr/>
      <dgm:t>
        <a:bodyPr/>
        <a:lstStyle/>
        <a:p>
          <a:endParaRPr lang="zh-TW" altLang="en-US"/>
        </a:p>
      </dgm:t>
    </dgm:pt>
  </dgm:ptLst>
  <dgm:cxnLst>
    <dgm:cxn modelId="{D65717B8-8DB7-440B-94B5-4024343349EF}" type="presOf" srcId="{BBFC3D53-3BF0-45AB-AF21-911E18411CC5}" destId="{17990F3C-96CF-4720-9416-6D1884C02D90}" srcOrd="0" destOrd="0" presId="urn:microsoft.com/office/officeart/2005/8/layout/process4"/>
    <dgm:cxn modelId="{8DF6F287-6F15-4EA1-BC29-421827BCDA91}" type="presOf" srcId="{042DB5CB-09E9-4C08-976B-8F8E6001A669}" destId="{2BB53B2F-B58C-4EAF-B495-D6BA4D976A2D}" srcOrd="0" destOrd="0" presId="urn:microsoft.com/office/officeart/2005/8/layout/process4"/>
    <dgm:cxn modelId="{C719A18B-6334-4256-B7B5-64B2787B82AE}" srcId="{C0DCC62D-5E29-4156-AA2D-909D4AABA663}" destId="{30A9910F-06F9-4E87-8345-4E6DEDAB5E5F}" srcOrd="1" destOrd="0" parTransId="{64C9C3D6-F429-44D4-B418-3E93D800B6C9}" sibTransId="{181EE862-C057-4E3F-A2BF-03F7A04114CA}"/>
    <dgm:cxn modelId="{E168D46B-ECE4-4F2D-BB18-38757B680F6D}" srcId="{AD31EFBA-7A58-45E9-ADE1-4894ECF1573B}" destId="{BBFC3D53-3BF0-45AB-AF21-911E18411CC5}" srcOrd="0" destOrd="0" parTransId="{4EA7F389-7194-4B9B-ACAD-89C562BA511D}" sibTransId="{DC0649C2-6E0D-4ACD-AB33-0F4CF01E30B3}"/>
    <dgm:cxn modelId="{521A76FC-B4A0-4979-9DE5-2ABC92676D6E}" srcId="{A4B02277-8728-471C-803D-3FFE7094B821}" destId="{C00AA524-C0D8-4D47-B451-1ADB58EBF125}" srcOrd="1" destOrd="0" parTransId="{64A68281-A588-413D-846B-54F1E68AECBD}" sibTransId="{2AA72A37-CA4B-4FDB-9EE8-D9EB06D54DE1}"/>
    <dgm:cxn modelId="{3A2950FC-8EAB-4600-AD36-C7B470A58813}" srcId="{C0DCC62D-5E29-4156-AA2D-909D4AABA663}" destId="{B06131A0-471E-40C4-AF08-AE6663437012}" srcOrd="2" destOrd="0" parTransId="{412F4A95-89B4-4597-BE4A-2CBF811808C3}" sibTransId="{AC8A5CB3-83B3-48C7-BBD7-27664F1378D8}"/>
    <dgm:cxn modelId="{1988A42D-A36B-41B0-BDA2-DAC4FB0BD7B0}" srcId="{A4B02277-8728-471C-803D-3FFE7094B821}" destId="{57AD56C6-992F-441A-9741-3AC6A7F7E8A7}" srcOrd="0" destOrd="0" parTransId="{CDEB8372-BE74-4CA5-97F9-44DDA2D1413F}" sibTransId="{993C2F67-BC9E-438F-8AB1-5E612F395C66}"/>
    <dgm:cxn modelId="{0F2507E6-5217-4922-86B2-6FEAB2CF2F96}" srcId="{30A9910F-06F9-4E87-8345-4E6DEDAB5E5F}" destId="{C766469A-E163-4D67-8ACD-49A02C050C97}" srcOrd="1" destOrd="0" parTransId="{ACD3B34B-9949-4230-8713-C3A4E86FAE11}" sibTransId="{B9759094-625A-4FA5-8670-6FD709B8161C}"/>
    <dgm:cxn modelId="{E02C8619-6334-4A69-971A-BA05E930E862}" srcId="{30A9910F-06F9-4E87-8345-4E6DEDAB5E5F}" destId="{042DB5CB-09E9-4C08-976B-8F8E6001A669}" srcOrd="0" destOrd="0" parTransId="{6C599153-D912-45F6-802A-1D78DF1CC04E}" sibTransId="{5151D655-F6D4-4DC4-ADB0-EE434CEAEF71}"/>
    <dgm:cxn modelId="{B3C2DC36-028E-4C55-B603-CAD95866E571}" type="presOf" srcId="{30A9910F-06F9-4E87-8345-4E6DEDAB5E5F}" destId="{BFBE3586-788C-4ADF-B304-02F13B70B6CA}" srcOrd="0" destOrd="0" presId="urn:microsoft.com/office/officeart/2005/8/layout/process4"/>
    <dgm:cxn modelId="{61925264-93B9-4E85-925F-E7E0A8BC29AE}" type="presOf" srcId="{AD31EFBA-7A58-45E9-ADE1-4894ECF1573B}" destId="{7AA41CCE-5A5F-4605-B3C0-837658175127}" srcOrd="0" destOrd="0" presId="urn:microsoft.com/office/officeart/2005/8/layout/process4"/>
    <dgm:cxn modelId="{0A37D6A9-FB38-4ECA-89ED-219981CC5594}" type="presOf" srcId="{D45FF1FB-6D49-4FA8-B547-DDCA924F5310}" destId="{E0D99149-CCC4-4E62-8724-1D681D9D997A}" srcOrd="0" destOrd="0" presId="urn:microsoft.com/office/officeart/2005/8/layout/process4"/>
    <dgm:cxn modelId="{715E17EC-C72B-4D3A-8ED7-E18B3E3019EE}" type="presOf" srcId="{AD31EFBA-7A58-45E9-ADE1-4894ECF1573B}" destId="{DFE3C4C6-9989-496D-887B-547F88A48841}" srcOrd="1" destOrd="0" presId="urn:microsoft.com/office/officeart/2005/8/layout/process4"/>
    <dgm:cxn modelId="{639118DE-81D5-4DD1-AF15-D06E65602B9E}" srcId="{B06131A0-471E-40C4-AF08-AE6663437012}" destId="{D45FF1FB-6D49-4FA8-B547-DDCA924F5310}" srcOrd="0" destOrd="0" parTransId="{C736DE3C-D12C-4FCB-A5B6-349B260DBA26}" sibTransId="{A9124CF5-8222-4D4F-9406-B5AC4B50E498}"/>
    <dgm:cxn modelId="{E1D37362-B40F-4F67-8E0C-D9F911E6B467}" type="presOf" srcId="{B06131A0-471E-40C4-AF08-AE6663437012}" destId="{E5387F83-CBB0-4351-8C5D-6A3FBA252FF5}" srcOrd="1" destOrd="0" presId="urn:microsoft.com/office/officeart/2005/8/layout/process4"/>
    <dgm:cxn modelId="{1311E53B-9E6D-46F7-9E3C-E66A0A00A9A3}" type="presOf" srcId="{B06131A0-471E-40C4-AF08-AE6663437012}" destId="{CBB0EDFC-D568-485D-8B4F-E88C219E5016}" srcOrd="0" destOrd="0" presId="urn:microsoft.com/office/officeart/2005/8/layout/process4"/>
    <dgm:cxn modelId="{579EE01B-45E0-49F3-A95D-4712DC879BEB}" type="presOf" srcId="{57AD56C6-992F-441A-9741-3AC6A7F7E8A7}" destId="{5EFEA185-0720-49A7-8F16-4A24575687F1}" srcOrd="0" destOrd="0" presId="urn:microsoft.com/office/officeart/2005/8/layout/process4"/>
    <dgm:cxn modelId="{E7F702AD-1B9F-4533-A027-E3EC0288E15F}" srcId="{B06131A0-471E-40C4-AF08-AE6663437012}" destId="{C511F219-A992-4A5C-B0E4-F400CA7B5E9E}" srcOrd="1" destOrd="0" parTransId="{B274B32D-91FC-4447-83E1-0D33A78D499C}" sibTransId="{5B8880B3-B32B-4800-940A-9B2D651438A8}"/>
    <dgm:cxn modelId="{5F058A1E-7E35-421F-B017-8B7C2B6934FE}" type="presOf" srcId="{B2E6FDF3-C021-4A76-8FE2-BEECA93A64F1}" destId="{FDA5CA11-DDEB-4F0B-946F-6067A2DB5D16}" srcOrd="0" destOrd="0" presId="urn:microsoft.com/office/officeart/2005/8/layout/process4"/>
    <dgm:cxn modelId="{9A23733F-6400-48AC-8B0E-7C7907EB40D8}" type="presOf" srcId="{C00AA524-C0D8-4D47-B451-1ADB58EBF125}" destId="{E6EB5D71-F658-420D-A411-78EA5BA6B2DE}" srcOrd="0" destOrd="0" presId="urn:microsoft.com/office/officeart/2005/8/layout/process4"/>
    <dgm:cxn modelId="{31C0EEB6-83C4-414A-9369-33D19807C4A8}" srcId="{C0DCC62D-5E29-4156-AA2D-909D4AABA663}" destId="{A4B02277-8728-471C-803D-3FFE7094B821}" srcOrd="3" destOrd="0" parTransId="{AFB88E9C-BF7C-4ED3-8695-F4A64F78615E}" sibTransId="{978E9E0C-ED47-412A-93AB-54E97C92717B}"/>
    <dgm:cxn modelId="{F5126156-1932-4194-A043-F0054ABA7845}" type="presOf" srcId="{C766469A-E163-4D67-8ACD-49A02C050C97}" destId="{2B750EEE-0AD1-4108-8904-2EF9165B5C50}" srcOrd="0" destOrd="0" presId="urn:microsoft.com/office/officeart/2005/8/layout/process4"/>
    <dgm:cxn modelId="{C4C165AC-643C-41C1-A75F-68627D473890}" type="presOf" srcId="{A4B02277-8728-471C-803D-3FFE7094B821}" destId="{7533054A-C6DC-4842-B7C1-2CCB18A58BAE}" srcOrd="1" destOrd="0" presId="urn:microsoft.com/office/officeart/2005/8/layout/process4"/>
    <dgm:cxn modelId="{769C5A1C-477A-42D9-94C2-74BFE5FED680}" type="presOf" srcId="{C511F219-A992-4A5C-B0E4-F400CA7B5E9E}" destId="{A3354B10-AD54-4AA9-B0DE-0F1773AD4060}" srcOrd="0" destOrd="0" presId="urn:microsoft.com/office/officeart/2005/8/layout/process4"/>
    <dgm:cxn modelId="{588FA2CF-7D97-4D99-9D75-CA5F50C5E16F}" type="presOf" srcId="{30A9910F-06F9-4E87-8345-4E6DEDAB5E5F}" destId="{EA9824B2-5359-449B-A1C0-89CAA49029BE}" srcOrd="1" destOrd="0" presId="urn:microsoft.com/office/officeart/2005/8/layout/process4"/>
    <dgm:cxn modelId="{4BB908D7-666E-481D-AB4E-520383D31E9F}" srcId="{AD31EFBA-7A58-45E9-ADE1-4894ECF1573B}" destId="{B2E6FDF3-C021-4A76-8FE2-BEECA93A64F1}" srcOrd="1" destOrd="0" parTransId="{8A3B6F14-E40F-4294-8AFE-1C80C56D9E06}" sibTransId="{2CAAA32F-0DC1-40DA-A3E9-7FFFB0A33A3E}"/>
    <dgm:cxn modelId="{A5185B03-6FE1-4090-A4A4-8F3EE20999F8}" type="presOf" srcId="{C0DCC62D-5E29-4156-AA2D-909D4AABA663}" destId="{22A8BA76-0A45-4ECF-8AFC-F24F481C8D63}" srcOrd="0" destOrd="0" presId="urn:microsoft.com/office/officeart/2005/8/layout/process4"/>
    <dgm:cxn modelId="{3F256080-C415-4F11-899E-C7058A156F42}" type="presOf" srcId="{A4B02277-8728-471C-803D-3FFE7094B821}" destId="{3DB0D744-1E68-419E-8A0D-A71C1D30AE02}" srcOrd="0" destOrd="0" presId="urn:microsoft.com/office/officeart/2005/8/layout/process4"/>
    <dgm:cxn modelId="{F762C8D1-4673-449E-98D7-50EE23CB1C0D}" srcId="{C0DCC62D-5E29-4156-AA2D-909D4AABA663}" destId="{AD31EFBA-7A58-45E9-ADE1-4894ECF1573B}" srcOrd="0" destOrd="0" parTransId="{2F058014-8F23-4B15-9316-D95F45FD6198}" sibTransId="{20E6B399-01D4-4709-AF0D-3D540F8EEE08}"/>
    <dgm:cxn modelId="{49BD43A8-33E9-4188-9FB5-F0B78C4EEF4D}" type="presParOf" srcId="{22A8BA76-0A45-4ECF-8AFC-F24F481C8D63}" destId="{E50B68C8-023D-4C02-91DD-6FFE43167863}" srcOrd="0" destOrd="0" presId="urn:microsoft.com/office/officeart/2005/8/layout/process4"/>
    <dgm:cxn modelId="{4DBAD6C4-573A-43ED-A8DF-B0C8C100E0C7}" type="presParOf" srcId="{E50B68C8-023D-4C02-91DD-6FFE43167863}" destId="{3DB0D744-1E68-419E-8A0D-A71C1D30AE02}" srcOrd="0" destOrd="0" presId="urn:microsoft.com/office/officeart/2005/8/layout/process4"/>
    <dgm:cxn modelId="{05439078-F791-4AB4-8DA4-B002505F9E2C}" type="presParOf" srcId="{E50B68C8-023D-4C02-91DD-6FFE43167863}" destId="{7533054A-C6DC-4842-B7C1-2CCB18A58BAE}" srcOrd="1" destOrd="0" presId="urn:microsoft.com/office/officeart/2005/8/layout/process4"/>
    <dgm:cxn modelId="{AA02B9FB-1311-4CCC-8113-E59D4C32CABA}" type="presParOf" srcId="{E50B68C8-023D-4C02-91DD-6FFE43167863}" destId="{0FA8805A-8A04-427E-8C4A-37E4EF0EDD87}" srcOrd="2" destOrd="0" presId="urn:microsoft.com/office/officeart/2005/8/layout/process4"/>
    <dgm:cxn modelId="{E8758963-39B6-4127-A1D7-B04807551B1E}" type="presParOf" srcId="{0FA8805A-8A04-427E-8C4A-37E4EF0EDD87}" destId="{5EFEA185-0720-49A7-8F16-4A24575687F1}" srcOrd="0" destOrd="0" presId="urn:microsoft.com/office/officeart/2005/8/layout/process4"/>
    <dgm:cxn modelId="{343CD33D-0611-463C-856E-3C19E3709C1A}" type="presParOf" srcId="{0FA8805A-8A04-427E-8C4A-37E4EF0EDD87}" destId="{E6EB5D71-F658-420D-A411-78EA5BA6B2DE}" srcOrd="1" destOrd="0" presId="urn:microsoft.com/office/officeart/2005/8/layout/process4"/>
    <dgm:cxn modelId="{66328721-484A-428E-A232-2FC1111BC821}" type="presParOf" srcId="{22A8BA76-0A45-4ECF-8AFC-F24F481C8D63}" destId="{DB382AA5-E771-43AE-AD8A-11D853F99C8F}" srcOrd="1" destOrd="0" presId="urn:microsoft.com/office/officeart/2005/8/layout/process4"/>
    <dgm:cxn modelId="{094DAA20-9986-4E7B-8546-663513C13A51}" type="presParOf" srcId="{22A8BA76-0A45-4ECF-8AFC-F24F481C8D63}" destId="{0B6360B6-6C1E-4B5F-A71D-7658127D18DA}" srcOrd="2" destOrd="0" presId="urn:microsoft.com/office/officeart/2005/8/layout/process4"/>
    <dgm:cxn modelId="{BB6F76F5-FEB4-49B6-B5D0-3F1FE7181D92}" type="presParOf" srcId="{0B6360B6-6C1E-4B5F-A71D-7658127D18DA}" destId="{CBB0EDFC-D568-485D-8B4F-E88C219E5016}" srcOrd="0" destOrd="0" presId="urn:microsoft.com/office/officeart/2005/8/layout/process4"/>
    <dgm:cxn modelId="{517F6F71-062E-41B9-AC2C-AC2CE46281B6}" type="presParOf" srcId="{0B6360B6-6C1E-4B5F-A71D-7658127D18DA}" destId="{E5387F83-CBB0-4351-8C5D-6A3FBA252FF5}" srcOrd="1" destOrd="0" presId="urn:microsoft.com/office/officeart/2005/8/layout/process4"/>
    <dgm:cxn modelId="{4B353041-5658-4078-8F07-2A59180CD45C}" type="presParOf" srcId="{0B6360B6-6C1E-4B5F-A71D-7658127D18DA}" destId="{AC254A3D-9039-4447-8EF8-65F51270B5BA}" srcOrd="2" destOrd="0" presId="urn:microsoft.com/office/officeart/2005/8/layout/process4"/>
    <dgm:cxn modelId="{1887DF57-F412-453C-A052-06F9AAE65658}" type="presParOf" srcId="{AC254A3D-9039-4447-8EF8-65F51270B5BA}" destId="{E0D99149-CCC4-4E62-8724-1D681D9D997A}" srcOrd="0" destOrd="0" presId="urn:microsoft.com/office/officeart/2005/8/layout/process4"/>
    <dgm:cxn modelId="{B86A245E-D43E-4AD2-8D24-4A48CF206623}" type="presParOf" srcId="{AC254A3D-9039-4447-8EF8-65F51270B5BA}" destId="{A3354B10-AD54-4AA9-B0DE-0F1773AD4060}" srcOrd="1" destOrd="0" presId="urn:microsoft.com/office/officeart/2005/8/layout/process4"/>
    <dgm:cxn modelId="{36AFAD9B-3AC8-477F-89B3-08C92488A105}" type="presParOf" srcId="{22A8BA76-0A45-4ECF-8AFC-F24F481C8D63}" destId="{C14320F5-92F8-488E-80A5-A569E5A015A6}" srcOrd="3" destOrd="0" presId="urn:microsoft.com/office/officeart/2005/8/layout/process4"/>
    <dgm:cxn modelId="{2F9D1F7B-4151-4916-9660-C3D9C280169B}" type="presParOf" srcId="{22A8BA76-0A45-4ECF-8AFC-F24F481C8D63}" destId="{4C5BBFFC-5E49-4325-ADB7-65E4FD80189E}" srcOrd="4" destOrd="0" presId="urn:microsoft.com/office/officeart/2005/8/layout/process4"/>
    <dgm:cxn modelId="{2052AB20-9B37-4C3E-B89D-D81A01B3E1DB}" type="presParOf" srcId="{4C5BBFFC-5E49-4325-ADB7-65E4FD80189E}" destId="{BFBE3586-788C-4ADF-B304-02F13B70B6CA}" srcOrd="0" destOrd="0" presId="urn:microsoft.com/office/officeart/2005/8/layout/process4"/>
    <dgm:cxn modelId="{0C9D83C2-55AF-40C2-B7D9-E539E126A88B}" type="presParOf" srcId="{4C5BBFFC-5E49-4325-ADB7-65E4FD80189E}" destId="{EA9824B2-5359-449B-A1C0-89CAA49029BE}" srcOrd="1" destOrd="0" presId="urn:microsoft.com/office/officeart/2005/8/layout/process4"/>
    <dgm:cxn modelId="{93B6A5FA-098E-4FAF-A3E3-6DF72139D489}" type="presParOf" srcId="{4C5BBFFC-5E49-4325-ADB7-65E4FD80189E}" destId="{9B3DD4C0-8322-489D-A0D3-9DC5391D87EE}" srcOrd="2" destOrd="0" presId="urn:microsoft.com/office/officeart/2005/8/layout/process4"/>
    <dgm:cxn modelId="{C775C99E-5C21-4A0D-9A1D-92455CED1078}" type="presParOf" srcId="{9B3DD4C0-8322-489D-A0D3-9DC5391D87EE}" destId="{2BB53B2F-B58C-4EAF-B495-D6BA4D976A2D}" srcOrd="0" destOrd="0" presId="urn:microsoft.com/office/officeart/2005/8/layout/process4"/>
    <dgm:cxn modelId="{3739EAFF-2808-4370-8610-EADCF87AF4A5}" type="presParOf" srcId="{9B3DD4C0-8322-489D-A0D3-9DC5391D87EE}" destId="{2B750EEE-0AD1-4108-8904-2EF9165B5C50}" srcOrd="1" destOrd="0" presId="urn:microsoft.com/office/officeart/2005/8/layout/process4"/>
    <dgm:cxn modelId="{AB3296A8-05F4-452A-81F3-08DE379A175B}" type="presParOf" srcId="{22A8BA76-0A45-4ECF-8AFC-F24F481C8D63}" destId="{E7952F6C-F769-47B4-8225-E0F10199B1F1}" srcOrd="5" destOrd="0" presId="urn:microsoft.com/office/officeart/2005/8/layout/process4"/>
    <dgm:cxn modelId="{41EB50D3-45E9-4C56-B878-EF56A4D296E7}" type="presParOf" srcId="{22A8BA76-0A45-4ECF-8AFC-F24F481C8D63}" destId="{887C5CD1-2801-4730-A61E-339E5040B089}" srcOrd="6" destOrd="0" presId="urn:microsoft.com/office/officeart/2005/8/layout/process4"/>
    <dgm:cxn modelId="{03398F89-213F-4D18-AD8E-DF20198C2775}" type="presParOf" srcId="{887C5CD1-2801-4730-A61E-339E5040B089}" destId="{7AA41CCE-5A5F-4605-B3C0-837658175127}" srcOrd="0" destOrd="0" presId="urn:microsoft.com/office/officeart/2005/8/layout/process4"/>
    <dgm:cxn modelId="{DFDF9DE5-A578-4DAF-9835-66BAD8FB874F}" type="presParOf" srcId="{887C5CD1-2801-4730-A61E-339E5040B089}" destId="{DFE3C4C6-9989-496D-887B-547F88A48841}" srcOrd="1" destOrd="0" presId="urn:microsoft.com/office/officeart/2005/8/layout/process4"/>
    <dgm:cxn modelId="{09C7F4C0-80A1-4B39-9E2D-AD167C517BD2}" type="presParOf" srcId="{887C5CD1-2801-4730-A61E-339E5040B089}" destId="{227549F5-0B1D-4414-9FF2-9C93AFB52374}" srcOrd="2" destOrd="0" presId="urn:microsoft.com/office/officeart/2005/8/layout/process4"/>
    <dgm:cxn modelId="{2D1FEDBD-E862-4649-AFDE-81F2C7E538FB}" type="presParOf" srcId="{227549F5-0B1D-4414-9FF2-9C93AFB52374}" destId="{17990F3C-96CF-4720-9416-6D1884C02D90}" srcOrd="0" destOrd="0" presId="urn:microsoft.com/office/officeart/2005/8/layout/process4"/>
    <dgm:cxn modelId="{BCF5638B-3C11-4D1E-8940-8AC832859D20}" type="presParOf" srcId="{227549F5-0B1D-4414-9FF2-9C93AFB52374}" destId="{FDA5CA11-DDEB-4F0B-946F-6067A2DB5D16}" srcOrd="1"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BCCE44C-8FA0-4EB9-9916-11102E175F48}"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zh-TW" altLang="en-US"/>
        </a:p>
      </dgm:t>
    </dgm:pt>
    <dgm:pt modelId="{06DF0C5E-39D3-415D-AD97-2B01D5CBB48B}">
      <dgm:prSet phldrT="[文字]" custT="1"/>
      <dgm:spPr/>
      <dgm:t>
        <a:bodyPr/>
        <a:lstStyle/>
        <a:p>
          <a:r>
            <a:rPr lang="zh-TW" altLang="en-US" sz="2000" dirty="0">
              <a:ea typeface="標楷體" pitchFamily="65" charset="-120"/>
            </a:rPr>
            <a:t>一</a:t>
          </a:r>
          <a:r>
            <a:rPr lang="zh-TW" altLang="en-US" sz="2000" dirty="0">
              <a:latin typeface="新細明體"/>
              <a:ea typeface="新細明體"/>
            </a:rPr>
            <a:t>、未報到</a:t>
          </a:r>
          <a:endParaRPr lang="zh-TW" altLang="en-US" sz="2000" dirty="0"/>
        </a:p>
      </dgm:t>
    </dgm:pt>
    <dgm:pt modelId="{8DFFF16D-91D9-4D19-A7B5-BCBA951AC83C}" type="parTrans" cxnId="{4A9D26EC-CC81-445F-93EF-F220737986BF}">
      <dgm:prSet/>
      <dgm:spPr/>
      <dgm:t>
        <a:bodyPr/>
        <a:lstStyle/>
        <a:p>
          <a:endParaRPr lang="zh-TW" altLang="en-US"/>
        </a:p>
      </dgm:t>
    </dgm:pt>
    <dgm:pt modelId="{4F7E2FE9-8C9C-48DE-8DB0-5FC2618391A0}" type="sibTrans" cxnId="{4A9D26EC-CC81-445F-93EF-F220737986BF}">
      <dgm:prSet/>
      <dgm:spPr/>
      <dgm:t>
        <a:bodyPr/>
        <a:lstStyle/>
        <a:p>
          <a:endParaRPr lang="zh-TW" altLang="en-US"/>
        </a:p>
      </dgm:t>
    </dgm:pt>
    <dgm:pt modelId="{5E4B8403-F7BC-41F3-B922-335F61013C9B}">
      <dgm:prSet phldrT="[文字]" custT="1"/>
      <dgm:spPr/>
      <dgm:t>
        <a:bodyPr/>
        <a:lstStyle/>
        <a:p>
          <a:r>
            <a:rPr lang="zh-TW" altLang="en-US" sz="1100" dirty="0">
              <a:ea typeface="標楷體" pitchFamily="65" charset="-120"/>
            </a:rPr>
            <a:t>對象</a:t>
          </a:r>
          <a:r>
            <a:rPr lang="en-US" altLang="zh-TW" sz="1100" dirty="0">
              <a:ea typeface="標楷體" pitchFamily="65" charset="-120"/>
            </a:rPr>
            <a:t>:</a:t>
          </a:r>
        </a:p>
        <a:p>
          <a:r>
            <a:rPr lang="zh-TW" altLang="en-US" sz="1100" dirty="0">
              <a:ea typeface="標楷體" pitchFamily="65" charset="-120"/>
            </a:rPr>
            <a:t>經鑑輔會安置後</a:t>
          </a:r>
          <a:r>
            <a:rPr lang="zh-TW" altLang="en-US" sz="1100" dirty="0">
              <a:latin typeface="新細明體"/>
              <a:ea typeface="新細明體"/>
            </a:rPr>
            <a:t>，</a:t>
          </a:r>
          <a:r>
            <a:rPr lang="zh-TW" altLang="en-US" sz="1100" dirty="0">
              <a:ea typeface="標楷體" pitchFamily="65" charset="-120"/>
            </a:rPr>
            <a:t>學生未到安置學校報到</a:t>
          </a:r>
          <a:endParaRPr lang="zh-TW" altLang="en-US" sz="1100" dirty="0"/>
        </a:p>
      </dgm:t>
    </dgm:pt>
    <dgm:pt modelId="{08E943FF-8931-4091-A584-BB53E420AE9D}" type="parTrans" cxnId="{6713E47C-3A7A-421F-B63A-A4F55C3BF171}">
      <dgm:prSet/>
      <dgm:spPr/>
      <dgm:t>
        <a:bodyPr/>
        <a:lstStyle/>
        <a:p>
          <a:endParaRPr lang="zh-TW" altLang="en-US"/>
        </a:p>
      </dgm:t>
    </dgm:pt>
    <dgm:pt modelId="{5C0E680A-EF08-4BEA-9FCB-D1ED01A5435B}" type="sibTrans" cxnId="{6713E47C-3A7A-421F-B63A-A4F55C3BF171}">
      <dgm:prSet/>
      <dgm:spPr/>
      <dgm:t>
        <a:bodyPr/>
        <a:lstStyle/>
        <a:p>
          <a:endParaRPr lang="zh-TW" altLang="en-US"/>
        </a:p>
      </dgm:t>
    </dgm:pt>
    <dgm:pt modelId="{844FC836-6C11-426B-810C-9829D157AEE5}">
      <dgm:prSet phldrT="[文字]" custT="1"/>
      <dgm:spPr/>
      <dgm:t>
        <a:bodyPr/>
        <a:lstStyle/>
        <a:p>
          <a:r>
            <a:rPr lang="zh-TW" altLang="en-US" sz="1100" dirty="0">
              <a:latin typeface="標楷體" pitchFamily="65" charset="-120"/>
              <a:ea typeface="標楷體" pitchFamily="65" charset="-120"/>
            </a:rPr>
            <a:t>時間</a:t>
          </a:r>
          <a:r>
            <a:rPr lang="en-US" altLang="zh-TW" sz="1100" dirty="0">
              <a:latin typeface="標楷體" pitchFamily="65" charset="-120"/>
              <a:ea typeface="標楷體" pitchFamily="65" charset="-120"/>
            </a:rPr>
            <a:t>:</a:t>
          </a:r>
        </a:p>
        <a:p>
          <a:r>
            <a:rPr lang="zh-TW" altLang="en-US" sz="1100" dirty="0">
              <a:latin typeface="標楷體" pitchFamily="65" charset="-120"/>
              <a:ea typeface="標楷體" pitchFamily="65" charset="-120"/>
            </a:rPr>
            <a:t>開學第一週內通知本縣鑑輔會及特教中心</a:t>
          </a:r>
          <a:endParaRPr lang="zh-TW" altLang="en-US" sz="1100" dirty="0"/>
        </a:p>
      </dgm:t>
    </dgm:pt>
    <dgm:pt modelId="{2B1D3E94-5836-4522-97C7-E3726909572A}" type="parTrans" cxnId="{7AD5DB5C-77CA-4179-8ADA-5DA798AEADE4}">
      <dgm:prSet/>
      <dgm:spPr/>
      <dgm:t>
        <a:bodyPr/>
        <a:lstStyle/>
        <a:p>
          <a:endParaRPr lang="zh-TW" altLang="en-US"/>
        </a:p>
      </dgm:t>
    </dgm:pt>
    <dgm:pt modelId="{FE588465-F9FA-48DE-AB6D-467C6A9F5C38}" type="sibTrans" cxnId="{7AD5DB5C-77CA-4179-8ADA-5DA798AEADE4}">
      <dgm:prSet/>
      <dgm:spPr/>
      <dgm:t>
        <a:bodyPr/>
        <a:lstStyle/>
        <a:p>
          <a:endParaRPr lang="zh-TW" altLang="en-US"/>
        </a:p>
      </dgm:t>
    </dgm:pt>
    <dgm:pt modelId="{A74F02C7-0BC0-49A8-B561-4F13D60B2B9F}">
      <dgm:prSet phldrT="[文字]" custT="1"/>
      <dgm:spPr/>
      <dgm:t>
        <a:bodyPr/>
        <a:lstStyle/>
        <a:p>
          <a:r>
            <a:rPr lang="zh-TW" altLang="en-US" sz="2000" dirty="0"/>
            <a:t>二</a:t>
          </a:r>
          <a:r>
            <a:rPr lang="zh-TW" altLang="en-US" sz="2000" dirty="0">
              <a:latin typeface="新細明體"/>
              <a:ea typeface="新細明體"/>
            </a:rPr>
            <a:t>、轉學</a:t>
          </a:r>
          <a:r>
            <a:rPr lang="en-US" altLang="zh-TW" sz="2000" dirty="0">
              <a:latin typeface="新細明體"/>
              <a:ea typeface="新細明體"/>
            </a:rPr>
            <a:t>(</a:t>
          </a:r>
          <a:r>
            <a:rPr lang="zh-TW" altLang="en-US" sz="2000" dirty="0">
              <a:latin typeface="新細明體"/>
              <a:ea typeface="新細明體"/>
            </a:rPr>
            <a:t>縣內</a:t>
          </a:r>
          <a:r>
            <a:rPr lang="en-US" altLang="zh-TW" sz="2000" dirty="0">
              <a:latin typeface="新細明體"/>
              <a:ea typeface="新細明體"/>
            </a:rPr>
            <a:t>)</a:t>
          </a:r>
          <a:endParaRPr lang="zh-TW" altLang="en-US" sz="2000" dirty="0"/>
        </a:p>
      </dgm:t>
    </dgm:pt>
    <dgm:pt modelId="{15581A7D-F824-440A-942A-D02613BD58DF}" type="parTrans" cxnId="{9C016A29-7448-4BAE-AB10-4F7D4DD9165F}">
      <dgm:prSet/>
      <dgm:spPr/>
      <dgm:t>
        <a:bodyPr/>
        <a:lstStyle/>
        <a:p>
          <a:endParaRPr lang="zh-TW" altLang="en-US"/>
        </a:p>
      </dgm:t>
    </dgm:pt>
    <dgm:pt modelId="{847F6AEF-877F-427F-8C1C-D79071394A8B}" type="sibTrans" cxnId="{9C016A29-7448-4BAE-AB10-4F7D4DD9165F}">
      <dgm:prSet/>
      <dgm:spPr/>
      <dgm:t>
        <a:bodyPr/>
        <a:lstStyle/>
        <a:p>
          <a:endParaRPr lang="zh-TW" altLang="en-US"/>
        </a:p>
      </dgm:t>
    </dgm:pt>
    <dgm:pt modelId="{313C69FE-9CF9-4631-8957-7922F17EDCAC}">
      <dgm:prSet phldrT="[文字]" custT="1"/>
      <dgm:spPr/>
      <dgm:t>
        <a:bodyPr/>
        <a:lstStyle/>
        <a:p>
          <a:pPr algn="ctr"/>
          <a:r>
            <a:rPr lang="zh-TW" altLang="en-US" sz="1200" dirty="0">
              <a:latin typeface="標楷體" pitchFamily="65" charset="-120"/>
              <a:ea typeface="標楷體" pitchFamily="65" charset="-120"/>
            </a:rPr>
            <a:t>對象</a:t>
          </a:r>
          <a:r>
            <a:rPr lang="en-US" altLang="zh-TW" sz="1200" dirty="0">
              <a:latin typeface="標楷體" pitchFamily="65" charset="-120"/>
              <a:ea typeface="標楷體" pitchFamily="65" charset="-120"/>
            </a:rPr>
            <a:t>:</a:t>
          </a:r>
          <a:r>
            <a:rPr lang="zh-TW" altLang="en-US" sz="1200" dirty="0">
              <a:latin typeface="標楷體" pitchFamily="65" charset="-120"/>
              <a:ea typeface="標楷體" pitchFamily="65" charset="-120"/>
            </a:rPr>
            <a:t>不同班別安置型態</a:t>
          </a:r>
          <a:endParaRPr lang="en-US" altLang="zh-TW" sz="1200" dirty="0">
            <a:latin typeface="標楷體" pitchFamily="65" charset="-120"/>
            <a:ea typeface="標楷體" pitchFamily="65" charset="-120"/>
          </a:endParaRPr>
        </a:p>
        <a:p>
          <a:pPr algn="l"/>
          <a:r>
            <a:rPr lang="en-US" altLang="zh-TW" sz="1200" dirty="0">
              <a:latin typeface="標楷體" pitchFamily="65" charset="-120"/>
              <a:ea typeface="標楷體" pitchFamily="65" charset="-120"/>
            </a:rPr>
            <a:t>1.</a:t>
          </a:r>
          <a:r>
            <a:rPr lang="zh-TW" altLang="en-US" sz="1200" dirty="0">
              <a:latin typeface="標楷體" pitchFamily="65" charset="-120"/>
              <a:ea typeface="標楷體" pitchFamily="65" charset="-120"/>
            </a:rPr>
            <a:t>他校不同班別及原校不同班別意指</a:t>
          </a:r>
          <a:endParaRPr lang="en-US" altLang="zh-TW" sz="1200" dirty="0">
            <a:latin typeface="標楷體" pitchFamily="65" charset="-120"/>
            <a:ea typeface="標楷體" pitchFamily="65" charset="-120"/>
          </a:endParaRPr>
        </a:p>
        <a:p>
          <a:pPr algn="l"/>
          <a:r>
            <a:rPr lang="en-US" altLang="zh-TW" sz="1200" dirty="0">
              <a:latin typeface="標楷體" pitchFamily="65" charset="-120"/>
              <a:ea typeface="標楷體" pitchFamily="65" charset="-120"/>
            </a:rPr>
            <a:t>(1</a:t>
          </a:r>
          <a:r>
            <a:rPr lang="en-US" altLang="zh-TW" sz="1200" dirty="0">
              <a:latin typeface="標楷體" pitchFamily="65" charset="-120"/>
              <a:ea typeface="標楷體" pitchFamily="65" charset="-120"/>
              <a:sym typeface="Wingdings" panose="05000000000000000000" pitchFamily="2" charset="2"/>
            </a:rPr>
            <a:t>)</a:t>
          </a:r>
          <a:r>
            <a:rPr lang="zh-TW" altLang="en-US" sz="1200" dirty="0">
              <a:latin typeface="標楷體" pitchFamily="65" charset="-120"/>
              <a:ea typeface="標楷體" pitchFamily="65" charset="-120"/>
            </a:rPr>
            <a:t>特教班轉巡輔班</a:t>
          </a:r>
          <a:r>
            <a:rPr lang="en-US" altLang="zh-TW" sz="1200" dirty="0">
              <a:latin typeface="標楷體" pitchFamily="65" charset="-120"/>
              <a:ea typeface="標楷體" pitchFamily="65" charset="-120"/>
            </a:rPr>
            <a:t>(2)</a:t>
          </a:r>
          <a:r>
            <a:rPr lang="zh-TW" altLang="en-US" sz="1200" dirty="0">
              <a:latin typeface="標楷體" pitchFamily="65" charset="-120"/>
              <a:ea typeface="標楷體" pitchFamily="65" charset="-120"/>
            </a:rPr>
            <a:t>特教班轉普通班</a:t>
          </a:r>
          <a:r>
            <a:rPr lang="en-US" altLang="zh-TW" sz="1200" dirty="0">
              <a:latin typeface="標楷體" pitchFamily="65" charset="-120"/>
              <a:ea typeface="標楷體" pitchFamily="65" charset="-120"/>
            </a:rPr>
            <a:t>(</a:t>
          </a:r>
          <a:r>
            <a:rPr lang="zh-TW" altLang="en-US" sz="1200" dirty="0">
              <a:latin typeface="標楷體" pitchFamily="65" charset="-120"/>
              <a:ea typeface="標楷體" pitchFamily="65" charset="-120"/>
            </a:rPr>
            <a:t>接受特教服務</a:t>
          </a:r>
          <a:r>
            <a:rPr lang="en-US" altLang="zh-TW" sz="1200" dirty="0">
              <a:latin typeface="標楷體" pitchFamily="65" charset="-120"/>
              <a:ea typeface="標楷體" pitchFamily="65" charset="-120"/>
            </a:rPr>
            <a:t>)</a:t>
          </a:r>
        </a:p>
        <a:p>
          <a:pPr algn="l"/>
          <a:r>
            <a:rPr lang="en-US" altLang="zh-TW" sz="1200" dirty="0">
              <a:latin typeface="標楷體" pitchFamily="65" charset="-120"/>
              <a:ea typeface="標楷體" pitchFamily="65" charset="-120"/>
            </a:rPr>
            <a:t>(3</a:t>
          </a:r>
          <a:r>
            <a:rPr lang="en-US" altLang="zh-TW" sz="1200" dirty="0">
              <a:latin typeface="標楷體" pitchFamily="65" charset="-120"/>
              <a:ea typeface="標楷體" pitchFamily="65" charset="-120"/>
              <a:sym typeface="Wingdings" panose="05000000000000000000" pitchFamily="2" charset="2"/>
            </a:rPr>
            <a:t>)</a:t>
          </a:r>
          <a:r>
            <a:rPr lang="zh-TW" altLang="en-US" sz="1200" dirty="0">
              <a:latin typeface="標楷體" pitchFamily="65" charset="-120"/>
              <a:ea typeface="標楷體" pitchFamily="65" charset="-120"/>
            </a:rPr>
            <a:t>巡輔班轉特教班</a:t>
          </a:r>
          <a:r>
            <a:rPr lang="en-US" altLang="zh-TW" sz="1200" dirty="0">
              <a:latin typeface="標楷體" pitchFamily="65" charset="-120"/>
              <a:ea typeface="標楷體" pitchFamily="65" charset="-120"/>
            </a:rPr>
            <a:t>(4)</a:t>
          </a:r>
          <a:r>
            <a:rPr lang="zh-TW" altLang="en-US" sz="1200" dirty="0">
              <a:latin typeface="標楷體" pitchFamily="65" charset="-120"/>
              <a:ea typeface="標楷體" pitchFamily="65" charset="-120"/>
            </a:rPr>
            <a:t>普通班</a:t>
          </a:r>
          <a:r>
            <a:rPr lang="en-US" altLang="zh-TW" sz="1200" dirty="0">
              <a:latin typeface="標楷體" pitchFamily="65" charset="-120"/>
              <a:ea typeface="標楷體" pitchFamily="65" charset="-120"/>
            </a:rPr>
            <a:t>(</a:t>
          </a:r>
          <a:r>
            <a:rPr lang="zh-TW" altLang="en-US" sz="1200" dirty="0">
              <a:latin typeface="標楷體" pitchFamily="65" charset="-120"/>
              <a:ea typeface="標楷體" pitchFamily="65" charset="-120"/>
            </a:rPr>
            <a:t>接受特教服務</a:t>
          </a:r>
          <a:r>
            <a:rPr lang="en-US" altLang="zh-TW" sz="1200" dirty="0">
              <a:latin typeface="標楷體" pitchFamily="65" charset="-120"/>
              <a:ea typeface="標楷體" pitchFamily="65" charset="-120"/>
            </a:rPr>
            <a:t>)</a:t>
          </a:r>
          <a:r>
            <a:rPr lang="zh-TW" altLang="en-US" sz="1200" dirty="0">
              <a:latin typeface="標楷體" pitchFamily="65" charset="-120"/>
              <a:ea typeface="標楷體" pitchFamily="65" charset="-120"/>
            </a:rPr>
            <a:t>轉特教班</a:t>
          </a:r>
          <a:endParaRPr lang="en-US" altLang="zh-TW" sz="1200" dirty="0">
            <a:latin typeface="標楷體" pitchFamily="65" charset="-120"/>
            <a:ea typeface="標楷體" pitchFamily="65" charset="-120"/>
          </a:endParaRPr>
        </a:p>
        <a:p>
          <a:pPr algn="l"/>
          <a:r>
            <a:rPr lang="en-US" altLang="zh-TW" sz="1200" dirty="0">
              <a:latin typeface="標楷體" pitchFamily="65" charset="-120"/>
              <a:ea typeface="標楷體" pitchFamily="65" charset="-120"/>
            </a:rPr>
            <a:t>2.</a:t>
          </a:r>
          <a:r>
            <a:rPr lang="zh-TW" altLang="en-US" sz="1200" dirty="0">
              <a:latin typeface="標楷體" pitchFamily="65" charset="-120"/>
              <a:ea typeface="標楷體" pitchFamily="65" charset="-120"/>
            </a:rPr>
            <a:t>他校相同班別意指</a:t>
          </a:r>
          <a:r>
            <a:rPr lang="en-US" altLang="zh-TW" sz="1200" dirty="0">
              <a:latin typeface="標楷體" pitchFamily="65" charset="-120"/>
              <a:ea typeface="標楷體" pitchFamily="65" charset="-120"/>
            </a:rPr>
            <a:t>:</a:t>
          </a:r>
          <a:r>
            <a:rPr lang="zh-TW" altLang="en-US" sz="1200" dirty="0">
              <a:latin typeface="標楷體" pitchFamily="65" charset="-120"/>
              <a:ea typeface="標楷體" pitchFamily="65" charset="-120"/>
            </a:rPr>
            <a:t>巡輔班轉巡輔班</a:t>
          </a:r>
          <a:r>
            <a:rPr lang="en-US" altLang="zh-TW" sz="1200" dirty="0">
              <a:latin typeface="標楷體" pitchFamily="65" charset="-120"/>
              <a:ea typeface="標楷體" pitchFamily="65" charset="-120"/>
            </a:rPr>
            <a:t>(</a:t>
          </a:r>
          <a:r>
            <a:rPr lang="zh-TW" altLang="en-US" sz="1200" dirty="0">
              <a:latin typeface="標楷體" pitchFamily="65" charset="-120"/>
              <a:ea typeface="標楷體" pitchFamily="65" charset="-120"/>
            </a:rPr>
            <a:t>含普通班接受特教服務</a:t>
          </a:r>
          <a:r>
            <a:rPr lang="en-US" altLang="zh-TW" sz="1200" dirty="0">
              <a:latin typeface="標楷體" pitchFamily="65" charset="-120"/>
              <a:ea typeface="標楷體" pitchFamily="65" charset="-120"/>
            </a:rPr>
            <a:t>)</a:t>
          </a:r>
          <a:r>
            <a:rPr lang="zh-TW" altLang="en-US" sz="1200" dirty="0">
              <a:latin typeface="標楷體"/>
              <a:ea typeface="標楷體"/>
            </a:rPr>
            <a:t>、</a:t>
          </a:r>
          <a:r>
            <a:rPr lang="zh-TW" altLang="en-US" sz="1200" dirty="0">
              <a:latin typeface="標楷體" pitchFamily="65" charset="-120"/>
              <a:ea typeface="標楷體" pitchFamily="65" charset="-120"/>
            </a:rPr>
            <a:t>普通班接受特教服務轉巡輔班</a:t>
          </a:r>
          <a:r>
            <a:rPr lang="en-US" altLang="zh-TW" sz="1200" dirty="0">
              <a:latin typeface="標楷體" pitchFamily="65" charset="-120"/>
              <a:ea typeface="標楷體" pitchFamily="65" charset="-120"/>
            </a:rPr>
            <a:t>(</a:t>
          </a:r>
          <a:r>
            <a:rPr lang="zh-TW" altLang="en-US" sz="1200" dirty="0">
              <a:latin typeface="標楷體" pitchFamily="65" charset="-120"/>
              <a:ea typeface="標楷體" pitchFamily="65" charset="-120"/>
            </a:rPr>
            <a:t>含普通班接受特教服務</a:t>
          </a:r>
          <a:r>
            <a:rPr lang="en-US" altLang="zh-TW" sz="1200" dirty="0">
              <a:latin typeface="標楷體" pitchFamily="65" charset="-120"/>
              <a:ea typeface="標楷體" pitchFamily="65" charset="-120"/>
            </a:rPr>
            <a:t>)</a:t>
          </a:r>
          <a:r>
            <a:rPr lang="zh-TW" altLang="en-US" sz="1200" dirty="0">
              <a:latin typeface="標楷體"/>
              <a:ea typeface="標楷體"/>
            </a:rPr>
            <a:t>、</a:t>
          </a:r>
          <a:r>
            <a:rPr lang="zh-TW" altLang="en-US" sz="1200" dirty="0">
              <a:solidFill>
                <a:srgbClr val="FF0000"/>
              </a:solidFill>
              <a:latin typeface="標楷體" pitchFamily="65" charset="-120"/>
              <a:ea typeface="標楷體" pitchFamily="65" charset="-120"/>
            </a:rPr>
            <a:t>特教班轉特教班</a:t>
          </a:r>
          <a:r>
            <a:rPr lang="zh-TW" altLang="en-US" sz="1200" dirty="0">
              <a:latin typeface="標楷體"/>
              <a:ea typeface="標楷體"/>
            </a:rPr>
            <a:t>。 </a:t>
          </a:r>
          <a:endParaRPr lang="zh-TW" altLang="en-US" sz="1200" dirty="0">
            <a:latin typeface="標楷體" pitchFamily="65" charset="-120"/>
            <a:ea typeface="標楷體" pitchFamily="65" charset="-120"/>
          </a:endParaRPr>
        </a:p>
      </dgm:t>
    </dgm:pt>
    <dgm:pt modelId="{45C73BE5-8E57-4688-80AE-16EB51F2A694}" type="parTrans" cxnId="{E4B62436-8660-40B2-B345-F3512EC0C07A}">
      <dgm:prSet/>
      <dgm:spPr/>
      <dgm:t>
        <a:bodyPr/>
        <a:lstStyle/>
        <a:p>
          <a:endParaRPr lang="zh-TW" altLang="en-US"/>
        </a:p>
      </dgm:t>
    </dgm:pt>
    <dgm:pt modelId="{291421EA-4F59-4EA7-922E-711F403DCDC7}" type="sibTrans" cxnId="{E4B62436-8660-40B2-B345-F3512EC0C07A}">
      <dgm:prSet/>
      <dgm:spPr/>
      <dgm:t>
        <a:bodyPr/>
        <a:lstStyle/>
        <a:p>
          <a:endParaRPr lang="zh-TW" altLang="en-US"/>
        </a:p>
      </dgm:t>
    </dgm:pt>
    <dgm:pt modelId="{72D336A9-4A10-4422-BB42-8C6BFC260DE1}">
      <dgm:prSet phldrT="[文字]" custT="1"/>
      <dgm:spPr/>
      <dgm:t>
        <a:bodyPr/>
        <a:lstStyle/>
        <a:p>
          <a:pPr lvl="0" algn="ctr" defTabSz="488950">
            <a:lnSpc>
              <a:spcPct val="90000"/>
            </a:lnSpc>
            <a:spcBef>
              <a:spcPct val="0"/>
            </a:spcBef>
            <a:spcAft>
              <a:spcPct val="35000"/>
            </a:spcAft>
          </a:pPr>
          <a:r>
            <a:rPr lang="zh-TW" altLang="en-US" sz="1100" dirty="0">
              <a:solidFill>
                <a:srgbClr val="FF0000"/>
              </a:solidFill>
              <a:latin typeface="標楷體" pitchFamily="65" charset="-120"/>
              <a:ea typeface="標楷體" pitchFamily="65" charset="-120"/>
            </a:rPr>
            <a:t>流程</a:t>
          </a:r>
          <a:r>
            <a:rPr lang="en-US" altLang="zh-TW" sz="1100" dirty="0">
              <a:solidFill>
                <a:srgbClr val="FF0000"/>
              </a:solidFill>
              <a:latin typeface="標楷體" pitchFamily="65" charset="-120"/>
              <a:ea typeface="標楷體" pitchFamily="65" charset="-120"/>
            </a:rPr>
            <a:t>:</a:t>
          </a:r>
        </a:p>
        <a:p>
          <a:pPr lvl="0" algn="l" defTabSz="488950">
            <a:lnSpc>
              <a:spcPct val="90000"/>
            </a:lnSpc>
            <a:spcBef>
              <a:spcPct val="0"/>
            </a:spcBef>
            <a:spcAft>
              <a:spcPct val="35000"/>
            </a:spcAft>
          </a:pPr>
          <a:r>
            <a:rPr lang="zh-TW" altLang="en-US" sz="1100" dirty="0">
              <a:solidFill>
                <a:srgbClr val="FF0000"/>
              </a:solidFill>
              <a:latin typeface="標楷體" pitchFamily="65" charset="-120"/>
              <a:ea typeface="標楷體" pitchFamily="65" charset="-120"/>
            </a:rPr>
            <a:t>學生尚未轉學</a:t>
          </a:r>
          <a:r>
            <a:rPr lang="zh-TW" altLang="zh-TW" sz="1100" dirty="0">
              <a:solidFill>
                <a:srgbClr val="FF0000"/>
              </a:solidFill>
              <a:latin typeface="標楷體" pitchFamily="65" charset="-120"/>
              <a:ea typeface="標楷體" pitchFamily="65" charset="-120"/>
            </a:rPr>
            <a:t>安置學校</a:t>
          </a:r>
          <a:r>
            <a:rPr lang="en-US" altLang="zh-TW" sz="1100" dirty="0">
              <a:solidFill>
                <a:srgbClr val="FF0000"/>
              </a:solidFill>
              <a:latin typeface="標楷體" pitchFamily="65" charset="-120"/>
              <a:ea typeface="標楷體" pitchFamily="65" charset="-120"/>
            </a:rPr>
            <a:t>(</a:t>
          </a:r>
          <a:r>
            <a:rPr lang="zh-TW" altLang="en-US" sz="1100" dirty="0">
              <a:solidFill>
                <a:srgbClr val="FF0000"/>
              </a:solidFill>
              <a:latin typeface="標楷體" pitchFamily="65" charset="-120"/>
              <a:ea typeface="標楷體" pitchFamily="65" charset="-120"/>
            </a:rPr>
            <a:t>原學校</a:t>
          </a:r>
          <a:r>
            <a:rPr lang="en-US" altLang="zh-TW" sz="1100" dirty="0">
              <a:solidFill>
                <a:srgbClr val="FF0000"/>
              </a:solidFill>
              <a:latin typeface="標楷體" pitchFamily="65" charset="-120"/>
              <a:ea typeface="標楷體" pitchFamily="65" charset="-120"/>
            </a:rPr>
            <a:t>)</a:t>
          </a:r>
          <a:r>
            <a:rPr lang="zh-TW" altLang="en-US" sz="1100" dirty="0">
              <a:solidFill>
                <a:srgbClr val="FF0000"/>
              </a:solidFill>
              <a:latin typeface="標楷體" pitchFamily="65" charset="-120"/>
              <a:ea typeface="標楷體" pitchFamily="65" charset="-120"/>
            </a:rPr>
            <a:t>於特教通網</a:t>
          </a:r>
          <a:r>
            <a:rPr lang="zh-TW" altLang="zh-TW" sz="1100" dirty="0">
              <a:solidFill>
                <a:srgbClr val="FF0000"/>
              </a:solidFill>
              <a:latin typeface="標楷體" pitchFamily="65" charset="-120"/>
              <a:ea typeface="標楷體" pitchFamily="65" charset="-120"/>
            </a:rPr>
            <a:t>接收</a:t>
          </a:r>
          <a:r>
            <a:rPr lang="zh-TW" altLang="en-US" sz="1100" dirty="0">
              <a:solidFill>
                <a:srgbClr val="FF0000"/>
              </a:solidFill>
              <a:latin typeface="標楷體" pitchFamily="65" charset="-120"/>
              <a:ea typeface="標楷體" pitchFamily="65" charset="-120"/>
            </a:rPr>
            <a:t>學生資料</a:t>
          </a:r>
          <a:endParaRPr lang="en-US" altLang="zh-TW" sz="1100" dirty="0">
            <a:solidFill>
              <a:srgbClr val="FF0000"/>
            </a:solidFill>
            <a:latin typeface="標楷體" pitchFamily="65" charset="-120"/>
            <a:ea typeface="標楷體" pitchFamily="65" charset="-120"/>
          </a:endParaRPr>
        </a:p>
        <a:p>
          <a:pPr lvl="0" algn="l" defTabSz="488950">
            <a:lnSpc>
              <a:spcPct val="90000"/>
            </a:lnSpc>
            <a:spcBef>
              <a:spcPct val="0"/>
            </a:spcBef>
            <a:spcAft>
              <a:spcPct val="35000"/>
            </a:spcAft>
          </a:pPr>
          <a:r>
            <a:rPr lang="en-US" altLang="zh-TW" sz="1100" dirty="0">
              <a:solidFill>
                <a:srgbClr val="FF0000"/>
              </a:solidFill>
              <a:latin typeface="標楷體" pitchFamily="65" charset="-120"/>
              <a:ea typeface="標楷體" pitchFamily="65" charset="-120"/>
            </a:rPr>
            <a:t>1.</a:t>
          </a:r>
          <a:r>
            <a:rPr lang="zh-TW" altLang="en-US" sz="1100" dirty="0">
              <a:solidFill>
                <a:srgbClr val="FF0000"/>
              </a:solidFill>
              <a:latin typeface="標楷體" pitchFamily="65" charset="-120"/>
              <a:ea typeface="標楷體" pitchFamily="65" charset="-120"/>
            </a:rPr>
            <a:t>轉學至相同班別</a:t>
          </a:r>
          <a:r>
            <a:rPr lang="en-US" altLang="zh-TW" sz="1100" dirty="0">
              <a:solidFill>
                <a:srgbClr val="FF0000"/>
              </a:solidFill>
              <a:latin typeface="標楷體" pitchFamily="65" charset="-120"/>
              <a:ea typeface="標楷體" pitchFamily="65" charset="-120"/>
            </a:rPr>
            <a:t>:</a:t>
          </a:r>
        </a:p>
        <a:p>
          <a:pPr marL="0" marR="0" lvl="0" indent="0" algn="l" defTabSz="488950" eaLnBrk="1" fontAlgn="auto" latinLnBrk="0" hangingPunct="1">
            <a:lnSpc>
              <a:spcPct val="90000"/>
            </a:lnSpc>
            <a:spcBef>
              <a:spcPct val="0"/>
            </a:spcBef>
            <a:spcAft>
              <a:spcPct val="35000"/>
            </a:spcAft>
            <a:buClrTx/>
            <a:buSzTx/>
            <a:buFontTx/>
            <a:buNone/>
            <a:tabLst/>
            <a:defRPr/>
          </a:pPr>
          <a:r>
            <a:rPr lang="en-US" altLang="zh-TW" sz="1100" dirty="0">
              <a:solidFill>
                <a:srgbClr val="FF0000"/>
              </a:solidFill>
              <a:latin typeface="標楷體" pitchFamily="65" charset="-120"/>
              <a:ea typeface="標楷體" pitchFamily="65" charset="-120"/>
            </a:rPr>
            <a:t>(1)</a:t>
          </a:r>
          <a:r>
            <a:rPr lang="zh-TW" altLang="en-US" sz="1100" dirty="0">
              <a:solidFill>
                <a:srgbClr val="FF0000"/>
              </a:solidFill>
              <a:latin typeface="標楷體" pitchFamily="65" charset="-120"/>
              <a:ea typeface="標楷體" pitchFamily="65" charset="-120"/>
            </a:rPr>
            <a:t>原學校在特教通網填寫轉銜表異動至新學</a:t>
          </a:r>
          <a:r>
            <a:rPr lang="en-US" altLang="zh-TW" sz="1100" dirty="0">
              <a:solidFill>
                <a:srgbClr val="FF0000"/>
              </a:solidFill>
              <a:latin typeface="標楷體" pitchFamily="65" charset="-120"/>
              <a:ea typeface="標楷體" pitchFamily="65" charset="-120"/>
            </a:rPr>
            <a:t/>
          </a:r>
          <a:br>
            <a:rPr lang="en-US" altLang="zh-TW" sz="1100" dirty="0">
              <a:solidFill>
                <a:srgbClr val="FF0000"/>
              </a:solidFill>
              <a:latin typeface="標楷體" pitchFamily="65" charset="-120"/>
              <a:ea typeface="標楷體" pitchFamily="65" charset="-120"/>
            </a:rPr>
          </a:br>
          <a:r>
            <a:rPr lang="zh-TW" altLang="en-US" sz="1100" dirty="0">
              <a:solidFill>
                <a:srgbClr val="FF0000"/>
              </a:solidFill>
              <a:latin typeface="標楷體" pitchFamily="65" charset="-120"/>
              <a:ea typeface="標楷體" pitchFamily="65" charset="-120"/>
            </a:rPr>
            <a:t>   校</a:t>
          </a:r>
          <a:r>
            <a:rPr lang="zh-TW" altLang="zh-TW" sz="1100" dirty="0">
              <a:solidFill>
                <a:srgbClr val="FF0000"/>
              </a:solidFill>
              <a:latin typeface="標楷體" pitchFamily="65" charset="-120"/>
              <a:ea typeface="標楷體" pitchFamily="65" charset="-120"/>
            </a:rPr>
            <a:t>→</a:t>
          </a:r>
          <a:r>
            <a:rPr lang="zh-TW" altLang="en-US" sz="1100" dirty="0">
              <a:solidFill>
                <a:srgbClr val="FF0000"/>
              </a:solidFill>
              <a:latin typeface="標楷體" pitchFamily="65" charset="-120"/>
              <a:ea typeface="標楷體" pitchFamily="65" charset="-120"/>
            </a:rPr>
            <a:t>通知新學校在特教通網接收學生資料</a:t>
          </a:r>
          <a:endParaRPr lang="en-US" altLang="zh-TW" sz="1100" dirty="0">
            <a:solidFill>
              <a:srgbClr val="FF0000"/>
            </a:solidFill>
            <a:latin typeface="標楷體" pitchFamily="65" charset="-120"/>
            <a:ea typeface="標楷體" pitchFamily="65" charset="-120"/>
          </a:endParaRPr>
        </a:p>
        <a:p>
          <a:pPr lvl="0" algn="l" defTabSz="488950">
            <a:lnSpc>
              <a:spcPct val="90000"/>
            </a:lnSpc>
            <a:spcBef>
              <a:spcPct val="0"/>
            </a:spcBef>
            <a:spcAft>
              <a:spcPct val="35000"/>
            </a:spcAft>
          </a:pPr>
          <a:r>
            <a:rPr lang="en-US" altLang="zh-TW" sz="1100" dirty="0">
              <a:solidFill>
                <a:srgbClr val="FF0000"/>
              </a:solidFill>
              <a:latin typeface="標楷體" pitchFamily="65" charset="-120"/>
              <a:ea typeface="標楷體" pitchFamily="65" charset="-120"/>
            </a:rPr>
            <a:t>(2)</a:t>
          </a:r>
          <a:r>
            <a:rPr lang="zh-TW" altLang="en-US" sz="1100" dirty="0">
              <a:solidFill>
                <a:srgbClr val="FF0000"/>
              </a:solidFill>
              <a:latin typeface="標楷體" pitchFamily="65" charset="-120"/>
              <a:ea typeface="標楷體" pitchFamily="65" charset="-120"/>
            </a:rPr>
            <a:t>由新學校填寫</a:t>
          </a:r>
          <a:r>
            <a:rPr lang="zh-TW" altLang="en-US" sz="1100" dirty="0">
              <a:solidFill>
                <a:srgbClr val="FF0000"/>
              </a:solidFill>
              <a:latin typeface="標楷體"/>
              <a:ea typeface="標楷體"/>
            </a:rPr>
            <a:t>「相同班別轉學檢核表」及「相同班別重新安置申請表」送至特教中心</a:t>
          </a:r>
          <a:endParaRPr lang="en-US" altLang="zh-TW" sz="1100" dirty="0">
            <a:solidFill>
              <a:srgbClr val="FF0000"/>
            </a:solidFill>
            <a:latin typeface="標楷體"/>
            <a:ea typeface="標楷體"/>
          </a:endParaRPr>
        </a:p>
        <a:p>
          <a:pPr lvl="0" algn="l" defTabSz="488950">
            <a:lnSpc>
              <a:spcPct val="90000"/>
            </a:lnSpc>
            <a:spcBef>
              <a:spcPct val="0"/>
            </a:spcBef>
            <a:spcAft>
              <a:spcPct val="35000"/>
            </a:spcAft>
          </a:pPr>
          <a:r>
            <a:rPr lang="en-US" altLang="zh-TW" sz="1100" dirty="0">
              <a:solidFill>
                <a:srgbClr val="FF0000"/>
              </a:solidFill>
              <a:latin typeface="標楷體"/>
              <a:ea typeface="標楷體"/>
            </a:rPr>
            <a:t>※</a:t>
          </a:r>
          <a:r>
            <a:rPr lang="zh-TW" altLang="en-US" sz="1100" dirty="0">
              <a:solidFill>
                <a:srgbClr val="FF0000"/>
              </a:solidFill>
              <a:latin typeface="標楷體"/>
              <a:ea typeface="標楷體"/>
            </a:rPr>
            <a:t>轉學生已於</a:t>
          </a:r>
          <a:r>
            <a:rPr lang="zh-TW" altLang="en-US" sz="1100" dirty="0">
              <a:solidFill>
                <a:srgbClr val="FF0000"/>
              </a:solidFill>
              <a:latin typeface="標楷體" pitchFamily="65" charset="-120"/>
              <a:ea typeface="標楷體" pitchFamily="65" charset="-120"/>
            </a:rPr>
            <a:t>新學校就讀才可辦理轉學申請</a:t>
          </a:r>
          <a:endParaRPr lang="en-US" altLang="zh-TW" sz="1100" dirty="0">
            <a:solidFill>
              <a:srgbClr val="FF0000"/>
            </a:solidFill>
            <a:latin typeface="標楷體"/>
            <a:ea typeface="標楷體"/>
          </a:endParaRPr>
        </a:p>
        <a:p>
          <a:pPr marL="0" marR="0" lvl="0" indent="0" algn="l" defTabSz="914400" eaLnBrk="1" fontAlgn="auto" latinLnBrk="0" hangingPunct="1">
            <a:lnSpc>
              <a:spcPct val="100000"/>
            </a:lnSpc>
            <a:spcBef>
              <a:spcPts val="0"/>
            </a:spcBef>
            <a:spcAft>
              <a:spcPts val="0"/>
            </a:spcAft>
            <a:buClrTx/>
            <a:buSzTx/>
            <a:buFontTx/>
            <a:buNone/>
            <a:tabLst/>
            <a:defRPr/>
          </a:pPr>
          <a:r>
            <a:rPr lang="en-US" altLang="zh-TW" sz="1100" dirty="0">
              <a:solidFill>
                <a:srgbClr val="FF0000"/>
              </a:solidFill>
              <a:latin typeface="標楷體" pitchFamily="65" charset="-120"/>
              <a:ea typeface="標楷體" pitchFamily="65" charset="-120"/>
            </a:rPr>
            <a:t>2.</a:t>
          </a:r>
          <a:r>
            <a:rPr lang="zh-TW" altLang="en-US" sz="1100" dirty="0">
              <a:solidFill>
                <a:srgbClr val="FF0000"/>
              </a:solidFill>
              <a:latin typeface="標楷體" pitchFamily="65" charset="-120"/>
              <a:ea typeface="標楷體" pitchFamily="65" charset="-120"/>
            </a:rPr>
            <a:t>轉學至不同班別</a:t>
          </a:r>
          <a:r>
            <a:rPr lang="en-US" altLang="zh-TW" sz="1100" dirty="0">
              <a:solidFill>
                <a:srgbClr val="FF0000"/>
              </a:solidFill>
              <a:latin typeface="標楷體" pitchFamily="65" charset="-120"/>
              <a:ea typeface="標楷體" pitchFamily="65" charset="-120"/>
            </a:rPr>
            <a:t>:</a:t>
          </a:r>
        </a:p>
        <a:p>
          <a:pPr marL="0" marR="0" lvl="0" indent="0" algn="l" defTabSz="914400" eaLnBrk="1" fontAlgn="auto" latinLnBrk="0" hangingPunct="1">
            <a:lnSpc>
              <a:spcPct val="100000"/>
            </a:lnSpc>
            <a:spcBef>
              <a:spcPts val="0"/>
            </a:spcBef>
            <a:spcAft>
              <a:spcPts val="0"/>
            </a:spcAft>
            <a:buClrTx/>
            <a:buSzTx/>
            <a:buFontTx/>
            <a:buNone/>
            <a:tabLst/>
            <a:defRPr/>
          </a:pPr>
          <a:r>
            <a:rPr lang="en-US" altLang="zh-TW" sz="1100" dirty="0">
              <a:solidFill>
                <a:srgbClr val="FF0000"/>
              </a:solidFill>
              <a:latin typeface="標楷體" pitchFamily="65" charset="-120"/>
              <a:ea typeface="標楷體" pitchFamily="65" charset="-120"/>
            </a:rPr>
            <a:t>(1)</a:t>
          </a:r>
          <a:r>
            <a:rPr lang="zh-TW" altLang="en-US" sz="1100" dirty="0">
              <a:solidFill>
                <a:srgbClr val="FF0000"/>
              </a:solidFill>
              <a:latin typeface="標楷體" pitchFamily="65" charset="-120"/>
              <a:ea typeface="標楷體" pitchFamily="65" charset="-120"/>
            </a:rPr>
            <a:t>學生尚未轉學則由原學校以</a:t>
          </a:r>
          <a:r>
            <a:rPr lang="zh-TW" altLang="en-US" sz="1100" dirty="0">
              <a:solidFill>
                <a:srgbClr val="FF0000"/>
              </a:solidFill>
              <a:latin typeface="標楷體"/>
              <a:ea typeface="標楷體"/>
            </a:rPr>
            <a:t>「</a:t>
          </a:r>
          <a:r>
            <a:rPr lang="zh-TW" altLang="en-US" sz="1100" dirty="0">
              <a:solidFill>
                <a:srgbClr val="FF0000"/>
              </a:solidFill>
              <a:latin typeface="標楷體" pitchFamily="65" charset="-120"/>
              <a:ea typeface="標楷體" pitchFamily="65" charset="-120"/>
            </a:rPr>
            <a:t>重新評估</a:t>
          </a:r>
          <a:r>
            <a:rPr lang="zh-TW" altLang="en-US" sz="1100" dirty="0">
              <a:solidFill>
                <a:srgbClr val="FF0000"/>
              </a:solidFill>
              <a:latin typeface="標楷體"/>
              <a:ea typeface="標楷體"/>
            </a:rPr>
            <a:t>」完整表件送件及提報</a:t>
          </a:r>
          <a:r>
            <a:rPr lang="zh-TW" altLang="en-US" sz="1100" dirty="0">
              <a:solidFill>
                <a:srgbClr val="FF0000"/>
              </a:solidFill>
              <a:latin typeface="標楷體" pitchFamily="65" charset="-120"/>
              <a:ea typeface="標楷體" pitchFamily="65" charset="-120"/>
            </a:rPr>
            <a:t>給本縣鑑輔會</a:t>
          </a:r>
          <a:r>
            <a:rPr lang="zh-TW" altLang="zh-TW" sz="1100" dirty="0">
              <a:solidFill>
                <a:srgbClr val="FF0000"/>
              </a:solidFill>
              <a:latin typeface="標楷體" pitchFamily="65" charset="-120"/>
              <a:ea typeface="標楷體" pitchFamily="65" charset="-120"/>
            </a:rPr>
            <a:t>重新安置</a:t>
          </a:r>
          <a:endParaRPr lang="en-US" altLang="zh-TW" sz="1100" dirty="0">
            <a:solidFill>
              <a:srgbClr val="FF0000"/>
            </a:solidFill>
            <a:latin typeface="標楷體" pitchFamily="65" charset="-120"/>
            <a:ea typeface="標楷體" pitchFamily="65" charset="-120"/>
          </a:endParaRPr>
        </a:p>
        <a:p>
          <a:pPr marL="0" marR="0" lvl="0" indent="0" algn="l" defTabSz="914400" eaLnBrk="1" fontAlgn="auto" latinLnBrk="0" hangingPunct="1">
            <a:lnSpc>
              <a:spcPct val="100000"/>
            </a:lnSpc>
            <a:spcBef>
              <a:spcPts val="0"/>
            </a:spcBef>
            <a:spcAft>
              <a:spcPts val="0"/>
            </a:spcAft>
            <a:buClrTx/>
            <a:buSzTx/>
            <a:buFontTx/>
            <a:buNone/>
            <a:tabLst/>
            <a:defRPr/>
          </a:pPr>
          <a:r>
            <a:rPr lang="en-US" altLang="zh-TW" sz="1100" dirty="0">
              <a:solidFill>
                <a:srgbClr val="FF0000"/>
              </a:solidFill>
              <a:latin typeface="標楷體" pitchFamily="65" charset="-120"/>
              <a:ea typeface="標楷體" pitchFamily="65" charset="-120"/>
            </a:rPr>
            <a:t>(2)</a:t>
          </a:r>
          <a:r>
            <a:rPr lang="zh-TW" altLang="en-US" sz="1100" dirty="0">
              <a:solidFill>
                <a:srgbClr val="FF0000"/>
              </a:solidFill>
              <a:latin typeface="標楷體" pitchFamily="65" charset="-120"/>
              <a:ea typeface="標楷體" pitchFamily="65" charset="-120"/>
            </a:rPr>
            <a:t>學生已經轉學至新學校就讀</a:t>
          </a:r>
          <a:r>
            <a:rPr lang="en-US" altLang="zh-TW" sz="1100" dirty="0">
              <a:solidFill>
                <a:srgbClr val="FF0000"/>
              </a:solidFill>
              <a:latin typeface="標楷體" pitchFamily="65" charset="-120"/>
              <a:ea typeface="標楷體" pitchFamily="65" charset="-120"/>
            </a:rPr>
            <a:t>.</a:t>
          </a:r>
          <a:r>
            <a:rPr lang="zh-TW" altLang="en-US" sz="1100" dirty="0">
              <a:solidFill>
                <a:srgbClr val="FF0000"/>
              </a:solidFill>
              <a:latin typeface="標楷體" pitchFamily="65" charset="-120"/>
              <a:ea typeface="標楷體" pitchFamily="65" charset="-120"/>
            </a:rPr>
            <a:t>則由新學校以</a:t>
          </a:r>
          <a:r>
            <a:rPr lang="zh-TW" altLang="en-US" sz="1100" dirty="0">
              <a:solidFill>
                <a:srgbClr val="FF0000"/>
              </a:solidFill>
              <a:latin typeface="標楷體"/>
              <a:ea typeface="標楷體"/>
            </a:rPr>
            <a:t>「</a:t>
          </a:r>
          <a:r>
            <a:rPr lang="zh-TW" altLang="en-US" sz="1100" dirty="0">
              <a:solidFill>
                <a:srgbClr val="FF0000"/>
              </a:solidFill>
              <a:latin typeface="標楷體" pitchFamily="65" charset="-120"/>
              <a:ea typeface="標楷體" pitchFamily="65" charset="-120"/>
            </a:rPr>
            <a:t>重新評估</a:t>
          </a:r>
          <a:r>
            <a:rPr lang="zh-TW" altLang="en-US" sz="1100" dirty="0">
              <a:solidFill>
                <a:srgbClr val="FF0000"/>
              </a:solidFill>
              <a:latin typeface="標楷體"/>
              <a:ea typeface="標楷體"/>
            </a:rPr>
            <a:t>」完整表件送件及提報</a:t>
          </a:r>
          <a:r>
            <a:rPr lang="zh-TW" altLang="en-US" sz="1100" dirty="0">
              <a:solidFill>
                <a:srgbClr val="FF0000"/>
              </a:solidFill>
              <a:latin typeface="標楷體" pitchFamily="65" charset="-120"/>
              <a:ea typeface="標楷體" pitchFamily="65" charset="-120"/>
            </a:rPr>
            <a:t>給本縣鑑輔會</a:t>
          </a:r>
          <a:r>
            <a:rPr lang="zh-TW" altLang="zh-TW" sz="1100" dirty="0">
              <a:solidFill>
                <a:srgbClr val="FF0000"/>
              </a:solidFill>
              <a:latin typeface="標楷體" pitchFamily="65" charset="-120"/>
              <a:ea typeface="標楷體" pitchFamily="65" charset="-120"/>
            </a:rPr>
            <a:t>重新安置</a:t>
          </a:r>
          <a:endParaRPr lang="zh-TW" altLang="en-US" sz="1100" dirty="0">
            <a:solidFill>
              <a:srgbClr val="FF0000"/>
            </a:solidFill>
          </a:endParaRPr>
        </a:p>
      </dgm:t>
    </dgm:pt>
    <dgm:pt modelId="{3F64F31C-F7DD-447F-93A4-4F778BADF3C4}" type="parTrans" cxnId="{AE430F21-3F80-4192-8FFB-3FDAEACD5DFB}">
      <dgm:prSet/>
      <dgm:spPr/>
      <dgm:t>
        <a:bodyPr/>
        <a:lstStyle/>
        <a:p>
          <a:endParaRPr lang="zh-TW" altLang="en-US"/>
        </a:p>
      </dgm:t>
    </dgm:pt>
    <dgm:pt modelId="{0A62E892-9405-4A2D-B0F7-196DE1480F1A}" type="sibTrans" cxnId="{AE430F21-3F80-4192-8FFB-3FDAEACD5DFB}">
      <dgm:prSet/>
      <dgm:spPr/>
      <dgm:t>
        <a:bodyPr/>
        <a:lstStyle/>
        <a:p>
          <a:endParaRPr lang="zh-TW" altLang="en-US"/>
        </a:p>
      </dgm:t>
    </dgm:pt>
    <dgm:pt modelId="{57361021-18DB-4659-B375-57857F53D368}">
      <dgm:prSet custT="1"/>
      <dgm:spPr/>
      <dgm:t>
        <a:bodyPr/>
        <a:lstStyle/>
        <a:p>
          <a:pPr algn="ctr"/>
          <a:r>
            <a:rPr lang="zh-TW" altLang="en-US" sz="1200" dirty="0">
              <a:latin typeface="標楷體" pitchFamily="65" charset="-120"/>
              <a:ea typeface="標楷體" pitchFamily="65" charset="-120"/>
            </a:rPr>
            <a:t>時間</a:t>
          </a:r>
          <a:r>
            <a:rPr lang="en-US" altLang="en-US" sz="1200" dirty="0">
              <a:latin typeface="標楷體" pitchFamily="65" charset="-120"/>
              <a:ea typeface="標楷體" pitchFamily="65" charset="-120"/>
            </a:rPr>
            <a:t>:</a:t>
          </a:r>
        </a:p>
        <a:p>
          <a:pPr algn="l"/>
          <a:r>
            <a:rPr lang="zh-TW" altLang="en-US" sz="1200" dirty="0">
              <a:latin typeface="標楷體" pitchFamily="65" charset="-120"/>
              <a:ea typeface="標楷體" pitchFamily="65" charset="-120"/>
            </a:rPr>
            <a:t>他校不同班別及原校不同班別的轉學依鑑定期程送相關表件給本縣鑑輔會</a:t>
          </a:r>
        </a:p>
      </dgm:t>
    </dgm:pt>
    <dgm:pt modelId="{BA86E6E6-9C2D-4406-B12C-35EF40C533C7}" type="parTrans" cxnId="{8529BF6B-B42D-433B-9727-CA4075CA1F35}">
      <dgm:prSet/>
      <dgm:spPr/>
      <dgm:t>
        <a:bodyPr/>
        <a:lstStyle/>
        <a:p>
          <a:endParaRPr lang="zh-TW" altLang="en-US"/>
        </a:p>
      </dgm:t>
    </dgm:pt>
    <dgm:pt modelId="{787A59A9-39A9-40C9-B6AE-8D27D6DE0A43}" type="sibTrans" cxnId="{8529BF6B-B42D-433B-9727-CA4075CA1F35}">
      <dgm:prSet/>
      <dgm:spPr/>
      <dgm:t>
        <a:bodyPr/>
        <a:lstStyle/>
        <a:p>
          <a:endParaRPr lang="zh-TW" altLang="en-US"/>
        </a:p>
      </dgm:t>
    </dgm:pt>
    <dgm:pt modelId="{45DE2518-883C-4ED3-A7C2-1BDE896BC3AB}">
      <dgm:prSet custT="1"/>
      <dgm:spPr/>
      <dgm:t>
        <a:bodyPr/>
        <a:lstStyle/>
        <a:p>
          <a:pPr algn="ctr"/>
          <a:r>
            <a:rPr lang="zh-TW" altLang="en-US" sz="1200" dirty="0">
              <a:latin typeface="標楷體" pitchFamily="65" charset="-120"/>
              <a:ea typeface="標楷體" pitchFamily="65" charset="-120"/>
            </a:rPr>
            <a:t>流程</a:t>
          </a:r>
          <a:r>
            <a:rPr lang="en-US" altLang="zh-TW" sz="1200" dirty="0">
              <a:latin typeface="標楷體" pitchFamily="65" charset="-120"/>
              <a:ea typeface="標楷體" pitchFamily="65" charset="-120"/>
            </a:rPr>
            <a:t>:</a:t>
          </a:r>
        </a:p>
        <a:p>
          <a:pPr algn="l"/>
          <a:r>
            <a:rPr lang="en-US" altLang="zh-TW" sz="1200" dirty="0">
              <a:latin typeface="標楷體" pitchFamily="65" charset="-120"/>
              <a:ea typeface="標楷體" pitchFamily="65" charset="-120"/>
            </a:rPr>
            <a:t>1.</a:t>
          </a:r>
          <a:r>
            <a:rPr lang="zh-TW" altLang="en-US" sz="1200" dirty="0">
              <a:latin typeface="標楷體" pitchFamily="65" charset="-120"/>
              <a:ea typeface="標楷體" pitchFamily="65" charset="-120"/>
            </a:rPr>
            <a:t>他校不同班別</a:t>
          </a:r>
          <a:r>
            <a:rPr lang="en-US" altLang="zh-TW" sz="1200" dirty="0">
              <a:latin typeface="標楷體" pitchFamily="65" charset="-120"/>
              <a:ea typeface="標楷體" pitchFamily="65" charset="-120"/>
            </a:rPr>
            <a:t>:</a:t>
          </a:r>
          <a:r>
            <a:rPr lang="zh-TW" altLang="en-US" sz="1200" dirty="0">
              <a:latin typeface="標楷體" pitchFamily="65" charset="-120"/>
              <a:ea typeface="標楷體" pitchFamily="65" charset="-120"/>
            </a:rPr>
            <a:t>檢送</a:t>
          </a:r>
          <a:r>
            <a:rPr lang="zh-TW" altLang="en-US" sz="1200" dirty="0">
              <a:latin typeface="標楷體"/>
              <a:ea typeface="標楷體"/>
            </a:rPr>
            <a:t>「</a:t>
          </a:r>
          <a:r>
            <a:rPr lang="zh-TW" altLang="en-US" sz="1200" dirty="0">
              <a:latin typeface="標楷體" pitchFamily="65" charset="-120"/>
              <a:ea typeface="標楷體" pitchFamily="65" charset="-120"/>
            </a:rPr>
            <a:t>重新評估</a:t>
          </a:r>
          <a:r>
            <a:rPr lang="zh-TW" altLang="en-US" sz="1200" dirty="0">
              <a:latin typeface="標楷體"/>
              <a:ea typeface="標楷體"/>
            </a:rPr>
            <a:t>」完整</a:t>
          </a:r>
          <a:r>
            <a:rPr lang="zh-TW" altLang="en-US" sz="1200" dirty="0">
              <a:latin typeface="標楷體" pitchFamily="65" charset="-120"/>
              <a:ea typeface="標楷體" pitchFamily="65" charset="-120"/>
            </a:rPr>
            <a:t>表件與提報</a:t>
          </a:r>
          <a:endParaRPr lang="en-US" altLang="zh-TW" sz="1200" dirty="0">
            <a:latin typeface="標楷體" pitchFamily="65" charset="-120"/>
            <a:ea typeface="標楷體" pitchFamily="65" charset="-120"/>
          </a:endParaRPr>
        </a:p>
        <a:p>
          <a:pPr algn="l"/>
          <a:r>
            <a:rPr lang="en-US" altLang="zh-TW" sz="1200" dirty="0">
              <a:latin typeface="標楷體" pitchFamily="65" charset="-120"/>
              <a:ea typeface="標楷體" pitchFamily="65" charset="-120"/>
            </a:rPr>
            <a:t>2.</a:t>
          </a:r>
          <a:r>
            <a:rPr lang="zh-TW" altLang="en-US" sz="1200" dirty="0">
              <a:latin typeface="標楷體" pitchFamily="65" charset="-120"/>
              <a:ea typeface="標楷體" pitchFamily="65" charset="-120"/>
            </a:rPr>
            <a:t>原校不同班別</a:t>
          </a:r>
          <a:r>
            <a:rPr lang="en-US" altLang="zh-TW" sz="1200" dirty="0">
              <a:latin typeface="標楷體" pitchFamily="65" charset="-120"/>
              <a:ea typeface="標楷體" pitchFamily="65" charset="-120"/>
            </a:rPr>
            <a:t>:</a:t>
          </a:r>
          <a:r>
            <a:rPr lang="zh-TW" altLang="en-US" sz="1200" dirty="0">
              <a:latin typeface="標楷體" pitchFamily="65" charset="-120"/>
              <a:ea typeface="標楷體" pitchFamily="65" charset="-120"/>
            </a:rPr>
            <a:t>檢送</a:t>
          </a:r>
          <a:r>
            <a:rPr lang="zh-TW" altLang="en-US" sz="1200" dirty="0">
              <a:latin typeface="標楷體"/>
              <a:ea typeface="標楷體"/>
            </a:rPr>
            <a:t>「</a:t>
          </a:r>
          <a:r>
            <a:rPr lang="zh-TW" altLang="en-US" sz="1200" dirty="0">
              <a:latin typeface="標楷體" pitchFamily="65" charset="-120"/>
              <a:ea typeface="標楷體" pitchFamily="65" charset="-120"/>
            </a:rPr>
            <a:t>重新評估</a:t>
          </a:r>
          <a:r>
            <a:rPr lang="zh-TW" altLang="en-US" sz="1200" dirty="0">
              <a:latin typeface="標楷體"/>
              <a:ea typeface="標楷體"/>
            </a:rPr>
            <a:t>」完整</a:t>
          </a:r>
          <a:r>
            <a:rPr lang="zh-TW" altLang="en-US" sz="1200" dirty="0">
              <a:latin typeface="標楷體" pitchFamily="65" charset="-120"/>
              <a:ea typeface="標楷體" pitchFamily="65" charset="-120"/>
            </a:rPr>
            <a:t>表件與提報</a:t>
          </a:r>
          <a:endParaRPr lang="en-US" altLang="zh-TW" sz="1200" dirty="0">
            <a:latin typeface="標楷體" pitchFamily="65" charset="-120"/>
            <a:ea typeface="標楷體" pitchFamily="65" charset="-120"/>
          </a:endParaRPr>
        </a:p>
        <a:p>
          <a:pPr algn="l"/>
          <a:r>
            <a:rPr lang="en-US" altLang="zh-TW" sz="1200" dirty="0">
              <a:latin typeface="標楷體" pitchFamily="65" charset="-120"/>
              <a:ea typeface="標楷體" pitchFamily="65" charset="-120"/>
            </a:rPr>
            <a:t>3.</a:t>
          </a:r>
          <a:r>
            <a:rPr lang="zh-TW" altLang="zh-TW" sz="1200" dirty="0">
              <a:latin typeface="標楷體" pitchFamily="65" charset="-120"/>
              <a:ea typeface="標楷體" pitchFamily="65" charset="-120"/>
            </a:rPr>
            <a:t>他校相同班別</a:t>
          </a:r>
          <a:r>
            <a:rPr lang="en-US" altLang="zh-TW" sz="1200" dirty="0">
              <a:latin typeface="標楷體" pitchFamily="65" charset="-120"/>
              <a:ea typeface="標楷體" pitchFamily="65" charset="-120"/>
            </a:rPr>
            <a:t>:</a:t>
          </a:r>
        </a:p>
        <a:p>
          <a:pPr algn="l"/>
          <a:r>
            <a:rPr lang="zh-TW" altLang="en-US" sz="1200" dirty="0">
              <a:latin typeface="標楷體" pitchFamily="65" charset="-120"/>
              <a:ea typeface="標楷體" pitchFamily="65" charset="-120"/>
            </a:rPr>
            <a:t>填寫</a:t>
          </a:r>
          <a:r>
            <a:rPr lang="zh-TW" altLang="en-US" sz="1200" dirty="0">
              <a:latin typeface="標楷體"/>
              <a:ea typeface="標楷體"/>
            </a:rPr>
            <a:t>「相同班別轉學檢核表」及「相同班別重新安置申請表」送至特教中心</a:t>
          </a:r>
          <a:r>
            <a:rPr lang="en-US" altLang="zh-TW" sz="1200" dirty="0">
              <a:latin typeface="標楷體"/>
              <a:ea typeface="標楷體"/>
            </a:rPr>
            <a:t>(</a:t>
          </a:r>
          <a:r>
            <a:rPr lang="zh-TW" altLang="en-US" sz="1200" dirty="0">
              <a:latin typeface="標楷體"/>
              <a:ea typeface="標楷體"/>
            </a:rPr>
            <a:t>由新校在特教通報網接收學生資料後辦理申請</a:t>
          </a:r>
          <a:r>
            <a:rPr lang="en-US" altLang="zh-TW" sz="1200" dirty="0">
              <a:latin typeface="標楷體"/>
              <a:ea typeface="標楷體"/>
            </a:rPr>
            <a:t>)</a:t>
          </a:r>
        </a:p>
        <a:p>
          <a:pPr algn="l"/>
          <a:r>
            <a:rPr lang="zh-TW" altLang="en-US" sz="1200" dirty="0">
              <a:solidFill>
                <a:srgbClr val="FF0000"/>
              </a:solidFill>
              <a:latin typeface="標楷體"/>
              <a:ea typeface="標楷體"/>
            </a:rPr>
            <a:t>*特教班轉特教班</a:t>
          </a:r>
          <a:r>
            <a:rPr lang="en-US" altLang="zh-TW" sz="1200" dirty="0">
              <a:solidFill>
                <a:srgbClr val="FF0000"/>
              </a:solidFill>
              <a:latin typeface="標楷體"/>
              <a:ea typeface="標楷體"/>
            </a:rPr>
            <a:t>.</a:t>
          </a:r>
          <a:r>
            <a:rPr lang="zh-TW" altLang="en-US" sz="1200" dirty="0">
              <a:solidFill>
                <a:srgbClr val="FF0000"/>
              </a:solidFill>
              <a:latin typeface="標楷體" pitchFamily="65" charset="-120"/>
              <a:ea typeface="標楷體" pitchFamily="65" charset="-120"/>
            </a:rPr>
            <a:t>檢送</a:t>
          </a:r>
          <a:r>
            <a:rPr lang="zh-TW" altLang="en-US" sz="1200" dirty="0">
              <a:solidFill>
                <a:srgbClr val="FF0000"/>
              </a:solidFill>
              <a:latin typeface="標楷體"/>
              <a:ea typeface="標楷體"/>
            </a:rPr>
            <a:t>「</a:t>
          </a:r>
          <a:r>
            <a:rPr lang="zh-TW" altLang="en-US" sz="1200" dirty="0">
              <a:solidFill>
                <a:srgbClr val="FF0000"/>
              </a:solidFill>
              <a:latin typeface="標楷體" pitchFamily="65" charset="-120"/>
              <a:ea typeface="標楷體" pitchFamily="65" charset="-120"/>
            </a:rPr>
            <a:t>重新評估</a:t>
          </a:r>
          <a:r>
            <a:rPr lang="zh-TW" altLang="en-US" sz="1200" dirty="0">
              <a:solidFill>
                <a:srgbClr val="FF0000"/>
              </a:solidFill>
              <a:latin typeface="標楷體"/>
              <a:ea typeface="標楷體"/>
            </a:rPr>
            <a:t>」完整</a:t>
          </a:r>
          <a:r>
            <a:rPr lang="zh-TW" altLang="en-US" sz="1200" dirty="0">
              <a:solidFill>
                <a:srgbClr val="FF0000"/>
              </a:solidFill>
              <a:latin typeface="標楷體" pitchFamily="65" charset="-120"/>
              <a:ea typeface="標楷體" pitchFamily="65" charset="-120"/>
            </a:rPr>
            <a:t>表件與提報</a:t>
          </a:r>
          <a:endParaRPr lang="en-US" altLang="zh-TW" sz="1200" dirty="0">
            <a:solidFill>
              <a:srgbClr val="FF0000"/>
            </a:solidFill>
            <a:latin typeface="標楷體"/>
            <a:ea typeface="標楷體"/>
          </a:endParaRPr>
        </a:p>
      </dgm:t>
    </dgm:pt>
    <dgm:pt modelId="{FA9B2644-E7ED-4FBF-A5B4-CB658A333707}" type="parTrans" cxnId="{996B83FF-E83D-46FD-84E8-AB16D61E7402}">
      <dgm:prSet/>
      <dgm:spPr/>
      <dgm:t>
        <a:bodyPr/>
        <a:lstStyle/>
        <a:p>
          <a:endParaRPr lang="zh-TW" altLang="en-US"/>
        </a:p>
      </dgm:t>
    </dgm:pt>
    <dgm:pt modelId="{7BB22A5B-2728-4C0F-A5D9-69911DF04A4B}" type="sibTrans" cxnId="{996B83FF-E83D-46FD-84E8-AB16D61E7402}">
      <dgm:prSet/>
      <dgm:spPr/>
      <dgm:t>
        <a:bodyPr/>
        <a:lstStyle/>
        <a:p>
          <a:endParaRPr lang="zh-TW" altLang="en-US"/>
        </a:p>
      </dgm:t>
    </dgm:pt>
    <dgm:pt modelId="{BAA423A5-946E-41E0-B431-9CFB84A8AD25}" type="pres">
      <dgm:prSet presAssocID="{3BCCE44C-8FA0-4EB9-9916-11102E175F48}" presName="diagram" presStyleCnt="0">
        <dgm:presLayoutVars>
          <dgm:chPref val="1"/>
          <dgm:dir/>
          <dgm:animOne val="branch"/>
          <dgm:animLvl val="lvl"/>
          <dgm:resizeHandles/>
        </dgm:presLayoutVars>
      </dgm:prSet>
      <dgm:spPr/>
      <dgm:t>
        <a:bodyPr/>
        <a:lstStyle/>
        <a:p>
          <a:endParaRPr lang="zh-TW" altLang="en-US"/>
        </a:p>
      </dgm:t>
    </dgm:pt>
    <dgm:pt modelId="{8094D659-64D2-4DE1-8BAB-F4885266FFC5}" type="pres">
      <dgm:prSet presAssocID="{06DF0C5E-39D3-415D-AD97-2B01D5CBB48B}" presName="root" presStyleCnt="0"/>
      <dgm:spPr/>
    </dgm:pt>
    <dgm:pt modelId="{C21EEA94-9C23-446D-B01D-18625D8E3195}" type="pres">
      <dgm:prSet presAssocID="{06DF0C5E-39D3-415D-AD97-2B01D5CBB48B}" presName="rootComposite" presStyleCnt="0"/>
      <dgm:spPr/>
    </dgm:pt>
    <dgm:pt modelId="{DE7007A6-2608-4AD0-9981-733A39CC58DB}" type="pres">
      <dgm:prSet presAssocID="{06DF0C5E-39D3-415D-AD97-2B01D5CBB48B}" presName="rootText" presStyleLbl="node1" presStyleIdx="0" presStyleCnt="2" custScaleY="60797"/>
      <dgm:spPr/>
      <dgm:t>
        <a:bodyPr/>
        <a:lstStyle/>
        <a:p>
          <a:endParaRPr lang="zh-TW" altLang="en-US"/>
        </a:p>
      </dgm:t>
    </dgm:pt>
    <dgm:pt modelId="{4C99738A-9B91-49C2-A067-039CFF215A09}" type="pres">
      <dgm:prSet presAssocID="{06DF0C5E-39D3-415D-AD97-2B01D5CBB48B}" presName="rootConnector" presStyleLbl="node1" presStyleIdx="0" presStyleCnt="2"/>
      <dgm:spPr/>
      <dgm:t>
        <a:bodyPr/>
        <a:lstStyle/>
        <a:p>
          <a:endParaRPr lang="zh-TW" altLang="en-US"/>
        </a:p>
      </dgm:t>
    </dgm:pt>
    <dgm:pt modelId="{9483134B-678E-4F0E-BB91-D8386AE8D7B7}" type="pres">
      <dgm:prSet presAssocID="{06DF0C5E-39D3-415D-AD97-2B01D5CBB48B}" presName="childShape" presStyleCnt="0"/>
      <dgm:spPr/>
    </dgm:pt>
    <dgm:pt modelId="{A5C40C07-EB95-4A7B-A23C-ADC739511422}" type="pres">
      <dgm:prSet presAssocID="{08E943FF-8931-4091-A584-BB53E420AE9D}" presName="Name13" presStyleLbl="parChTrans1D2" presStyleIdx="0" presStyleCnt="6"/>
      <dgm:spPr/>
      <dgm:t>
        <a:bodyPr/>
        <a:lstStyle/>
        <a:p>
          <a:endParaRPr lang="zh-TW" altLang="en-US"/>
        </a:p>
      </dgm:t>
    </dgm:pt>
    <dgm:pt modelId="{3D107653-9A39-475F-B7B7-9C9A73400F59}" type="pres">
      <dgm:prSet presAssocID="{5E4B8403-F7BC-41F3-B922-335F61013C9B}" presName="childText" presStyleLbl="bgAcc1" presStyleIdx="0" presStyleCnt="6" custScaleX="256550" custScaleY="79810">
        <dgm:presLayoutVars>
          <dgm:bulletEnabled val="1"/>
        </dgm:presLayoutVars>
      </dgm:prSet>
      <dgm:spPr/>
      <dgm:t>
        <a:bodyPr/>
        <a:lstStyle/>
        <a:p>
          <a:endParaRPr lang="zh-TW" altLang="en-US"/>
        </a:p>
      </dgm:t>
    </dgm:pt>
    <dgm:pt modelId="{8FB0CE2B-5230-4031-B792-196D0CE403E0}" type="pres">
      <dgm:prSet presAssocID="{2B1D3E94-5836-4522-97C7-E3726909572A}" presName="Name13" presStyleLbl="parChTrans1D2" presStyleIdx="1" presStyleCnt="6"/>
      <dgm:spPr/>
      <dgm:t>
        <a:bodyPr/>
        <a:lstStyle/>
        <a:p>
          <a:endParaRPr lang="zh-TW" altLang="en-US"/>
        </a:p>
      </dgm:t>
    </dgm:pt>
    <dgm:pt modelId="{7B433510-84AC-4D15-99A8-8BE7F21AB885}" type="pres">
      <dgm:prSet presAssocID="{844FC836-6C11-426B-810C-9829D157AEE5}" presName="childText" presStyleLbl="bgAcc1" presStyleIdx="1" presStyleCnt="6" custScaleX="257940" custScaleY="72653">
        <dgm:presLayoutVars>
          <dgm:bulletEnabled val="1"/>
        </dgm:presLayoutVars>
      </dgm:prSet>
      <dgm:spPr/>
      <dgm:t>
        <a:bodyPr/>
        <a:lstStyle/>
        <a:p>
          <a:endParaRPr lang="zh-TW" altLang="en-US"/>
        </a:p>
      </dgm:t>
    </dgm:pt>
    <dgm:pt modelId="{D4C2128E-A6F9-40CE-8C51-395D383CD6CA}" type="pres">
      <dgm:prSet presAssocID="{3F64F31C-F7DD-447F-93A4-4F778BADF3C4}" presName="Name13" presStyleLbl="parChTrans1D2" presStyleIdx="2" presStyleCnt="6"/>
      <dgm:spPr/>
      <dgm:t>
        <a:bodyPr/>
        <a:lstStyle/>
        <a:p>
          <a:endParaRPr lang="zh-TW" altLang="en-US"/>
        </a:p>
      </dgm:t>
    </dgm:pt>
    <dgm:pt modelId="{D9CA46F7-9F31-4307-BFC6-E9C9D2A00ADA}" type="pres">
      <dgm:prSet presAssocID="{72D336A9-4A10-4422-BB42-8C6BFC260DE1}" presName="childText" presStyleLbl="bgAcc1" presStyleIdx="2" presStyleCnt="6" custScaleX="255367" custScaleY="465993" custLinFactNeighborX="-739" custLinFactNeighborY="-16112">
        <dgm:presLayoutVars>
          <dgm:bulletEnabled val="1"/>
        </dgm:presLayoutVars>
      </dgm:prSet>
      <dgm:spPr/>
      <dgm:t>
        <a:bodyPr/>
        <a:lstStyle/>
        <a:p>
          <a:endParaRPr lang="zh-TW" altLang="en-US"/>
        </a:p>
      </dgm:t>
    </dgm:pt>
    <dgm:pt modelId="{8FE6F7B1-AA71-4C4D-81DE-020CA9FB2DC5}" type="pres">
      <dgm:prSet presAssocID="{A74F02C7-0BC0-49A8-B561-4F13D60B2B9F}" presName="root" presStyleCnt="0"/>
      <dgm:spPr/>
    </dgm:pt>
    <dgm:pt modelId="{1E8DC58F-5FC7-43A0-9A89-E92D3D5AC4EC}" type="pres">
      <dgm:prSet presAssocID="{A74F02C7-0BC0-49A8-B561-4F13D60B2B9F}" presName="rootComposite" presStyleCnt="0"/>
      <dgm:spPr/>
    </dgm:pt>
    <dgm:pt modelId="{A8532DFA-FF28-400E-AF0C-EF003C9EFA09}" type="pres">
      <dgm:prSet presAssocID="{A74F02C7-0BC0-49A8-B561-4F13D60B2B9F}" presName="rootText" presStyleLbl="node1" presStyleIdx="1" presStyleCnt="2" custScaleX="138240" custScaleY="55662"/>
      <dgm:spPr/>
      <dgm:t>
        <a:bodyPr/>
        <a:lstStyle/>
        <a:p>
          <a:endParaRPr lang="zh-TW" altLang="en-US"/>
        </a:p>
      </dgm:t>
    </dgm:pt>
    <dgm:pt modelId="{94CAD118-1B59-4677-A2DB-498E09203AC2}" type="pres">
      <dgm:prSet presAssocID="{A74F02C7-0BC0-49A8-B561-4F13D60B2B9F}" presName="rootConnector" presStyleLbl="node1" presStyleIdx="1" presStyleCnt="2"/>
      <dgm:spPr/>
      <dgm:t>
        <a:bodyPr/>
        <a:lstStyle/>
        <a:p>
          <a:endParaRPr lang="zh-TW" altLang="en-US"/>
        </a:p>
      </dgm:t>
    </dgm:pt>
    <dgm:pt modelId="{E3CC77AC-C94A-4688-8C7E-46A93984CD4D}" type="pres">
      <dgm:prSet presAssocID="{A74F02C7-0BC0-49A8-B561-4F13D60B2B9F}" presName="childShape" presStyleCnt="0"/>
      <dgm:spPr/>
    </dgm:pt>
    <dgm:pt modelId="{4DBA0CCF-22E7-4CC4-8E1C-13797691E3A6}" type="pres">
      <dgm:prSet presAssocID="{45C73BE5-8E57-4688-80AE-16EB51F2A694}" presName="Name13" presStyleLbl="parChTrans1D2" presStyleIdx="3" presStyleCnt="6"/>
      <dgm:spPr/>
      <dgm:t>
        <a:bodyPr/>
        <a:lstStyle/>
        <a:p>
          <a:endParaRPr lang="zh-TW" altLang="en-US"/>
        </a:p>
      </dgm:t>
    </dgm:pt>
    <dgm:pt modelId="{B8B82CB8-BC3C-4EE7-BA6B-B6467478B567}" type="pres">
      <dgm:prSet presAssocID="{313C69FE-9CF9-4631-8957-7922F17EDCAC}" presName="childText" presStyleLbl="bgAcc1" presStyleIdx="3" presStyleCnt="6" custScaleX="374645" custScaleY="266989" custLinFactNeighborX="-1828" custLinFactNeighborY="1013">
        <dgm:presLayoutVars>
          <dgm:bulletEnabled val="1"/>
        </dgm:presLayoutVars>
      </dgm:prSet>
      <dgm:spPr/>
      <dgm:t>
        <a:bodyPr/>
        <a:lstStyle/>
        <a:p>
          <a:endParaRPr lang="zh-TW" altLang="en-US"/>
        </a:p>
      </dgm:t>
    </dgm:pt>
    <dgm:pt modelId="{32C08CCB-001B-46D1-BBA9-93BAE54E87B4}" type="pres">
      <dgm:prSet presAssocID="{BA86E6E6-9C2D-4406-B12C-35EF40C533C7}" presName="Name13" presStyleLbl="parChTrans1D2" presStyleIdx="4" presStyleCnt="6"/>
      <dgm:spPr/>
      <dgm:t>
        <a:bodyPr/>
        <a:lstStyle/>
        <a:p>
          <a:endParaRPr lang="zh-TW" altLang="en-US"/>
        </a:p>
      </dgm:t>
    </dgm:pt>
    <dgm:pt modelId="{BF0F6699-9739-41DF-802C-9EE77915D6CC}" type="pres">
      <dgm:prSet presAssocID="{57361021-18DB-4659-B375-57857F53D368}" presName="childText" presStyleLbl="bgAcc1" presStyleIdx="4" presStyleCnt="6" custScaleX="371273" custScaleY="86781">
        <dgm:presLayoutVars>
          <dgm:bulletEnabled val="1"/>
        </dgm:presLayoutVars>
      </dgm:prSet>
      <dgm:spPr/>
      <dgm:t>
        <a:bodyPr/>
        <a:lstStyle/>
        <a:p>
          <a:endParaRPr lang="zh-TW" altLang="en-US"/>
        </a:p>
      </dgm:t>
    </dgm:pt>
    <dgm:pt modelId="{91842BAA-36BE-4A4A-BCD1-92F668AB95EA}" type="pres">
      <dgm:prSet presAssocID="{FA9B2644-E7ED-4FBF-A5B4-CB658A333707}" presName="Name13" presStyleLbl="parChTrans1D2" presStyleIdx="5" presStyleCnt="6"/>
      <dgm:spPr/>
      <dgm:t>
        <a:bodyPr/>
        <a:lstStyle/>
        <a:p>
          <a:endParaRPr lang="zh-TW" altLang="en-US"/>
        </a:p>
      </dgm:t>
    </dgm:pt>
    <dgm:pt modelId="{8012E19D-F23B-4A41-8550-B1BEE79DF3F3}" type="pres">
      <dgm:prSet presAssocID="{45DE2518-883C-4ED3-A7C2-1BDE896BC3AB}" presName="childText" presStyleLbl="bgAcc1" presStyleIdx="5" presStyleCnt="6" custScaleX="368195" custScaleY="258803" custLinFactNeighborX="3234" custLinFactNeighborY="1052">
        <dgm:presLayoutVars>
          <dgm:bulletEnabled val="1"/>
        </dgm:presLayoutVars>
      </dgm:prSet>
      <dgm:spPr/>
      <dgm:t>
        <a:bodyPr/>
        <a:lstStyle/>
        <a:p>
          <a:endParaRPr lang="zh-TW" altLang="en-US"/>
        </a:p>
      </dgm:t>
    </dgm:pt>
  </dgm:ptLst>
  <dgm:cxnLst>
    <dgm:cxn modelId="{79021A62-50C5-42AE-A05C-9F09ED3FD715}" type="presOf" srcId="{3BCCE44C-8FA0-4EB9-9916-11102E175F48}" destId="{BAA423A5-946E-41E0-B431-9CFB84A8AD25}" srcOrd="0" destOrd="0" presId="urn:microsoft.com/office/officeart/2005/8/layout/hierarchy3"/>
    <dgm:cxn modelId="{785C0B6D-8D9C-4BA5-8A9A-784CD234006A}" type="presOf" srcId="{2B1D3E94-5836-4522-97C7-E3726909572A}" destId="{8FB0CE2B-5230-4031-B792-196D0CE403E0}" srcOrd="0" destOrd="0" presId="urn:microsoft.com/office/officeart/2005/8/layout/hierarchy3"/>
    <dgm:cxn modelId="{46954C73-38C2-488F-901F-6739ADDBD413}" type="presOf" srcId="{5E4B8403-F7BC-41F3-B922-335F61013C9B}" destId="{3D107653-9A39-475F-B7B7-9C9A73400F59}" srcOrd="0" destOrd="0" presId="urn:microsoft.com/office/officeart/2005/8/layout/hierarchy3"/>
    <dgm:cxn modelId="{4E5698C2-07D7-4750-AA33-CE31EE417F31}" type="presOf" srcId="{45C73BE5-8E57-4688-80AE-16EB51F2A694}" destId="{4DBA0CCF-22E7-4CC4-8E1C-13797691E3A6}" srcOrd="0" destOrd="0" presId="urn:microsoft.com/office/officeart/2005/8/layout/hierarchy3"/>
    <dgm:cxn modelId="{DD15DB07-E8A7-4BD1-81F6-34A41090BDD7}" type="presOf" srcId="{08E943FF-8931-4091-A584-BB53E420AE9D}" destId="{A5C40C07-EB95-4A7B-A23C-ADC739511422}" srcOrd="0" destOrd="0" presId="urn:microsoft.com/office/officeart/2005/8/layout/hierarchy3"/>
    <dgm:cxn modelId="{9C016A29-7448-4BAE-AB10-4F7D4DD9165F}" srcId="{3BCCE44C-8FA0-4EB9-9916-11102E175F48}" destId="{A74F02C7-0BC0-49A8-B561-4F13D60B2B9F}" srcOrd="1" destOrd="0" parTransId="{15581A7D-F824-440A-942A-D02613BD58DF}" sibTransId="{847F6AEF-877F-427F-8C1C-D79071394A8B}"/>
    <dgm:cxn modelId="{9F12C3B6-3EBD-4007-B4DC-BD5216853C27}" type="presOf" srcId="{A74F02C7-0BC0-49A8-B561-4F13D60B2B9F}" destId="{A8532DFA-FF28-400E-AF0C-EF003C9EFA09}" srcOrd="0" destOrd="0" presId="urn:microsoft.com/office/officeart/2005/8/layout/hierarchy3"/>
    <dgm:cxn modelId="{57F83106-65AD-4619-ADD2-BC5FA6FA2BE0}" type="presOf" srcId="{06DF0C5E-39D3-415D-AD97-2B01D5CBB48B}" destId="{4C99738A-9B91-49C2-A067-039CFF215A09}" srcOrd="1" destOrd="0" presId="urn:microsoft.com/office/officeart/2005/8/layout/hierarchy3"/>
    <dgm:cxn modelId="{E90B087E-101E-4781-A66E-876F5CCD2279}" type="presOf" srcId="{3F64F31C-F7DD-447F-93A4-4F778BADF3C4}" destId="{D4C2128E-A6F9-40CE-8C51-395D383CD6CA}" srcOrd="0" destOrd="0" presId="urn:microsoft.com/office/officeart/2005/8/layout/hierarchy3"/>
    <dgm:cxn modelId="{4A9D26EC-CC81-445F-93EF-F220737986BF}" srcId="{3BCCE44C-8FA0-4EB9-9916-11102E175F48}" destId="{06DF0C5E-39D3-415D-AD97-2B01D5CBB48B}" srcOrd="0" destOrd="0" parTransId="{8DFFF16D-91D9-4D19-A7B5-BCBA951AC83C}" sibTransId="{4F7E2FE9-8C9C-48DE-8DB0-5FC2618391A0}"/>
    <dgm:cxn modelId="{996B83FF-E83D-46FD-84E8-AB16D61E7402}" srcId="{A74F02C7-0BC0-49A8-B561-4F13D60B2B9F}" destId="{45DE2518-883C-4ED3-A7C2-1BDE896BC3AB}" srcOrd="2" destOrd="0" parTransId="{FA9B2644-E7ED-4FBF-A5B4-CB658A333707}" sibTransId="{7BB22A5B-2728-4C0F-A5D9-69911DF04A4B}"/>
    <dgm:cxn modelId="{E4B62436-8660-40B2-B345-F3512EC0C07A}" srcId="{A74F02C7-0BC0-49A8-B561-4F13D60B2B9F}" destId="{313C69FE-9CF9-4631-8957-7922F17EDCAC}" srcOrd="0" destOrd="0" parTransId="{45C73BE5-8E57-4688-80AE-16EB51F2A694}" sibTransId="{291421EA-4F59-4EA7-922E-711F403DCDC7}"/>
    <dgm:cxn modelId="{FFD9BFA7-9620-45C9-AA49-7824E446F772}" type="presOf" srcId="{72D336A9-4A10-4422-BB42-8C6BFC260DE1}" destId="{D9CA46F7-9F31-4307-BFC6-E9C9D2A00ADA}" srcOrd="0" destOrd="0" presId="urn:microsoft.com/office/officeart/2005/8/layout/hierarchy3"/>
    <dgm:cxn modelId="{AE430F21-3F80-4192-8FFB-3FDAEACD5DFB}" srcId="{06DF0C5E-39D3-415D-AD97-2B01D5CBB48B}" destId="{72D336A9-4A10-4422-BB42-8C6BFC260DE1}" srcOrd="2" destOrd="0" parTransId="{3F64F31C-F7DD-447F-93A4-4F778BADF3C4}" sibTransId="{0A62E892-9405-4A2D-B0F7-196DE1480F1A}"/>
    <dgm:cxn modelId="{8529BF6B-B42D-433B-9727-CA4075CA1F35}" srcId="{A74F02C7-0BC0-49A8-B561-4F13D60B2B9F}" destId="{57361021-18DB-4659-B375-57857F53D368}" srcOrd="1" destOrd="0" parTransId="{BA86E6E6-9C2D-4406-B12C-35EF40C533C7}" sibTransId="{787A59A9-39A9-40C9-B6AE-8D27D6DE0A43}"/>
    <dgm:cxn modelId="{7AD5DB5C-77CA-4179-8ADA-5DA798AEADE4}" srcId="{06DF0C5E-39D3-415D-AD97-2B01D5CBB48B}" destId="{844FC836-6C11-426B-810C-9829D157AEE5}" srcOrd="1" destOrd="0" parTransId="{2B1D3E94-5836-4522-97C7-E3726909572A}" sibTransId="{FE588465-F9FA-48DE-AB6D-467C6A9F5C38}"/>
    <dgm:cxn modelId="{5116BD05-F643-4B0B-9BE2-03F06E2D15CA}" type="presOf" srcId="{FA9B2644-E7ED-4FBF-A5B4-CB658A333707}" destId="{91842BAA-36BE-4A4A-BCD1-92F668AB95EA}" srcOrd="0" destOrd="0" presId="urn:microsoft.com/office/officeart/2005/8/layout/hierarchy3"/>
    <dgm:cxn modelId="{2023080E-C162-46AA-9E07-7796E64C0CB6}" type="presOf" srcId="{06DF0C5E-39D3-415D-AD97-2B01D5CBB48B}" destId="{DE7007A6-2608-4AD0-9981-733A39CC58DB}" srcOrd="0" destOrd="0" presId="urn:microsoft.com/office/officeart/2005/8/layout/hierarchy3"/>
    <dgm:cxn modelId="{2A75F787-2AA5-43E6-A661-9819E7942531}" type="presOf" srcId="{BA86E6E6-9C2D-4406-B12C-35EF40C533C7}" destId="{32C08CCB-001B-46D1-BBA9-93BAE54E87B4}" srcOrd="0" destOrd="0" presId="urn:microsoft.com/office/officeart/2005/8/layout/hierarchy3"/>
    <dgm:cxn modelId="{72DF9735-7EEF-4223-9BC6-5FC8B7F87711}" type="presOf" srcId="{A74F02C7-0BC0-49A8-B561-4F13D60B2B9F}" destId="{94CAD118-1B59-4677-A2DB-498E09203AC2}" srcOrd="1" destOrd="0" presId="urn:microsoft.com/office/officeart/2005/8/layout/hierarchy3"/>
    <dgm:cxn modelId="{6A794D1F-B792-4C21-BCCF-BD656493AD10}" type="presOf" srcId="{45DE2518-883C-4ED3-A7C2-1BDE896BC3AB}" destId="{8012E19D-F23B-4A41-8550-B1BEE79DF3F3}" srcOrd="0" destOrd="0" presId="urn:microsoft.com/office/officeart/2005/8/layout/hierarchy3"/>
    <dgm:cxn modelId="{6713E47C-3A7A-421F-B63A-A4F55C3BF171}" srcId="{06DF0C5E-39D3-415D-AD97-2B01D5CBB48B}" destId="{5E4B8403-F7BC-41F3-B922-335F61013C9B}" srcOrd="0" destOrd="0" parTransId="{08E943FF-8931-4091-A584-BB53E420AE9D}" sibTransId="{5C0E680A-EF08-4BEA-9FCB-D1ED01A5435B}"/>
    <dgm:cxn modelId="{DB499E0A-3261-48FE-818E-EE384411EF03}" type="presOf" srcId="{844FC836-6C11-426B-810C-9829D157AEE5}" destId="{7B433510-84AC-4D15-99A8-8BE7F21AB885}" srcOrd="0" destOrd="0" presId="urn:microsoft.com/office/officeart/2005/8/layout/hierarchy3"/>
    <dgm:cxn modelId="{4B54FE14-E242-4CC7-A725-626D0731A3C8}" type="presOf" srcId="{57361021-18DB-4659-B375-57857F53D368}" destId="{BF0F6699-9739-41DF-802C-9EE77915D6CC}" srcOrd="0" destOrd="0" presId="urn:microsoft.com/office/officeart/2005/8/layout/hierarchy3"/>
    <dgm:cxn modelId="{C3FE454F-5624-4079-8DD6-32B6E8FFC623}" type="presOf" srcId="{313C69FE-9CF9-4631-8957-7922F17EDCAC}" destId="{B8B82CB8-BC3C-4EE7-BA6B-B6467478B567}" srcOrd="0" destOrd="0" presId="urn:microsoft.com/office/officeart/2005/8/layout/hierarchy3"/>
    <dgm:cxn modelId="{DA44E58E-AAC7-4F6E-B54A-6BA7D7AA34F4}" type="presParOf" srcId="{BAA423A5-946E-41E0-B431-9CFB84A8AD25}" destId="{8094D659-64D2-4DE1-8BAB-F4885266FFC5}" srcOrd="0" destOrd="0" presId="urn:microsoft.com/office/officeart/2005/8/layout/hierarchy3"/>
    <dgm:cxn modelId="{D314019F-EFDC-48D5-9C50-A878E9461A71}" type="presParOf" srcId="{8094D659-64D2-4DE1-8BAB-F4885266FFC5}" destId="{C21EEA94-9C23-446D-B01D-18625D8E3195}" srcOrd="0" destOrd="0" presId="urn:microsoft.com/office/officeart/2005/8/layout/hierarchy3"/>
    <dgm:cxn modelId="{34BF83EF-264B-4A4F-A414-372B499B2830}" type="presParOf" srcId="{C21EEA94-9C23-446D-B01D-18625D8E3195}" destId="{DE7007A6-2608-4AD0-9981-733A39CC58DB}" srcOrd="0" destOrd="0" presId="urn:microsoft.com/office/officeart/2005/8/layout/hierarchy3"/>
    <dgm:cxn modelId="{121FB783-2C66-458F-8EE8-120FA9050753}" type="presParOf" srcId="{C21EEA94-9C23-446D-B01D-18625D8E3195}" destId="{4C99738A-9B91-49C2-A067-039CFF215A09}" srcOrd="1" destOrd="0" presId="urn:microsoft.com/office/officeart/2005/8/layout/hierarchy3"/>
    <dgm:cxn modelId="{891C716C-A766-4865-A517-CE5EA279B44D}" type="presParOf" srcId="{8094D659-64D2-4DE1-8BAB-F4885266FFC5}" destId="{9483134B-678E-4F0E-BB91-D8386AE8D7B7}" srcOrd="1" destOrd="0" presId="urn:microsoft.com/office/officeart/2005/8/layout/hierarchy3"/>
    <dgm:cxn modelId="{39C16ADE-B04F-4E17-ABDA-F8B6EC6E44A6}" type="presParOf" srcId="{9483134B-678E-4F0E-BB91-D8386AE8D7B7}" destId="{A5C40C07-EB95-4A7B-A23C-ADC739511422}" srcOrd="0" destOrd="0" presId="urn:microsoft.com/office/officeart/2005/8/layout/hierarchy3"/>
    <dgm:cxn modelId="{AA55E9DF-6BF9-4E44-AA02-B6EF3D0F47E8}" type="presParOf" srcId="{9483134B-678E-4F0E-BB91-D8386AE8D7B7}" destId="{3D107653-9A39-475F-B7B7-9C9A73400F59}" srcOrd="1" destOrd="0" presId="urn:microsoft.com/office/officeart/2005/8/layout/hierarchy3"/>
    <dgm:cxn modelId="{4B9ED3D3-3FF1-4D2D-BE80-2DE52BBB8291}" type="presParOf" srcId="{9483134B-678E-4F0E-BB91-D8386AE8D7B7}" destId="{8FB0CE2B-5230-4031-B792-196D0CE403E0}" srcOrd="2" destOrd="0" presId="urn:microsoft.com/office/officeart/2005/8/layout/hierarchy3"/>
    <dgm:cxn modelId="{BCB84590-2455-4D05-BEF0-983BD3E50C60}" type="presParOf" srcId="{9483134B-678E-4F0E-BB91-D8386AE8D7B7}" destId="{7B433510-84AC-4D15-99A8-8BE7F21AB885}" srcOrd="3" destOrd="0" presId="urn:microsoft.com/office/officeart/2005/8/layout/hierarchy3"/>
    <dgm:cxn modelId="{41BAA007-8E23-456F-AC43-8CFC51081945}" type="presParOf" srcId="{9483134B-678E-4F0E-BB91-D8386AE8D7B7}" destId="{D4C2128E-A6F9-40CE-8C51-395D383CD6CA}" srcOrd="4" destOrd="0" presId="urn:microsoft.com/office/officeart/2005/8/layout/hierarchy3"/>
    <dgm:cxn modelId="{B2164FD0-E495-4A0B-9EC4-2FB42C51A569}" type="presParOf" srcId="{9483134B-678E-4F0E-BB91-D8386AE8D7B7}" destId="{D9CA46F7-9F31-4307-BFC6-E9C9D2A00ADA}" srcOrd="5" destOrd="0" presId="urn:microsoft.com/office/officeart/2005/8/layout/hierarchy3"/>
    <dgm:cxn modelId="{DFAEE990-6CF4-49AA-BE34-570F4B91894B}" type="presParOf" srcId="{BAA423A5-946E-41E0-B431-9CFB84A8AD25}" destId="{8FE6F7B1-AA71-4C4D-81DE-020CA9FB2DC5}" srcOrd="1" destOrd="0" presId="urn:microsoft.com/office/officeart/2005/8/layout/hierarchy3"/>
    <dgm:cxn modelId="{76DD09BD-A42E-4AA6-A1E2-C1F50C86B434}" type="presParOf" srcId="{8FE6F7B1-AA71-4C4D-81DE-020CA9FB2DC5}" destId="{1E8DC58F-5FC7-43A0-9A89-E92D3D5AC4EC}" srcOrd="0" destOrd="0" presId="urn:microsoft.com/office/officeart/2005/8/layout/hierarchy3"/>
    <dgm:cxn modelId="{53BAD856-2468-47BA-93DE-63D7C369DC51}" type="presParOf" srcId="{1E8DC58F-5FC7-43A0-9A89-E92D3D5AC4EC}" destId="{A8532DFA-FF28-400E-AF0C-EF003C9EFA09}" srcOrd="0" destOrd="0" presId="urn:microsoft.com/office/officeart/2005/8/layout/hierarchy3"/>
    <dgm:cxn modelId="{D4EAF77A-5317-4806-9474-8E202C371B74}" type="presParOf" srcId="{1E8DC58F-5FC7-43A0-9A89-E92D3D5AC4EC}" destId="{94CAD118-1B59-4677-A2DB-498E09203AC2}" srcOrd="1" destOrd="0" presId="urn:microsoft.com/office/officeart/2005/8/layout/hierarchy3"/>
    <dgm:cxn modelId="{903ABFF0-2179-4BA4-9BA1-7FCC45D16D4E}" type="presParOf" srcId="{8FE6F7B1-AA71-4C4D-81DE-020CA9FB2DC5}" destId="{E3CC77AC-C94A-4688-8C7E-46A93984CD4D}" srcOrd="1" destOrd="0" presId="urn:microsoft.com/office/officeart/2005/8/layout/hierarchy3"/>
    <dgm:cxn modelId="{59BE4E85-E49A-4719-8E85-445B677520E5}" type="presParOf" srcId="{E3CC77AC-C94A-4688-8C7E-46A93984CD4D}" destId="{4DBA0CCF-22E7-4CC4-8E1C-13797691E3A6}" srcOrd="0" destOrd="0" presId="urn:microsoft.com/office/officeart/2005/8/layout/hierarchy3"/>
    <dgm:cxn modelId="{0F8594F6-FB81-4ED2-9ED4-4A870E8E959E}" type="presParOf" srcId="{E3CC77AC-C94A-4688-8C7E-46A93984CD4D}" destId="{B8B82CB8-BC3C-4EE7-BA6B-B6467478B567}" srcOrd="1" destOrd="0" presId="urn:microsoft.com/office/officeart/2005/8/layout/hierarchy3"/>
    <dgm:cxn modelId="{4C90F9E9-FF37-4BA4-8761-09BAE4B3D0BB}" type="presParOf" srcId="{E3CC77AC-C94A-4688-8C7E-46A93984CD4D}" destId="{32C08CCB-001B-46D1-BBA9-93BAE54E87B4}" srcOrd="2" destOrd="0" presId="urn:microsoft.com/office/officeart/2005/8/layout/hierarchy3"/>
    <dgm:cxn modelId="{F1818EBE-19AD-4B9A-BFE3-228E17151A6D}" type="presParOf" srcId="{E3CC77AC-C94A-4688-8C7E-46A93984CD4D}" destId="{BF0F6699-9739-41DF-802C-9EE77915D6CC}" srcOrd="3" destOrd="0" presId="urn:microsoft.com/office/officeart/2005/8/layout/hierarchy3"/>
    <dgm:cxn modelId="{11F7D4C8-7BF1-4EA6-86D8-C3D789ECE8BD}" type="presParOf" srcId="{E3CC77AC-C94A-4688-8C7E-46A93984CD4D}" destId="{91842BAA-36BE-4A4A-BCD1-92F668AB95EA}" srcOrd="4" destOrd="0" presId="urn:microsoft.com/office/officeart/2005/8/layout/hierarchy3"/>
    <dgm:cxn modelId="{87F915D2-475E-4110-8144-E79E9056B27F}" type="presParOf" srcId="{E3CC77AC-C94A-4688-8C7E-46A93984CD4D}" destId="{8012E19D-F23B-4A41-8550-B1BEE79DF3F3}"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7955551-E4D6-4601-A191-457086508713}"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zh-TW" altLang="en-US"/>
        </a:p>
      </dgm:t>
    </dgm:pt>
    <dgm:pt modelId="{FD760A43-4997-495D-8FDF-AC331318B975}">
      <dgm:prSet phldrT="[文字]"/>
      <dgm:spPr/>
      <dgm:t>
        <a:bodyPr/>
        <a:lstStyle/>
        <a:p>
          <a:r>
            <a:rPr lang="zh-TW" altLang="en-US" dirty="0"/>
            <a:t>對象</a:t>
          </a:r>
        </a:p>
      </dgm:t>
    </dgm:pt>
    <dgm:pt modelId="{2B501F22-30A8-462A-AF2B-746A120250DE}" type="parTrans" cxnId="{E65F27AB-4E13-48DE-BC56-3C750A2732E8}">
      <dgm:prSet/>
      <dgm:spPr/>
      <dgm:t>
        <a:bodyPr/>
        <a:lstStyle/>
        <a:p>
          <a:endParaRPr lang="zh-TW" altLang="en-US"/>
        </a:p>
      </dgm:t>
    </dgm:pt>
    <dgm:pt modelId="{2B0516BD-BF46-443A-A873-E037E5FA439E}" type="sibTrans" cxnId="{E65F27AB-4E13-48DE-BC56-3C750A2732E8}">
      <dgm:prSet/>
      <dgm:spPr/>
      <dgm:t>
        <a:bodyPr/>
        <a:lstStyle/>
        <a:p>
          <a:endParaRPr lang="zh-TW" altLang="en-US"/>
        </a:p>
      </dgm:t>
    </dgm:pt>
    <dgm:pt modelId="{B4AB7E64-99A3-4E08-BEBB-516C1AA144D8}">
      <dgm:prSet phldrT="[文字]"/>
      <dgm:spPr/>
      <dgm:t>
        <a:bodyPr/>
        <a:lstStyle/>
        <a:p>
          <a:r>
            <a:rPr lang="zh-TW" altLang="en-US" dirty="0"/>
            <a:t>時間</a:t>
          </a:r>
        </a:p>
      </dgm:t>
    </dgm:pt>
    <dgm:pt modelId="{14DB3EB0-6E6A-4ED4-99C9-F04FD31666D8}" type="parTrans" cxnId="{9933EBBB-6627-4101-BF03-7E34DA9265CB}">
      <dgm:prSet/>
      <dgm:spPr/>
      <dgm:t>
        <a:bodyPr/>
        <a:lstStyle/>
        <a:p>
          <a:endParaRPr lang="zh-TW" altLang="en-US"/>
        </a:p>
      </dgm:t>
    </dgm:pt>
    <dgm:pt modelId="{E26F75C0-4CF0-4623-B499-2ABD7D05B0E9}" type="sibTrans" cxnId="{9933EBBB-6627-4101-BF03-7E34DA9265CB}">
      <dgm:prSet/>
      <dgm:spPr/>
      <dgm:t>
        <a:bodyPr/>
        <a:lstStyle/>
        <a:p>
          <a:endParaRPr lang="zh-TW" altLang="en-US"/>
        </a:p>
      </dgm:t>
    </dgm:pt>
    <dgm:pt modelId="{5C62EEF2-8515-4876-8728-1EF295902306}">
      <dgm:prSet phldrT="[文字]"/>
      <dgm:spPr/>
      <dgm:t>
        <a:bodyPr/>
        <a:lstStyle/>
        <a:p>
          <a:r>
            <a:rPr lang="zh-TW" altLang="en-US" dirty="0"/>
            <a:t>安置後追蹤輔導</a:t>
          </a:r>
        </a:p>
      </dgm:t>
    </dgm:pt>
    <dgm:pt modelId="{71BB5BB5-29E6-4938-9271-4D79721E60B3}" type="parTrans" cxnId="{2460CB68-6375-4CAA-82E8-9A339686F3EB}">
      <dgm:prSet/>
      <dgm:spPr/>
      <dgm:t>
        <a:bodyPr/>
        <a:lstStyle/>
        <a:p>
          <a:endParaRPr lang="zh-TW" altLang="en-US"/>
        </a:p>
      </dgm:t>
    </dgm:pt>
    <dgm:pt modelId="{1D40DE7D-43F8-4DCF-8C28-04AF52F16487}" type="sibTrans" cxnId="{2460CB68-6375-4CAA-82E8-9A339686F3EB}">
      <dgm:prSet/>
      <dgm:spPr/>
      <dgm:t>
        <a:bodyPr/>
        <a:lstStyle/>
        <a:p>
          <a:endParaRPr lang="zh-TW" altLang="en-US"/>
        </a:p>
      </dgm:t>
    </dgm:pt>
    <dgm:pt modelId="{8598E1E6-DE91-4DB5-AD1B-AD9829A3A545}">
      <dgm:prSet custT="1"/>
      <dgm:spPr/>
      <dgm:t>
        <a:bodyPr/>
        <a:lstStyle/>
        <a:p>
          <a:r>
            <a:rPr lang="en-US" altLang="zh-TW" sz="1200" dirty="0">
              <a:latin typeface="標楷體" pitchFamily="65" charset="-120"/>
              <a:ea typeface="標楷體" pitchFamily="65" charset="-120"/>
            </a:rPr>
            <a:t>(</a:t>
          </a:r>
          <a:r>
            <a:rPr lang="zh-TW" altLang="en-US" sz="1200" dirty="0">
              <a:latin typeface="標楷體" pitchFamily="65" charset="-120"/>
              <a:ea typeface="標楷體" pitchFamily="65" charset="-120"/>
            </a:rPr>
            <a:t>三</a:t>
          </a:r>
          <a:r>
            <a:rPr lang="en-US" altLang="zh-TW" sz="1200" dirty="0">
              <a:latin typeface="標楷體" pitchFamily="65" charset="-120"/>
              <a:ea typeface="標楷體" pitchFamily="65" charset="-120"/>
            </a:rPr>
            <a:t>) </a:t>
          </a:r>
          <a:r>
            <a:rPr lang="zh-TW" altLang="en-US" sz="1200" dirty="0">
              <a:latin typeface="標楷體" pitchFamily="65" charset="-120"/>
              <a:ea typeface="標楷體" pitchFamily="65" charset="-120"/>
            </a:rPr>
            <a:t>經本縣特殊教育學生鑑定及就學輔導會（以下簡稱本縣鑑輔會）鑑定確定者。</a:t>
          </a:r>
        </a:p>
      </dgm:t>
    </dgm:pt>
    <dgm:pt modelId="{DA713139-CF8A-449A-B657-958BF9B2BA0E}" type="sibTrans" cxnId="{714C6DC2-F39F-4974-85C9-28EEA1DEF2E2}">
      <dgm:prSet/>
      <dgm:spPr/>
      <dgm:t>
        <a:bodyPr/>
        <a:lstStyle/>
        <a:p>
          <a:endParaRPr lang="zh-TW" altLang="en-US"/>
        </a:p>
      </dgm:t>
    </dgm:pt>
    <dgm:pt modelId="{0BA54172-6603-44C2-B5E4-7C30887AE044}" type="parTrans" cxnId="{714C6DC2-F39F-4974-85C9-28EEA1DEF2E2}">
      <dgm:prSet/>
      <dgm:spPr/>
      <dgm:t>
        <a:bodyPr/>
        <a:lstStyle/>
        <a:p>
          <a:endParaRPr lang="zh-TW" altLang="en-US"/>
        </a:p>
      </dgm:t>
    </dgm:pt>
    <dgm:pt modelId="{1155EBDB-04EF-4DDA-94ED-BDD3B1FC370E}">
      <dgm:prSet custT="1"/>
      <dgm:spPr/>
      <dgm:t>
        <a:bodyPr/>
        <a:lstStyle/>
        <a:p>
          <a:r>
            <a:rPr lang="en-US" altLang="zh-TW" sz="1200" dirty="0">
              <a:latin typeface="標楷體" pitchFamily="65" charset="-120"/>
              <a:ea typeface="標楷體" pitchFamily="65" charset="-120"/>
            </a:rPr>
            <a:t>(</a:t>
          </a:r>
          <a:r>
            <a:rPr lang="zh-TW" altLang="en-US" sz="1200" dirty="0">
              <a:latin typeface="標楷體" pitchFamily="65" charset="-120"/>
              <a:ea typeface="標楷體" pitchFamily="65" charset="-120"/>
            </a:rPr>
            <a:t>二</a:t>
          </a:r>
          <a:r>
            <a:rPr lang="en-US" altLang="zh-TW" sz="1200" dirty="0">
              <a:latin typeface="標楷體" pitchFamily="65" charset="-120"/>
              <a:ea typeface="標楷體" pitchFamily="65" charset="-120"/>
            </a:rPr>
            <a:t>) </a:t>
          </a:r>
          <a:r>
            <a:rPr lang="zh-TW" altLang="en-US" sz="1200" dirty="0">
              <a:latin typeface="標楷體" pitchFamily="65" charset="-120"/>
              <a:ea typeface="標楷體" pitchFamily="65" charset="-120"/>
            </a:rPr>
            <a:t>持有行政院衛生署核准設立之發展遲緩兒童聯合評估中心所開立之發展遲緩診斷證明書者。</a:t>
          </a:r>
        </a:p>
      </dgm:t>
    </dgm:pt>
    <dgm:pt modelId="{1557AB00-91F1-49BE-B23B-0CC420EEA497}" type="sibTrans" cxnId="{00A1CF03-7FE1-4F90-995A-BF78AC450747}">
      <dgm:prSet/>
      <dgm:spPr/>
      <dgm:t>
        <a:bodyPr/>
        <a:lstStyle/>
        <a:p>
          <a:endParaRPr lang="zh-TW" altLang="en-US"/>
        </a:p>
      </dgm:t>
    </dgm:pt>
    <dgm:pt modelId="{A08DCD44-A25A-4E5C-A042-E23CF2A65CA4}" type="parTrans" cxnId="{00A1CF03-7FE1-4F90-995A-BF78AC450747}">
      <dgm:prSet/>
      <dgm:spPr/>
      <dgm:t>
        <a:bodyPr/>
        <a:lstStyle/>
        <a:p>
          <a:endParaRPr lang="zh-TW" altLang="en-US"/>
        </a:p>
      </dgm:t>
    </dgm:pt>
    <dgm:pt modelId="{FD27C2F4-508C-4AF9-9607-E0625CF73FD1}">
      <dgm:prSet custT="1"/>
      <dgm:spPr/>
      <dgm:t>
        <a:bodyPr/>
        <a:lstStyle/>
        <a:p>
          <a:r>
            <a:rPr lang="en-US" altLang="zh-TW" sz="1200" dirty="0">
              <a:latin typeface="標楷體" pitchFamily="65" charset="-120"/>
              <a:ea typeface="標楷體" pitchFamily="65" charset="-120"/>
            </a:rPr>
            <a:t>(</a:t>
          </a:r>
          <a:r>
            <a:rPr lang="zh-TW" altLang="en-US" sz="1200" dirty="0">
              <a:latin typeface="標楷體" pitchFamily="65" charset="-120"/>
              <a:ea typeface="標楷體" pitchFamily="65" charset="-120"/>
            </a:rPr>
            <a:t>一</a:t>
          </a:r>
          <a:r>
            <a:rPr lang="en-US" altLang="zh-TW" sz="1200" dirty="0">
              <a:latin typeface="標楷體" pitchFamily="65" charset="-120"/>
              <a:ea typeface="標楷體" pitchFamily="65" charset="-120"/>
            </a:rPr>
            <a:t>) </a:t>
          </a:r>
          <a:r>
            <a:rPr lang="zh-TW" altLang="en-US" sz="1200" dirty="0">
              <a:latin typeface="標楷體" pitchFamily="65" charset="-120"/>
              <a:ea typeface="標楷體" pitchFamily="65" charset="-120"/>
            </a:rPr>
            <a:t>持有身心障礙者手冊</a:t>
          </a:r>
          <a:r>
            <a:rPr lang="en-US" altLang="zh-TW" sz="1200" dirty="0">
              <a:latin typeface="標楷體" pitchFamily="65" charset="-120"/>
              <a:ea typeface="標楷體" pitchFamily="65" charset="-120"/>
            </a:rPr>
            <a:t>(</a:t>
          </a:r>
          <a:r>
            <a:rPr lang="zh-TW" altLang="en-US" sz="1200" dirty="0">
              <a:latin typeface="標楷體" pitchFamily="65" charset="-120"/>
              <a:ea typeface="標楷體" pitchFamily="65" charset="-120"/>
            </a:rPr>
            <a:t>或證明</a:t>
          </a:r>
          <a:r>
            <a:rPr lang="en-US" altLang="zh-TW" sz="1200" dirty="0">
              <a:latin typeface="標楷體" pitchFamily="65" charset="-120"/>
              <a:ea typeface="標楷體" pitchFamily="65" charset="-120"/>
            </a:rPr>
            <a:t>)</a:t>
          </a:r>
          <a:r>
            <a:rPr lang="zh-TW" altLang="en-US" sz="1200" dirty="0">
              <a:latin typeface="標楷體" pitchFamily="65" charset="-120"/>
              <a:ea typeface="標楷體" pitchFamily="65" charset="-120"/>
            </a:rPr>
            <a:t>者。</a:t>
          </a:r>
        </a:p>
      </dgm:t>
    </dgm:pt>
    <dgm:pt modelId="{82676F24-DFD9-4BD6-B4AC-3579AA84F7CB}" type="sibTrans" cxnId="{D4FAD9D8-DF4A-467C-A4FA-76D37D7CD78D}">
      <dgm:prSet/>
      <dgm:spPr/>
      <dgm:t>
        <a:bodyPr/>
        <a:lstStyle/>
        <a:p>
          <a:endParaRPr lang="zh-TW" altLang="en-US"/>
        </a:p>
      </dgm:t>
    </dgm:pt>
    <dgm:pt modelId="{648B5C33-D79B-44FA-9CDB-A208D4DC6682}" type="parTrans" cxnId="{D4FAD9D8-DF4A-467C-A4FA-76D37D7CD78D}">
      <dgm:prSet/>
      <dgm:spPr/>
      <dgm:t>
        <a:bodyPr/>
        <a:lstStyle/>
        <a:p>
          <a:endParaRPr lang="zh-TW" altLang="en-US"/>
        </a:p>
      </dgm:t>
    </dgm:pt>
    <dgm:pt modelId="{02174E3C-A4D7-4D98-BA80-84007901E71C}">
      <dgm:prSet custT="1"/>
      <dgm:spPr/>
      <dgm:t>
        <a:bodyPr/>
        <a:lstStyle/>
        <a:p>
          <a:r>
            <a:rPr lang="zh-TW" altLang="en-US" sz="1200" dirty="0">
              <a:latin typeface="標楷體" pitchFamily="65" charset="-120"/>
              <a:ea typeface="標楷體" pitchFamily="65" charset="-120"/>
            </a:rPr>
            <a:t>設籍本縣且當年度九月一日滿六歲之兒童，且具有下列情形之一</a:t>
          </a:r>
          <a:r>
            <a:rPr lang="en-US" altLang="zh-TW" sz="1200" dirty="0">
              <a:latin typeface="標楷體" pitchFamily="65" charset="-120"/>
              <a:ea typeface="標楷體" pitchFamily="65" charset="-120"/>
            </a:rPr>
            <a:t>:</a:t>
          </a:r>
        </a:p>
      </dgm:t>
    </dgm:pt>
    <dgm:pt modelId="{7D441A24-5716-402B-9304-4B1062A6D743}" type="sibTrans" cxnId="{81C19945-73C3-47FB-99F6-F9BFFBA77391}">
      <dgm:prSet/>
      <dgm:spPr/>
      <dgm:t>
        <a:bodyPr/>
        <a:lstStyle/>
        <a:p>
          <a:endParaRPr lang="zh-TW" altLang="en-US"/>
        </a:p>
      </dgm:t>
    </dgm:pt>
    <dgm:pt modelId="{34888417-7E50-45DF-9133-C9E8EA836DD5}" type="parTrans" cxnId="{81C19945-73C3-47FB-99F6-F9BFFBA77391}">
      <dgm:prSet/>
      <dgm:spPr/>
      <dgm:t>
        <a:bodyPr/>
        <a:lstStyle/>
        <a:p>
          <a:endParaRPr lang="zh-TW" altLang="en-US"/>
        </a:p>
      </dgm:t>
    </dgm:pt>
    <dgm:pt modelId="{E663A4EF-E2AB-4254-888E-8231A18F0EEB}">
      <dgm:prSet custT="1"/>
      <dgm:spPr/>
      <dgm:t>
        <a:bodyPr/>
        <a:lstStyle/>
        <a:p>
          <a:r>
            <a:rPr lang="zh-TW" altLang="en-US" sz="1400" dirty="0">
              <a:latin typeface="標楷體" panose="03000509000000000000" pitchFamily="65" charset="-120"/>
              <a:ea typeface="標楷體" panose="03000509000000000000" pitchFamily="65" charset="-120"/>
            </a:rPr>
            <a:t>每年</a:t>
          </a:r>
          <a:r>
            <a:rPr lang="en-US" altLang="zh-TW" sz="1400" dirty="0">
              <a:latin typeface="標楷體" panose="03000509000000000000" pitchFamily="65" charset="-120"/>
              <a:ea typeface="標楷體" panose="03000509000000000000" pitchFamily="65" charset="-120"/>
            </a:rPr>
            <a:t>12</a:t>
          </a:r>
          <a:r>
            <a:rPr lang="zh-TW" altLang="en-US" sz="1400" dirty="0">
              <a:latin typeface="標楷體" panose="03000509000000000000" pitchFamily="65" charset="-120"/>
              <a:ea typeface="標楷體" panose="03000509000000000000" pitchFamily="65" charset="-120"/>
            </a:rPr>
            <a:t>月</a:t>
          </a:r>
          <a:r>
            <a:rPr lang="en-US" altLang="zh-TW" sz="1400" dirty="0">
              <a:latin typeface="標楷體" panose="03000509000000000000" pitchFamily="65" charset="-120"/>
              <a:ea typeface="標楷體" panose="03000509000000000000" pitchFamily="65" charset="-120"/>
            </a:rPr>
            <a:t>1</a:t>
          </a:r>
          <a:r>
            <a:rPr lang="zh-TW" altLang="en-US" sz="1400" dirty="0">
              <a:latin typeface="標楷體" panose="03000509000000000000" pitchFamily="65" charset="-120"/>
              <a:ea typeface="標楷體" panose="03000509000000000000" pitchFamily="65" charset="-120"/>
            </a:rPr>
            <a:t>日前向戶籍所在學區學校提出申請，學校初審合格後轉送本縣鑑輔會鑑定審核</a:t>
          </a:r>
        </a:p>
      </dgm:t>
    </dgm:pt>
    <dgm:pt modelId="{3AF821F7-E5D9-4923-9CF3-AF542AE220C2}" type="parTrans" cxnId="{1CED40A7-B33F-4B31-ADFA-0DBCB4BCB507}">
      <dgm:prSet/>
      <dgm:spPr/>
      <dgm:t>
        <a:bodyPr/>
        <a:lstStyle/>
        <a:p>
          <a:endParaRPr lang="zh-TW" altLang="en-US"/>
        </a:p>
      </dgm:t>
    </dgm:pt>
    <dgm:pt modelId="{75E5847E-E82D-4871-9A93-EA761FDE32D7}" type="sibTrans" cxnId="{1CED40A7-B33F-4B31-ADFA-0DBCB4BCB507}">
      <dgm:prSet/>
      <dgm:spPr/>
      <dgm:t>
        <a:bodyPr/>
        <a:lstStyle/>
        <a:p>
          <a:endParaRPr lang="zh-TW" altLang="en-US"/>
        </a:p>
      </dgm:t>
    </dgm:pt>
    <dgm:pt modelId="{BCE29BD2-3EDC-41CC-A4EC-A98E3BCD4C5B}">
      <dgm:prSet custT="1"/>
      <dgm:spPr/>
      <dgm:t>
        <a:bodyPr/>
        <a:lstStyle/>
        <a:p>
          <a:r>
            <a:rPr lang="zh-TW" altLang="en-US" sz="1400" dirty="0">
              <a:latin typeface="標楷體" panose="03000509000000000000" pitchFamily="65" charset="-120"/>
              <a:ea typeface="標楷體" panose="03000509000000000000" pitchFamily="65" charset="-120"/>
            </a:rPr>
            <a:t>學區學校之教務處與輔導室等相關單位，共同管理學生動向主動追蹤，至隔年入學為止</a:t>
          </a:r>
        </a:p>
      </dgm:t>
    </dgm:pt>
    <dgm:pt modelId="{37B5A0E4-BCE1-4E66-92D0-FFAD7A67C9D0}" type="parTrans" cxnId="{FC4D81E0-A2D9-4113-98F4-E69EC56BBA84}">
      <dgm:prSet/>
      <dgm:spPr/>
      <dgm:t>
        <a:bodyPr/>
        <a:lstStyle/>
        <a:p>
          <a:endParaRPr lang="zh-TW" altLang="en-US"/>
        </a:p>
      </dgm:t>
    </dgm:pt>
    <dgm:pt modelId="{9CDADDF5-4045-49A8-8DDA-111B80C4EE66}" type="sibTrans" cxnId="{FC4D81E0-A2D9-4113-98F4-E69EC56BBA84}">
      <dgm:prSet/>
      <dgm:spPr/>
      <dgm:t>
        <a:bodyPr/>
        <a:lstStyle/>
        <a:p>
          <a:endParaRPr lang="zh-TW" altLang="en-US"/>
        </a:p>
      </dgm:t>
    </dgm:pt>
    <dgm:pt modelId="{F5435A03-E364-4B97-AD1A-93FDEF7679F3}" type="pres">
      <dgm:prSet presAssocID="{67955551-E4D6-4601-A191-457086508713}" presName="Name0" presStyleCnt="0">
        <dgm:presLayoutVars>
          <dgm:dir/>
          <dgm:animLvl val="lvl"/>
          <dgm:resizeHandles val="exact"/>
        </dgm:presLayoutVars>
      </dgm:prSet>
      <dgm:spPr/>
      <dgm:t>
        <a:bodyPr/>
        <a:lstStyle/>
        <a:p>
          <a:endParaRPr lang="zh-TW" altLang="en-US"/>
        </a:p>
      </dgm:t>
    </dgm:pt>
    <dgm:pt modelId="{B0BF526F-62B8-4C49-8998-6EAB1A1AFBFB}" type="pres">
      <dgm:prSet presAssocID="{5C62EEF2-8515-4876-8728-1EF295902306}" presName="boxAndChildren" presStyleCnt="0"/>
      <dgm:spPr/>
    </dgm:pt>
    <dgm:pt modelId="{7BB658B0-943C-4A9C-BF42-9C3968FDBF18}" type="pres">
      <dgm:prSet presAssocID="{5C62EEF2-8515-4876-8728-1EF295902306}" presName="parentTextBox" presStyleLbl="node1" presStyleIdx="0" presStyleCnt="3"/>
      <dgm:spPr/>
      <dgm:t>
        <a:bodyPr/>
        <a:lstStyle/>
        <a:p>
          <a:endParaRPr lang="zh-TW" altLang="en-US"/>
        </a:p>
      </dgm:t>
    </dgm:pt>
    <dgm:pt modelId="{C500E218-DABF-4E3B-AEFB-67AE7CC9E8CE}" type="pres">
      <dgm:prSet presAssocID="{5C62EEF2-8515-4876-8728-1EF295902306}" presName="entireBox" presStyleLbl="node1" presStyleIdx="0" presStyleCnt="3"/>
      <dgm:spPr/>
      <dgm:t>
        <a:bodyPr/>
        <a:lstStyle/>
        <a:p>
          <a:endParaRPr lang="zh-TW" altLang="en-US"/>
        </a:p>
      </dgm:t>
    </dgm:pt>
    <dgm:pt modelId="{7E9B23CB-6166-4300-9DFA-BB3E7F548526}" type="pres">
      <dgm:prSet presAssocID="{5C62EEF2-8515-4876-8728-1EF295902306}" presName="descendantBox" presStyleCnt="0"/>
      <dgm:spPr/>
    </dgm:pt>
    <dgm:pt modelId="{54AC1F81-656C-4FF3-8510-77D749D9667A}" type="pres">
      <dgm:prSet presAssocID="{BCE29BD2-3EDC-41CC-A4EC-A98E3BCD4C5B}" presName="childTextBox" presStyleLbl="fgAccFollowNode1" presStyleIdx="0" presStyleCnt="6">
        <dgm:presLayoutVars>
          <dgm:bulletEnabled val="1"/>
        </dgm:presLayoutVars>
      </dgm:prSet>
      <dgm:spPr/>
      <dgm:t>
        <a:bodyPr/>
        <a:lstStyle/>
        <a:p>
          <a:endParaRPr lang="zh-TW" altLang="en-US"/>
        </a:p>
      </dgm:t>
    </dgm:pt>
    <dgm:pt modelId="{DC965E5C-336A-44B1-8577-2914A7F003C8}" type="pres">
      <dgm:prSet presAssocID="{E26F75C0-4CF0-4623-B499-2ABD7D05B0E9}" presName="sp" presStyleCnt="0"/>
      <dgm:spPr/>
    </dgm:pt>
    <dgm:pt modelId="{D5A2DD92-AD29-4268-9E7B-F8B5DDF5B451}" type="pres">
      <dgm:prSet presAssocID="{B4AB7E64-99A3-4E08-BEBB-516C1AA144D8}" presName="arrowAndChildren" presStyleCnt="0"/>
      <dgm:spPr/>
    </dgm:pt>
    <dgm:pt modelId="{481D66AA-FBD6-4551-A249-2652782B4306}" type="pres">
      <dgm:prSet presAssocID="{B4AB7E64-99A3-4E08-BEBB-516C1AA144D8}" presName="parentTextArrow" presStyleLbl="node1" presStyleIdx="0" presStyleCnt="3"/>
      <dgm:spPr/>
      <dgm:t>
        <a:bodyPr/>
        <a:lstStyle/>
        <a:p>
          <a:endParaRPr lang="zh-TW" altLang="en-US"/>
        </a:p>
      </dgm:t>
    </dgm:pt>
    <dgm:pt modelId="{B2991E33-A66F-4B09-8DBB-AA25A34E0C0A}" type="pres">
      <dgm:prSet presAssocID="{B4AB7E64-99A3-4E08-BEBB-516C1AA144D8}" presName="arrow" presStyleLbl="node1" presStyleIdx="1" presStyleCnt="3"/>
      <dgm:spPr/>
      <dgm:t>
        <a:bodyPr/>
        <a:lstStyle/>
        <a:p>
          <a:endParaRPr lang="zh-TW" altLang="en-US"/>
        </a:p>
      </dgm:t>
    </dgm:pt>
    <dgm:pt modelId="{01111A9F-D007-4F06-BFEA-C111D9490F14}" type="pres">
      <dgm:prSet presAssocID="{B4AB7E64-99A3-4E08-BEBB-516C1AA144D8}" presName="descendantArrow" presStyleCnt="0"/>
      <dgm:spPr/>
    </dgm:pt>
    <dgm:pt modelId="{0A49F4B6-1843-4C72-865F-59FBC9152890}" type="pres">
      <dgm:prSet presAssocID="{E663A4EF-E2AB-4254-888E-8231A18F0EEB}" presName="childTextArrow" presStyleLbl="fgAccFollowNode1" presStyleIdx="1" presStyleCnt="6">
        <dgm:presLayoutVars>
          <dgm:bulletEnabled val="1"/>
        </dgm:presLayoutVars>
      </dgm:prSet>
      <dgm:spPr/>
      <dgm:t>
        <a:bodyPr/>
        <a:lstStyle/>
        <a:p>
          <a:endParaRPr lang="zh-TW" altLang="en-US"/>
        </a:p>
      </dgm:t>
    </dgm:pt>
    <dgm:pt modelId="{14357DDD-B1DC-4452-B871-6810C88FC77F}" type="pres">
      <dgm:prSet presAssocID="{2B0516BD-BF46-443A-A873-E037E5FA439E}" presName="sp" presStyleCnt="0"/>
      <dgm:spPr/>
    </dgm:pt>
    <dgm:pt modelId="{6929B866-1014-4AB1-B555-D6CFA426F6CD}" type="pres">
      <dgm:prSet presAssocID="{FD760A43-4997-495D-8FDF-AC331318B975}" presName="arrowAndChildren" presStyleCnt="0"/>
      <dgm:spPr/>
    </dgm:pt>
    <dgm:pt modelId="{2F127AC5-856B-416D-8C8F-6FD3D18ABAEE}" type="pres">
      <dgm:prSet presAssocID="{FD760A43-4997-495D-8FDF-AC331318B975}" presName="parentTextArrow" presStyleLbl="node1" presStyleIdx="1" presStyleCnt="3"/>
      <dgm:spPr/>
      <dgm:t>
        <a:bodyPr/>
        <a:lstStyle/>
        <a:p>
          <a:endParaRPr lang="zh-TW" altLang="en-US"/>
        </a:p>
      </dgm:t>
    </dgm:pt>
    <dgm:pt modelId="{B7977506-0A8E-49E5-B728-A6ED00CFA39B}" type="pres">
      <dgm:prSet presAssocID="{FD760A43-4997-495D-8FDF-AC331318B975}" presName="arrow" presStyleLbl="node1" presStyleIdx="2" presStyleCnt="3" custLinFactNeighborX="2020" custLinFactNeighborY="-15758"/>
      <dgm:spPr/>
      <dgm:t>
        <a:bodyPr/>
        <a:lstStyle/>
        <a:p>
          <a:endParaRPr lang="zh-TW" altLang="en-US"/>
        </a:p>
      </dgm:t>
    </dgm:pt>
    <dgm:pt modelId="{B3079F16-3D93-41D3-90CE-8A762DF041B2}" type="pres">
      <dgm:prSet presAssocID="{FD760A43-4997-495D-8FDF-AC331318B975}" presName="descendantArrow" presStyleCnt="0"/>
      <dgm:spPr/>
    </dgm:pt>
    <dgm:pt modelId="{AF76DC58-7299-47C1-9BCF-82F1A1B8687C}" type="pres">
      <dgm:prSet presAssocID="{02174E3C-A4D7-4D98-BA80-84007901E71C}" presName="childTextArrow" presStyleLbl="fgAccFollowNode1" presStyleIdx="2" presStyleCnt="6" custScaleX="82501" custScaleY="123062">
        <dgm:presLayoutVars>
          <dgm:bulletEnabled val="1"/>
        </dgm:presLayoutVars>
      </dgm:prSet>
      <dgm:spPr/>
      <dgm:t>
        <a:bodyPr/>
        <a:lstStyle/>
        <a:p>
          <a:endParaRPr lang="zh-TW" altLang="en-US"/>
        </a:p>
      </dgm:t>
    </dgm:pt>
    <dgm:pt modelId="{AFE294C2-077D-4C65-BAA3-CED1AF4CE1F3}" type="pres">
      <dgm:prSet presAssocID="{FD27C2F4-508C-4AF9-9607-E0625CF73FD1}" presName="childTextArrow" presStyleLbl="fgAccFollowNode1" presStyleIdx="3" presStyleCnt="6" custScaleX="72228" custScaleY="123062">
        <dgm:presLayoutVars>
          <dgm:bulletEnabled val="1"/>
        </dgm:presLayoutVars>
      </dgm:prSet>
      <dgm:spPr/>
      <dgm:t>
        <a:bodyPr/>
        <a:lstStyle/>
        <a:p>
          <a:endParaRPr lang="zh-TW" altLang="en-US"/>
        </a:p>
      </dgm:t>
    </dgm:pt>
    <dgm:pt modelId="{0403B84D-566B-4485-B3B4-0DBEC74D5714}" type="pres">
      <dgm:prSet presAssocID="{1155EBDB-04EF-4DDA-94ED-BDD3B1FC370E}" presName="childTextArrow" presStyleLbl="fgAccFollowNode1" presStyleIdx="4" presStyleCnt="6" custScaleY="123062">
        <dgm:presLayoutVars>
          <dgm:bulletEnabled val="1"/>
        </dgm:presLayoutVars>
      </dgm:prSet>
      <dgm:spPr/>
      <dgm:t>
        <a:bodyPr/>
        <a:lstStyle/>
        <a:p>
          <a:endParaRPr lang="zh-TW" altLang="en-US"/>
        </a:p>
      </dgm:t>
    </dgm:pt>
    <dgm:pt modelId="{0412C152-BA64-485C-BC40-669BAD8ED8B4}" type="pres">
      <dgm:prSet presAssocID="{8598E1E6-DE91-4DB5-AD1B-AD9829A3A545}" presName="childTextArrow" presStyleLbl="fgAccFollowNode1" presStyleIdx="5" presStyleCnt="6" custScaleY="123062">
        <dgm:presLayoutVars>
          <dgm:bulletEnabled val="1"/>
        </dgm:presLayoutVars>
      </dgm:prSet>
      <dgm:spPr/>
      <dgm:t>
        <a:bodyPr/>
        <a:lstStyle/>
        <a:p>
          <a:endParaRPr lang="zh-TW" altLang="en-US"/>
        </a:p>
      </dgm:t>
    </dgm:pt>
  </dgm:ptLst>
  <dgm:cxnLst>
    <dgm:cxn modelId="{1CED40A7-B33F-4B31-ADFA-0DBCB4BCB507}" srcId="{B4AB7E64-99A3-4E08-BEBB-516C1AA144D8}" destId="{E663A4EF-E2AB-4254-888E-8231A18F0EEB}" srcOrd="0" destOrd="0" parTransId="{3AF821F7-E5D9-4923-9CF3-AF542AE220C2}" sibTransId="{75E5847E-E82D-4871-9A93-EA761FDE32D7}"/>
    <dgm:cxn modelId="{8C86EFA1-1559-4B20-9410-E37FB7B4C55B}" type="presOf" srcId="{B4AB7E64-99A3-4E08-BEBB-516C1AA144D8}" destId="{B2991E33-A66F-4B09-8DBB-AA25A34E0C0A}" srcOrd="1" destOrd="0" presId="urn:microsoft.com/office/officeart/2005/8/layout/process4"/>
    <dgm:cxn modelId="{9933EBBB-6627-4101-BF03-7E34DA9265CB}" srcId="{67955551-E4D6-4601-A191-457086508713}" destId="{B4AB7E64-99A3-4E08-BEBB-516C1AA144D8}" srcOrd="1" destOrd="0" parTransId="{14DB3EB0-6E6A-4ED4-99C9-F04FD31666D8}" sibTransId="{E26F75C0-4CF0-4623-B499-2ABD7D05B0E9}"/>
    <dgm:cxn modelId="{81C19945-73C3-47FB-99F6-F9BFFBA77391}" srcId="{FD760A43-4997-495D-8FDF-AC331318B975}" destId="{02174E3C-A4D7-4D98-BA80-84007901E71C}" srcOrd="0" destOrd="0" parTransId="{34888417-7E50-45DF-9133-C9E8EA836DD5}" sibTransId="{7D441A24-5716-402B-9304-4B1062A6D743}"/>
    <dgm:cxn modelId="{00A1CF03-7FE1-4F90-995A-BF78AC450747}" srcId="{FD760A43-4997-495D-8FDF-AC331318B975}" destId="{1155EBDB-04EF-4DDA-94ED-BDD3B1FC370E}" srcOrd="2" destOrd="0" parTransId="{A08DCD44-A25A-4E5C-A042-E23CF2A65CA4}" sibTransId="{1557AB00-91F1-49BE-B23B-0CC420EEA497}"/>
    <dgm:cxn modelId="{D4FAD9D8-DF4A-467C-A4FA-76D37D7CD78D}" srcId="{FD760A43-4997-495D-8FDF-AC331318B975}" destId="{FD27C2F4-508C-4AF9-9607-E0625CF73FD1}" srcOrd="1" destOrd="0" parTransId="{648B5C33-D79B-44FA-9CDB-A208D4DC6682}" sibTransId="{82676F24-DFD9-4BD6-B4AC-3579AA84F7CB}"/>
    <dgm:cxn modelId="{8F5E09D4-C65D-4720-A451-51B91EF047F0}" type="presOf" srcId="{02174E3C-A4D7-4D98-BA80-84007901E71C}" destId="{AF76DC58-7299-47C1-9BCF-82F1A1B8687C}" srcOrd="0" destOrd="0" presId="urn:microsoft.com/office/officeart/2005/8/layout/process4"/>
    <dgm:cxn modelId="{714C6DC2-F39F-4974-85C9-28EEA1DEF2E2}" srcId="{FD760A43-4997-495D-8FDF-AC331318B975}" destId="{8598E1E6-DE91-4DB5-AD1B-AD9829A3A545}" srcOrd="3" destOrd="0" parTransId="{0BA54172-6603-44C2-B5E4-7C30887AE044}" sibTransId="{DA713139-CF8A-449A-B657-958BF9B2BA0E}"/>
    <dgm:cxn modelId="{D421DC27-BD29-4A51-8F9F-0B655502749A}" type="presOf" srcId="{67955551-E4D6-4601-A191-457086508713}" destId="{F5435A03-E364-4B97-AD1A-93FDEF7679F3}" srcOrd="0" destOrd="0" presId="urn:microsoft.com/office/officeart/2005/8/layout/process4"/>
    <dgm:cxn modelId="{D588E808-409F-47E7-A1DE-D2E22F671579}" type="presOf" srcId="{E663A4EF-E2AB-4254-888E-8231A18F0EEB}" destId="{0A49F4B6-1843-4C72-865F-59FBC9152890}" srcOrd="0" destOrd="0" presId="urn:microsoft.com/office/officeart/2005/8/layout/process4"/>
    <dgm:cxn modelId="{59A49C13-8EF1-428E-82A1-405B4F02E130}" type="presOf" srcId="{BCE29BD2-3EDC-41CC-A4EC-A98E3BCD4C5B}" destId="{54AC1F81-656C-4FF3-8510-77D749D9667A}" srcOrd="0" destOrd="0" presId="urn:microsoft.com/office/officeart/2005/8/layout/process4"/>
    <dgm:cxn modelId="{AA2B9ED5-7BCF-4D9F-833E-924B93B1427D}" type="presOf" srcId="{1155EBDB-04EF-4DDA-94ED-BDD3B1FC370E}" destId="{0403B84D-566B-4485-B3B4-0DBEC74D5714}" srcOrd="0" destOrd="0" presId="urn:microsoft.com/office/officeart/2005/8/layout/process4"/>
    <dgm:cxn modelId="{FC4D81E0-A2D9-4113-98F4-E69EC56BBA84}" srcId="{5C62EEF2-8515-4876-8728-1EF295902306}" destId="{BCE29BD2-3EDC-41CC-A4EC-A98E3BCD4C5B}" srcOrd="0" destOrd="0" parTransId="{37B5A0E4-BCE1-4E66-92D0-FFAD7A67C9D0}" sibTransId="{9CDADDF5-4045-49A8-8DDA-111B80C4EE66}"/>
    <dgm:cxn modelId="{B7F09AFE-A27A-47FE-A70C-71DA6A2C9FF1}" type="presOf" srcId="{8598E1E6-DE91-4DB5-AD1B-AD9829A3A545}" destId="{0412C152-BA64-485C-BC40-669BAD8ED8B4}" srcOrd="0" destOrd="0" presId="urn:microsoft.com/office/officeart/2005/8/layout/process4"/>
    <dgm:cxn modelId="{88B9760F-6C2F-4B1E-B77D-19851815A250}" type="presOf" srcId="{FD27C2F4-508C-4AF9-9607-E0625CF73FD1}" destId="{AFE294C2-077D-4C65-BAA3-CED1AF4CE1F3}" srcOrd="0" destOrd="0" presId="urn:microsoft.com/office/officeart/2005/8/layout/process4"/>
    <dgm:cxn modelId="{5FC5B785-461C-4446-89DD-298F571C019A}" type="presOf" srcId="{FD760A43-4997-495D-8FDF-AC331318B975}" destId="{B7977506-0A8E-49E5-B728-A6ED00CFA39B}" srcOrd="1" destOrd="0" presId="urn:microsoft.com/office/officeart/2005/8/layout/process4"/>
    <dgm:cxn modelId="{97D91B3B-2B5C-480C-9FBF-1581A6DC88E8}" type="presOf" srcId="{FD760A43-4997-495D-8FDF-AC331318B975}" destId="{2F127AC5-856B-416D-8C8F-6FD3D18ABAEE}" srcOrd="0" destOrd="0" presId="urn:microsoft.com/office/officeart/2005/8/layout/process4"/>
    <dgm:cxn modelId="{78EA532B-EDCB-4675-B4CA-5A3EA75F4644}" type="presOf" srcId="{B4AB7E64-99A3-4E08-BEBB-516C1AA144D8}" destId="{481D66AA-FBD6-4551-A249-2652782B4306}" srcOrd="0" destOrd="0" presId="urn:microsoft.com/office/officeart/2005/8/layout/process4"/>
    <dgm:cxn modelId="{327A6030-3721-4DF9-8FF0-0CB32C33576C}" type="presOf" srcId="{5C62EEF2-8515-4876-8728-1EF295902306}" destId="{C500E218-DABF-4E3B-AEFB-67AE7CC9E8CE}" srcOrd="1" destOrd="0" presId="urn:microsoft.com/office/officeart/2005/8/layout/process4"/>
    <dgm:cxn modelId="{2460CB68-6375-4CAA-82E8-9A339686F3EB}" srcId="{67955551-E4D6-4601-A191-457086508713}" destId="{5C62EEF2-8515-4876-8728-1EF295902306}" srcOrd="2" destOrd="0" parTransId="{71BB5BB5-29E6-4938-9271-4D79721E60B3}" sibTransId="{1D40DE7D-43F8-4DCF-8C28-04AF52F16487}"/>
    <dgm:cxn modelId="{F2A2E884-DCF9-4AD8-8555-674574D8AF53}" type="presOf" srcId="{5C62EEF2-8515-4876-8728-1EF295902306}" destId="{7BB658B0-943C-4A9C-BF42-9C3968FDBF18}" srcOrd="0" destOrd="0" presId="urn:microsoft.com/office/officeart/2005/8/layout/process4"/>
    <dgm:cxn modelId="{E65F27AB-4E13-48DE-BC56-3C750A2732E8}" srcId="{67955551-E4D6-4601-A191-457086508713}" destId="{FD760A43-4997-495D-8FDF-AC331318B975}" srcOrd="0" destOrd="0" parTransId="{2B501F22-30A8-462A-AF2B-746A120250DE}" sibTransId="{2B0516BD-BF46-443A-A873-E037E5FA439E}"/>
    <dgm:cxn modelId="{AE4F2352-6A93-4B70-A199-BD7D8A99174E}" type="presParOf" srcId="{F5435A03-E364-4B97-AD1A-93FDEF7679F3}" destId="{B0BF526F-62B8-4C49-8998-6EAB1A1AFBFB}" srcOrd="0" destOrd="0" presId="urn:microsoft.com/office/officeart/2005/8/layout/process4"/>
    <dgm:cxn modelId="{B2993835-CEB9-4D9E-B0D1-B5BD0FA9033B}" type="presParOf" srcId="{B0BF526F-62B8-4C49-8998-6EAB1A1AFBFB}" destId="{7BB658B0-943C-4A9C-BF42-9C3968FDBF18}" srcOrd="0" destOrd="0" presId="urn:microsoft.com/office/officeart/2005/8/layout/process4"/>
    <dgm:cxn modelId="{C829123B-7C72-4BFB-922C-00CF982638E9}" type="presParOf" srcId="{B0BF526F-62B8-4C49-8998-6EAB1A1AFBFB}" destId="{C500E218-DABF-4E3B-AEFB-67AE7CC9E8CE}" srcOrd="1" destOrd="0" presId="urn:microsoft.com/office/officeart/2005/8/layout/process4"/>
    <dgm:cxn modelId="{C9D54078-C84A-4C7D-8E86-8AE4AB67014D}" type="presParOf" srcId="{B0BF526F-62B8-4C49-8998-6EAB1A1AFBFB}" destId="{7E9B23CB-6166-4300-9DFA-BB3E7F548526}" srcOrd="2" destOrd="0" presId="urn:microsoft.com/office/officeart/2005/8/layout/process4"/>
    <dgm:cxn modelId="{11E142E7-B0A0-4AC8-A780-1AD50692936E}" type="presParOf" srcId="{7E9B23CB-6166-4300-9DFA-BB3E7F548526}" destId="{54AC1F81-656C-4FF3-8510-77D749D9667A}" srcOrd="0" destOrd="0" presId="urn:microsoft.com/office/officeart/2005/8/layout/process4"/>
    <dgm:cxn modelId="{BA407716-A3CF-42B8-B21D-99B4E53C843A}" type="presParOf" srcId="{F5435A03-E364-4B97-AD1A-93FDEF7679F3}" destId="{DC965E5C-336A-44B1-8577-2914A7F003C8}" srcOrd="1" destOrd="0" presId="urn:microsoft.com/office/officeart/2005/8/layout/process4"/>
    <dgm:cxn modelId="{8C1A788C-CF02-4BCC-9221-8407FDFDCE45}" type="presParOf" srcId="{F5435A03-E364-4B97-AD1A-93FDEF7679F3}" destId="{D5A2DD92-AD29-4268-9E7B-F8B5DDF5B451}" srcOrd="2" destOrd="0" presId="urn:microsoft.com/office/officeart/2005/8/layout/process4"/>
    <dgm:cxn modelId="{9CBE6E78-9940-4D6F-B291-C790E417B141}" type="presParOf" srcId="{D5A2DD92-AD29-4268-9E7B-F8B5DDF5B451}" destId="{481D66AA-FBD6-4551-A249-2652782B4306}" srcOrd="0" destOrd="0" presId="urn:microsoft.com/office/officeart/2005/8/layout/process4"/>
    <dgm:cxn modelId="{AB6C7BDC-51EF-43E5-9CDF-6D012D7653B6}" type="presParOf" srcId="{D5A2DD92-AD29-4268-9E7B-F8B5DDF5B451}" destId="{B2991E33-A66F-4B09-8DBB-AA25A34E0C0A}" srcOrd="1" destOrd="0" presId="urn:microsoft.com/office/officeart/2005/8/layout/process4"/>
    <dgm:cxn modelId="{84BAF740-4E0C-4D93-B5C0-FE32E20A37D6}" type="presParOf" srcId="{D5A2DD92-AD29-4268-9E7B-F8B5DDF5B451}" destId="{01111A9F-D007-4F06-BFEA-C111D9490F14}" srcOrd="2" destOrd="0" presId="urn:microsoft.com/office/officeart/2005/8/layout/process4"/>
    <dgm:cxn modelId="{C263E136-7E3E-4137-B39D-7E229333B5E0}" type="presParOf" srcId="{01111A9F-D007-4F06-BFEA-C111D9490F14}" destId="{0A49F4B6-1843-4C72-865F-59FBC9152890}" srcOrd="0" destOrd="0" presId="urn:microsoft.com/office/officeart/2005/8/layout/process4"/>
    <dgm:cxn modelId="{0B974317-B096-418C-BFD7-C3EC389EF7DB}" type="presParOf" srcId="{F5435A03-E364-4B97-AD1A-93FDEF7679F3}" destId="{14357DDD-B1DC-4452-B871-6810C88FC77F}" srcOrd="3" destOrd="0" presId="urn:microsoft.com/office/officeart/2005/8/layout/process4"/>
    <dgm:cxn modelId="{0EBB4CB2-2DC5-4375-9484-C088B9C02CEE}" type="presParOf" srcId="{F5435A03-E364-4B97-AD1A-93FDEF7679F3}" destId="{6929B866-1014-4AB1-B555-D6CFA426F6CD}" srcOrd="4" destOrd="0" presId="urn:microsoft.com/office/officeart/2005/8/layout/process4"/>
    <dgm:cxn modelId="{61430538-4514-4224-ADA4-400658164F5D}" type="presParOf" srcId="{6929B866-1014-4AB1-B555-D6CFA426F6CD}" destId="{2F127AC5-856B-416D-8C8F-6FD3D18ABAEE}" srcOrd="0" destOrd="0" presId="urn:microsoft.com/office/officeart/2005/8/layout/process4"/>
    <dgm:cxn modelId="{70CE2CF7-D88F-4C5D-AE42-FB7E06EB1B8C}" type="presParOf" srcId="{6929B866-1014-4AB1-B555-D6CFA426F6CD}" destId="{B7977506-0A8E-49E5-B728-A6ED00CFA39B}" srcOrd="1" destOrd="0" presId="urn:microsoft.com/office/officeart/2005/8/layout/process4"/>
    <dgm:cxn modelId="{AB2632BD-87A4-4526-BAA0-66169D01560C}" type="presParOf" srcId="{6929B866-1014-4AB1-B555-D6CFA426F6CD}" destId="{B3079F16-3D93-41D3-90CE-8A762DF041B2}" srcOrd="2" destOrd="0" presId="urn:microsoft.com/office/officeart/2005/8/layout/process4"/>
    <dgm:cxn modelId="{B07D3C60-9271-4BC2-AC34-8E6102BB22C5}" type="presParOf" srcId="{B3079F16-3D93-41D3-90CE-8A762DF041B2}" destId="{AF76DC58-7299-47C1-9BCF-82F1A1B8687C}" srcOrd="0" destOrd="0" presId="urn:microsoft.com/office/officeart/2005/8/layout/process4"/>
    <dgm:cxn modelId="{66CD247A-61E8-4538-9301-7DE30D9481F6}" type="presParOf" srcId="{B3079F16-3D93-41D3-90CE-8A762DF041B2}" destId="{AFE294C2-077D-4C65-BAA3-CED1AF4CE1F3}" srcOrd="1" destOrd="0" presId="urn:microsoft.com/office/officeart/2005/8/layout/process4"/>
    <dgm:cxn modelId="{366DBB14-C112-4EB1-8F03-0F39FE383255}" type="presParOf" srcId="{B3079F16-3D93-41D3-90CE-8A762DF041B2}" destId="{0403B84D-566B-4485-B3B4-0DBEC74D5714}" srcOrd="2" destOrd="0" presId="urn:microsoft.com/office/officeart/2005/8/layout/process4"/>
    <dgm:cxn modelId="{458963E4-FF4F-4B8C-9A5C-13373FDD88FF}" type="presParOf" srcId="{B3079F16-3D93-41D3-90CE-8A762DF041B2}" destId="{0412C152-BA64-485C-BC40-669BAD8ED8B4}" srcOrd="3"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33054A-C6DC-4842-B7C1-2CCB18A58BAE}">
      <dsp:nvSpPr>
        <dsp:cNvPr id="0" name=""/>
        <dsp:cNvSpPr/>
      </dsp:nvSpPr>
      <dsp:spPr>
        <a:xfrm>
          <a:off x="0" y="4311537"/>
          <a:ext cx="7859216" cy="943258"/>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zh-TW" altLang="en-US" sz="1700" kern="1200" dirty="0">
              <a:latin typeface="新細明體"/>
            </a:rPr>
            <a:t>四、</a:t>
          </a:r>
          <a:r>
            <a:rPr lang="zh-TW" altLang="en-US" sz="1700" kern="1200" dirty="0"/>
            <a:t>教育部特教通報網作業</a:t>
          </a:r>
          <a:r>
            <a:rPr lang="en-US" altLang="zh-TW" sz="1700" kern="1200" dirty="0"/>
            <a:t>(</a:t>
          </a:r>
          <a:r>
            <a:rPr lang="zh-TW" altLang="en-US" sz="1700" kern="1200" dirty="0"/>
            <a:t>接收</a:t>
          </a:r>
          <a:r>
            <a:rPr lang="en-US" altLang="zh-TW" sz="1700" kern="1200" dirty="0"/>
            <a:t>.</a:t>
          </a:r>
          <a:r>
            <a:rPr lang="zh-TW" altLang="en-US" sz="1700" kern="1200" dirty="0"/>
            <a:t>異動</a:t>
          </a:r>
          <a:r>
            <a:rPr lang="en-US" altLang="zh-TW" sz="1700" kern="1200" dirty="0"/>
            <a:t>)</a:t>
          </a:r>
          <a:endParaRPr lang="zh-TW" altLang="en-US" sz="1700" kern="1200" dirty="0"/>
        </a:p>
      </dsp:txBody>
      <dsp:txXfrm>
        <a:off x="0" y="4311537"/>
        <a:ext cx="7859216" cy="509359"/>
      </dsp:txXfrm>
    </dsp:sp>
    <dsp:sp modelId="{5EFEA185-0720-49A7-8F16-4A24575687F1}">
      <dsp:nvSpPr>
        <dsp:cNvPr id="0" name=""/>
        <dsp:cNvSpPr/>
      </dsp:nvSpPr>
      <dsp:spPr>
        <a:xfrm>
          <a:off x="9960" y="4822683"/>
          <a:ext cx="4135361" cy="433899"/>
        </a:xfrm>
        <a:prstGeom prst="rect">
          <a:avLst/>
        </a:prstGeom>
        <a:solidFill>
          <a:schemeClr val="accent1">
            <a:alpha val="90000"/>
            <a:tint val="40000"/>
            <a:hueOff val="0"/>
            <a:satOff val="0"/>
            <a:lumOff val="0"/>
            <a:alphaOff val="0"/>
          </a:schemeClr>
        </a:solidFill>
        <a:ln w="381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9050" rIns="106680" bIns="19050" numCol="1" spcCol="1270" anchor="ctr" anchorCtr="0">
          <a:noAutofit/>
        </a:bodyPr>
        <a:lstStyle/>
        <a:p>
          <a:pPr lvl="0" algn="l" defTabSz="666750">
            <a:lnSpc>
              <a:spcPct val="90000"/>
            </a:lnSpc>
            <a:spcBef>
              <a:spcPct val="0"/>
            </a:spcBef>
            <a:spcAft>
              <a:spcPct val="35000"/>
            </a:spcAft>
          </a:pPr>
          <a:r>
            <a:rPr lang="zh-TW" altLang="en-US" sz="1500" kern="1200" dirty="0"/>
            <a:t>時間</a:t>
          </a:r>
          <a:r>
            <a:rPr lang="en-US" altLang="zh-TW" sz="1500" kern="1200" dirty="0"/>
            <a:t>:113</a:t>
          </a:r>
          <a:r>
            <a:rPr lang="zh-TW" altLang="en-US" sz="1500" kern="1200" dirty="0"/>
            <a:t>年</a:t>
          </a:r>
          <a:r>
            <a:rPr lang="en-US" altLang="zh-TW" sz="1500" kern="1200" dirty="0"/>
            <a:t>12</a:t>
          </a:r>
          <a:r>
            <a:rPr lang="zh-TW" altLang="en-US" sz="1500" kern="1200" dirty="0"/>
            <a:t>月  </a:t>
          </a:r>
          <a:r>
            <a:rPr lang="en-US" altLang="zh-TW" sz="1500" kern="1200" dirty="0"/>
            <a:t>(</a:t>
          </a:r>
          <a:r>
            <a:rPr lang="zh-TW" altLang="en-US" sz="1500" kern="1200" dirty="0"/>
            <a:t>暫定，以公文通知時間作業</a:t>
          </a:r>
          <a:r>
            <a:rPr lang="en-US" altLang="zh-TW" sz="1500" kern="1200" dirty="0"/>
            <a:t>)</a:t>
          </a:r>
          <a:endParaRPr lang="zh-TW" altLang="en-US" sz="1500" kern="1200" dirty="0"/>
        </a:p>
      </dsp:txBody>
      <dsp:txXfrm>
        <a:off x="9960" y="4822683"/>
        <a:ext cx="4135361" cy="433899"/>
      </dsp:txXfrm>
    </dsp:sp>
    <dsp:sp modelId="{E6EB5D71-F658-420D-A411-78EA5BA6B2DE}">
      <dsp:nvSpPr>
        <dsp:cNvPr id="0" name=""/>
        <dsp:cNvSpPr/>
      </dsp:nvSpPr>
      <dsp:spPr>
        <a:xfrm>
          <a:off x="4135478" y="4822683"/>
          <a:ext cx="3723619" cy="433899"/>
        </a:xfrm>
        <a:prstGeom prst="rect">
          <a:avLst/>
        </a:prstGeom>
        <a:solidFill>
          <a:schemeClr val="accent1">
            <a:alpha val="90000"/>
            <a:tint val="40000"/>
            <a:hueOff val="0"/>
            <a:satOff val="0"/>
            <a:lumOff val="0"/>
            <a:alphaOff val="0"/>
          </a:schemeClr>
        </a:solidFill>
        <a:ln w="381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9050" rIns="106680" bIns="19050" numCol="1" spcCol="1270" anchor="ctr" anchorCtr="0">
          <a:noAutofit/>
        </a:bodyPr>
        <a:lstStyle/>
        <a:p>
          <a:pPr lvl="0" algn="l" defTabSz="666750">
            <a:lnSpc>
              <a:spcPct val="90000"/>
            </a:lnSpc>
            <a:spcBef>
              <a:spcPct val="0"/>
            </a:spcBef>
            <a:spcAft>
              <a:spcPct val="35000"/>
            </a:spcAft>
          </a:pPr>
          <a:r>
            <a:rPr lang="zh-TW" altLang="en-US" sz="1500" kern="1200" dirty="0"/>
            <a:t>     教育部特教通報網轉銜端</a:t>
          </a:r>
          <a:r>
            <a:rPr lang="en-US" altLang="zh-TW" sz="1500" kern="1200" dirty="0">
              <a:latin typeface="標楷體"/>
              <a:ea typeface="標楷體"/>
            </a:rPr>
            <a:t>､</a:t>
          </a:r>
          <a:r>
            <a:rPr lang="zh-TW" altLang="en-US" sz="1500" kern="1200" dirty="0"/>
            <a:t>學務端操作</a:t>
          </a:r>
        </a:p>
      </dsp:txBody>
      <dsp:txXfrm>
        <a:off x="4135478" y="4822683"/>
        <a:ext cx="3723619" cy="433899"/>
      </dsp:txXfrm>
    </dsp:sp>
    <dsp:sp modelId="{E5387F83-CBB0-4351-8C5D-6A3FBA252FF5}">
      <dsp:nvSpPr>
        <dsp:cNvPr id="0" name=""/>
        <dsp:cNvSpPr/>
      </dsp:nvSpPr>
      <dsp:spPr>
        <a:xfrm rot="10800000">
          <a:off x="0" y="2874953"/>
          <a:ext cx="7859216" cy="1450732"/>
        </a:xfrm>
        <a:prstGeom prst="upArrowCallou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zh-TW" altLang="en-US" sz="1700" kern="1200" dirty="0"/>
            <a:t>三</a:t>
          </a:r>
          <a:r>
            <a:rPr lang="zh-TW" altLang="en-US" sz="1700" kern="1200" dirty="0">
              <a:latin typeface="新細明體"/>
            </a:rPr>
            <a:t>、</a:t>
          </a:r>
          <a:r>
            <a:rPr lang="zh-TW" altLang="en-US" sz="1700" kern="1200" dirty="0">
              <a:latin typeface="+mn-ea"/>
              <a:ea typeface="+mn-ea"/>
            </a:rPr>
            <a:t>幼兒園</a:t>
          </a:r>
          <a:r>
            <a:rPr lang="en-US" altLang="zh-TW" sz="1700" kern="1200" dirty="0">
              <a:latin typeface="+mn-ea"/>
              <a:ea typeface="+mn-ea"/>
            </a:rPr>
            <a:t>(</a:t>
          </a:r>
          <a:r>
            <a:rPr lang="zh-TW" altLang="en-US" sz="1700" kern="1200" dirty="0">
              <a:latin typeface="+mn-ea"/>
              <a:ea typeface="+mn-ea"/>
            </a:rPr>
            <a:t>機構</a:t>
          </a:r>
          <a:r>
            <a:rPr lang="en-US" altLang="zh-TW" sz="1700" kern="1200" dirty="0">
              <a:latin typeface="+mn-ea"/>
              <a:ea typeface="+mn-ea"/>
            </a:rPr>
            <a:t>)</a:t>
          </a:r>
          <a:r>
            <a:rPr lang="zh-TW" altLang="en-US" sz="1700" kern="1200" dirty="0">
              <a:latin typeface="+mn-ea"/>
              <a:ea typeface="+mn-ea"/>
            </a:rPr>
            <a:t>完成報到</a:t>
          </a:r>
        </a:p>
      </dsp:txBody>
      <dsp:txXfrm rot="-10800000">
        <a:off x="0" y="2874953"/>
        <a:ext cx="7859216" cy="509207"/>
      </dsp:txXfrm>
    </dsp:sp>
    <dsp:sp modelId="{E0D99149-CCC4-4E62-8724-1D681D9D997A}">
      <dsp:nvSpPr>
        <dsp:cNvPr id="0" name=""/>
        <dsp:cNvSpPr/>
      </dsp:nvSpPr>
      <dsp:spPr>
        <a:xfrm>
          <a:off x="811" y="3384160"/>
          <a:ext cx="4131371" cy="433768"/>
        </a:xfrm>
        <a:prstGeom prst="rect">
          <a:avLst/>
        </a:prstGeom>
        <a:solidFill>
          <a:schemeClr val="accent1">
            <a:alpha val="90000"/>
            <a:tint val="40000"/>
            <a:hueOff val="0"/>
            <a:satOff val="0"/>
            <a:lumOff val="0"/>
            <a:alphaOff val="0"/>
          </a:schemeClr>
        </a:solidFill>
        <a:ln w="381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lvl="0" algn="l" defTabSz="622300">
            <a:lnSpc>
              <a:spcPct val="90000"/>
            </a:lnSpc>
            <a:spcBef>
              <a:spcPct val="0"/>
            </a:spcBef>
            <a:spcAft>
              <a:spcPct val="35000"/>
            </a:spcAft>
          </a:pPr>
          <a:r>
            <a:rPr lang="zh-TW" altLang="en-US" sz="1400" kern="1200" dirty="0">
              <a:latin typeface="+mn-ea"/>
              <a:ea typeface="+mn-ea"/>
            </a:rPr>
            <a:t>時間</a:t>
          </a:r>
          <a:r>
            <a:rPr lang="en-US" altLang="zh-TW" sz="1400" kern="1200" dirty="0">
              <a:latin typeface="+mn-ea"/>
              <a:ea typeface="+mn-ea"/>
            </a:rPr>
            <a:t>:</a:t>
          </a:r>
          <a:r>
            <a:rPr lang="zh-TW" altLang="en-US" sz="1400" kern="1200" dirty="0">
              <a:latin typeface="+mn-ea"/>
              <a:ea typeface="+mn-ea"/>
            </a:rPr>
            <a:t>依據各幼兒園</a:t>
          </a:r>
          <a:r>
            <a:rPr lang="en-US" altLang="zh-TW" sz="1400" kern="1200" dirty="0">
              <a:latin typeface="+mn-ea"/>
              <a:ea typeface="+mn-ea"/>
            </a:rPr>
            <a:t>(</a:t>
          </a:r>
          <a:r>
            <a:rPr lang="zh-TW" altLang="en-US" sz="1400" kern="1200" dirty="0">
              <a:latin typeface="+mn-ea"/>
              <a:ea typeface="+mn-ea"/>
            </a:rPr>
            <a:t>機構</a:t>
          </a:r>
          <a:r>
            <a:rPr lang="en-US" altLang="zh-TW" sz="1400" kern="1200" dirty="0">
              <a:latin typeface="+mn-ea"/>
              <a:ea typeface="+mn-ea"/>
            </a:rPr>
            <a:t>).</a:t>
          </a:r>
          <a:r>
            <a:rPr lang="zh-TW" altLang="en-US" sz="1400" kern="1200" dirty="0">
              <a:latin typeface="+mn-ea"/>
              <a:ea typeface="+mn-ea"/>
            </a:rPr>
            <a:t>報到時間</a:t>
          </a:r>
        </a:p>
      </dsp:txBody>
      <dsp:txXfrm>
        <a:off x="811" y="3384160"/>
        <a:ext cx="4131371" cy="433768"/>
      </dsp:txXfrm>
    </dsp:sp>
    <dsp:sp modelId="{A3354B10-AD54-4AA9-B0DE-0F1773AD4060}">
      <dsp:nvSpPr>
        <dsp:cNvPr id="0" name=""/>
        <dsp:cNvSpPr/>
      </dsp:nvSpPr>
      <dsp:spPr>
        <a:xfrm>
          <a:off x="4132183" y="3384160"/>
          <a:ext cx="3726220" cy="433768"/>
        </a:xfrm>
        <a:prstGeom prst="rect">
          <a:avLst/>
        </a:prstGeom>
        <a:solidFill>
          <a:schemeClr val="accent1">
            <a:alpha val="90000"/>
            <a:tint val="40000"/>
            <a:hueOff val="0"/>
            <a:satOff val="0"/>
            <a:lumOff val="0"/>
            <a:alphaOff val="0"/>
          </a:schemeClr>
        </a:solidFill>
        <a:ln w="381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lvl="0" algn="l" defTabSz="533400">
            <a:lnSpc>
              <a:spcPct val="90000"/>
            </a:lnSpc>
            <a:spcBef>
              <a:spcPct val="0"/>
            </a:spcBef>
            <a:spcAft>
              <a:spcPct val="35000"/>
            </a:spcAft>
          </a:pPr>
          <a:r>
            <a:rPr lang="zh-TW" altLang="en-US" sz="1200" kern="1200" dirty="0"/>
            <a:t>     </a:t>
          </a:r>
          <a:r>
            <a:rPr lang="zh-TW" altLang="en-US" sz="1400" kern="1200" dirty="0"/>
            <a:t>地點</a:t>
          </a:r>
          <a:r>
            <a:rPr lang="en-US" altLang="zh-TW" sz="1400" kern="1200" dirty="0"/>
            <a:t>:</a:t>
          </a:r>
          <a:r>
            <a:rPr lang="zh-TW" altLang="en-US" sz="1400" kern="1200" dirty="0"/>
            <a:t>安置學校</a:t>
          </a:r>
          <a:r>
            <a:rPr lang="en-US" altLang="zh-TW" sz="1400" kern="1200" dirty="0"/>
            <a:t>(</a:t>
          </a:r>
          <a:r>
            <a:rPr lang="zh-TW" altLang="en-US" sz="1400" kern="1200" dirty="0"/>
            <a:t>家長持鑑定結果通知單報到</a:t>
          </a:r>
          <a:r>
            <a:rPr lang="en-US" altLang="zh-TW" sz="1400" kern="1200" dirty="0"/>
            <a:t>)</a:t>
          </a:r>
          <a:endParaRPr lang="zh-TW" altLang="en-US" sz="1400" kern="1200" dirty="0"/>
        </a:p>
      </dsp:txBody>
      <dsp:txXfrm>
        <a:off x="4132183" y="3384160"/>
        <a:ext cx="3726220" cy="433768"/>
      </dsp:txXfrm>
    </dsp:sp>
    <dsp:sp modelId="{EA9824B2-5359-449B-A1C0-89CAA49029BE}">
      <dsp:nvSpPr>
        <dsp:cNvPr id="0" name=""/>
        <dsp:cNvSpPr/>
      </dsp:nvSpPr>
      <dsp:spPr>
        <a:xfrm rot="10800000">
          <a:off x="0" y="1438370"/>
          <a:ext cx="7859216" cy="1450732"/>
        </a:xfrm>
        <a:prstGeom prst="upArrowCallou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zh-TW" altLang="en-US" sz="1700" kern="1200" dirty="0"/>
            <a:t>二</a:t>
          </a:r>
          <a:r>
            <a:rPr lang="zh-TW" altLang="en-US" sz="1700" kern="1200" dirty="0">
              <a:latin typeface="新細明體"/>
            </a:rPr>
            <a:t>、鑑定安置會議</a:t>
          </a:r>
          <a:endParaRPr lang="zh-TW" altLang="en-US" sz="1700" kern="1200" dirty="0"/>
        </a:p>
      </dsp:txBody>
      <dsp:txXfrm rot="-10800000">
        <a:off x="0" y="1438370"/>
        <a:ext cx="7859216" cy="509207"/>
      </dsp:txXfrm>
    </dsp:sp>
    <dsp:sp modelId="{2BB53B2F-B58C-4EAF-B495-D6BA4D976A2D}">
      <dsp:nvSpPr>
        <dsp:cNvPr id="0" name=""/>
        <dsp:cNvSpPr/>
      </dsp:nvSpPr>
      <dsp:spPr>
        <a:xfrm>
          <a:off x="917" y="1947577"/>
          <a:ext cx="4230936" cy="433768"/>
        </a:xfrm>
        <a:prstGeom prst="rect">
          <a:avLst/>
        </a:prstGeom>
        <a:solidFill>
          <a:schemeClr val="accent1">
            <a:alpha val="90000"/>
            <a:tint val="40000"/>
            <a:hueOff val="0"/>
            <a:satOff val="0"/>
            <a:lumOff val="0"/>
            <a:alphaOff val="0"/>
          </a:schemeClr>
        </a:solidFill>
        <a:ln w="381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lvl="0" algn="l" defTabSz="622300">
            <a:lnSpc>
              <a:spcPct val="90000"/>
            </a:lnSpc>
            <a:spcBef>
              <a:spcPct val="0"/>
            </a:spcBef>
            <a:spcAft>
              <a:spcPct val="35000"/>
            </a:spcAft>
          </a:pPr>
          <a:r>
            <a:rPr lang="zh-TW" altLang="en-US" sz="1400" kern="1200" dirty="0"/>
            <a:t>時間</a:t>
          </a:r>
          <a:r>
            <a:rPr lang="en-US" altLang="zh-TW" sz="1400" kern="1200" dirty="0"/>
            <a:t>:113</a:t>
          </a:r>
          <a:r>
            <a:rPr lang="zh-TW" altLang="en-US" sz="1400" kern="1200" dirty="0"/>
            <a:t>年</a:t>
          </a:r>
          <a:r>
            <a:rPr lang="en-US" altLang="zh-TW" sz="1400" kern="1200" dirty="0"/>
            <a:t>11</a:t>
          </a:r>
          <a:r>
            <a:rPr lang="zh-TW" altLang="en-US" sz="1400" kern="1200" dirty="0"/>
            <a:t>月下旬</a:t>
          </a:r>
          <a:r>
            <a:rPr lang="en-US" altLang="zh-TW" sz="1400" kern="1200" dirty="0"/>
            <a:t>(</a:t>
          </a:r>
          <a:r>
            <a:rPr lang="zh-TW" altLang="en-US" sz="1400" kern="1200" dirty="0"/>
            <a:t>暫定</a:t>
          </a:r>
          <a:r>
            <a:rPr lang="en-US" altLang="zh-TW" sz="1400" kern="1200" dirty="0"/>
            <a:t>)</a:t>
          </a:r>
          <a:r>
            <a:rPr lang="zh-TW" altLang="en-US" sz="1400" kern="1200" dirty="0"/>
            <a:t>以公文函示為準</a:t>
          </a:r>
        </a:p>
      </dsp:txBody>
      <dsp:txXfrm>
        <a:off x="917" y="1947577"/>
        <a:ext cx="4230936" cy="433768"/>
      </dsp:txXfrm>
    </dsp:sp>
    <dsp:sp modelId="{2B750EEE-0AD1-4108-8904-2EF9165B5C50}">
      <dsp:nvSpPr>
        <dsp:cNvPr id="0" name=""/>
        <dsp:cNvSpPr/>
      </dsp:nvSpPr>
      <dsp:spPr>
        <a:xfrm>
          <a:off x="4231854" y="1947577"/>
          <a:ext cx="3626444" cy="433768"/>
        </a:xfrm>
        <a:prstGeom prst="rect">
          <a:avLst/>
        </a:prstGeom>
        <a:solidFill>
          <a:schemeClr val="accent1">
            <a:alpha val="90000"/>
            <a:tint val="40000"/>
            <a:hueOff val="0"/>
            <a:satOff val="0"/>
            <a:lumOff val="0"/>
            <a:alphaOff val="0"/>
          </a:schemeClr>
        </a:solidFill>
        <a:ln w="381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lvl="0" algn="l" defTabSz="533400">
            <a:lnSpc>
              <a:spcPct val="90000"/>
            </a:lnSpc>
            <a:spcBef>
              <a:spcPct val="0"/>
            </a:spcBef>
            <a:spcAft>
              <a:spcPct val="35000"/>
            </a:spcAft>
          </a:pPr>
          <a:r>
            <a:rPr lang="zh-TW" altLang="en-US" sz="1200" kern="1200" dirty="0">
              <a:latin typeface="+mn-ea"/>
              <a:ea typeface="+mn-ea"/>
            </a:rPr>
            <a:t>     </a:t>
          </a:r>
          <a:r>
            <a:rPr lang="zh-TW" altLang="en-US" sz="1400" kern="1200" dirty="0">
              <a:latin typeface="+mn-ea"/>
              <a:ea typeface="+mn-ea"/>
            </a:rPr>
            <a:t>地點</a:t>
          </a:r>
          <a:r>
            <a:rPr lang="en-US" altLang="zh-TW" sz="1400" kern="1200" dirty="0">
              <a:latin typeface="+mn-ea"/>
              <a:ea typeface="+mn-ea"/>
            </a:rPr>
            <a:t>:</a:t>
          </a:r>
          <a:r>
            <a:rPr lang="zh-TW" altLang="en-US" sz="1400" kern="1200" dirty="0">
              <a:latin typeface="+mn-ea"/>
              <a:ea typeface="+mn-ea"/>
            </a:rPr>
            <a:t>仁愛國小、潮州國小、僑勇國小</a:t>
          </a:r>
        </a:p>
      </dsp:txBody>
      <dsp:txXfrm>
        <a:off x="4231854" y="1947577"/>
        <a:ext cx="3626444" cy="433768"/>
      </dsp:txXfrm>
    </dsp:sp>
    <dsp:sp modelId="{DFE3C4C6-9989-496D-887B-547F88A48841}">
      <dsp:nvSpPr>
        <dsp:cNvPr id="0" name=""/>
        <dsp:cNvSpPr/>
      </dsp:nvSpPr>
      <dsp:spPr>
        <a:xfrm rot="10800000">
          <a:off x="0" y="0"/>
          <a:ext cx="7859216" cy="1450732"/>
        </a:xfrm>
        <a:prstGeom prst="upArrowCallou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zh-TW" altLang="en-US" sz="1700" kern="1200" dirty="0"/>
            <a:t>一</a:t>
          </a:r>
          <a:r>
            <a:rPr lang="zh-TW" altLang="en-US" sz="1700" kern="1200" dirty="0">
              <a:latin typeface="新細明體"/>
              <a:ea typeface="新細明體"/>
            </a:rPr>
            <a:t>、資料審查</a:t>
          </a:r>
          <a:endParaRPr lang="zh-TW" altLang="en-US" sz="1700" kern="1200" dirty="0"/>
        </a:p>
      </dsp:txBody>
      <dsp:txXfrm rot="-10800000">
        <a:off x="0" y="0"/>
        <a:ext cx="7859216" cy="509207"/>
      </dsp:txXfrm>
    </dsp:sp>
    <dsp:sp modelId="{17990F3C-96CF-4720-9416-6D1884C02D90}">
      <dsp:nvSpPr>
        <dsp:cNvPr id="0" name=""/>
        <dsp:cNvSpPr/>
      </dsp:nvSpPr>
      <dsp:spPr>
        <a:xfrm>
          <a:off x="7443" y="516186"/>
          <a:ext cx="5727673" cy="433768"/>
        </a:xfrm>
        <a:prstGeom prst="rect">
          <a:avLst/>
        </a:prstGeom>
        <a:solidFill>
          <a:schemeClr val="accent1">
            <a:alpha val="90000"/>
            <a:tint val="40000"/>
            <a:hueOff val="0"/>
            <a:satOff val="0"/>
            <a:lumOff val="0"/>
            <a:alphaOff val="0"/>
          </a:schemeClr>
        </a:solidFill>
        <a:ln w="381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lvl="0" algn="ctr" defTabSz="622300">
            <a:lnSpc>
              <a:spcPct val="90000"/>
            </a:lnSpc>
            <a:spcBef>
              <a:spcPct val="0"/>
            </a:spcBef>
            <a:spcAft>
              <a:spcPct val="35000"/>
            </a:spcAft>
          </a:pPr>
          <a:r>
            <a:rPr lang="zh-TW" altLang="en-US" sz="1400" kern="1200" dirty="0"/>
            <a:t>審查資料時間</a:t>
          </a:r>
          <a:r>
            <a:rPr lang="en-US" altLang="zh-TW" sz="1400" kern="1200" dirty="0"/>
            <a:t>:110</a:t>
          </a:r>
          <a:r>
            <a:rPr lang="zh-TW" altLang="en-US" sz="1400" kern="1200" dirty="0"/>
            <a:t>年</a:t>
          </a:r>
          <a:r>
            <a:rPr lang="en-US" altLang="zh-TW" sz="1400" kern="1200" dirty="0"/>
            <a:t>9</a:t>
          </a:r>
          <a:r>
            <a:rPr lang="zh-TW" altLang="en-US" sz="1400" kern="1200" dirty="0"/>
            <a:t>月</a:t>
          </a:r>
          <a:r>
            <a:rPr lang="en-US" altLang="zh-TW" sz="1400" kern="1200" dirty="0"/>
            <a:t>12</a:t>
          </a:r>
          <a:r>
            <a:rPr lang="zh-TW" altLang="en-US" sz="1400" kern="1200" dirty="0"/>
            <a:t>日</a:t>
          </a:r>
          <a:r>
            <a:rPr lang="en-US" altLang="zh-TW" sz="1400" kern="1200" dirty="0"/>
            <a:t>.9</a:t>
          </a:r>
          <a:r>
            <a:rPr lang="zh-TW" altLang="en-US" sz="1400" kern="1200" dirty="0"/>
            <a:t>日</a:t>
          </a:r>
          <a:r>
            <a:rPr lang="en-US" altLang="zh-TW" sz="1400" kern="1200" dirty="0"/>
            <a:t>13</a:t>
          </a:r>
          <a:r>
            <a:rPr lang="zh-TW" altLang="en-US" sz="1400" kern="1200" dirty="0"/>
            <a:t>日  鑑定資料補件</a:t>
          </a:r>
          <a:r>
            <a:rPr lang="en-US" altLang="zh-TW" sz="1400" kern="1200" dirty="0"/>
            <a:t>:10</a:t>
          </a:r>
          <a:r>
            <a:rPr lang="zh-TW" altLang="en-US" sz="1400" kern="1200" dirty="0"/>
            <a:t>月</a:t>
          </a:r>
          <a:r>
            <a:rPr lang="en-US" altLang="zh-TW" sz="1400" kern="1200" dirty="0"/>
            <a:t>15</a:t>
          </a:r>
          <a:r>
            <a:rPr lang="zh-TW" altLang="en-US" sz="1400" kern="1200" dirty="0"/>
            <a:t>日     </a:t>
          </a:r>
        </a:p>
      </dsp:txBody>
      <dsp:txXfrm>
        <a:off x="7443" y="516186"/>
        <a:ext cx="5727673" cy="433768"/>
      </dsp:txXfrm>
    </dsp:sp>
    <dsp:sp modelId="{FDA5CA11-DDEB-4F0B-946F-6067A2DB5D16}">
      <dsp:nvSpPr>
        <dsp:cNvPr id="0" name=""/>
        <dsp:cNvSpPr/>
      </dsp:nvSpPr>
      <dsp:spPr>
        <a:xfrm>
          <a:off x="5729399" y="504058"/>
          <a:ext cx="2129816" cy="433768"/>
        </a:xfrm>
        <a:prstGeom prst="rect">
          <a:avLst/>
        </a:prstGeom>
        <a:solidFill>
          <a:schemeClr val="accent1">
            <a:alpha val="90000"/>
            <a:tint val="40000"/>
            <a:hueOff val="0"/>
            <a:satOff val="0"/>
            <a:lumOff val="0"/>
            <a:alphaOff val="0"/>
          </a:schemeClr>
        </a:solidFill>
        <a:ln w="381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lvl="0" algn="l" defTabSz="533400">
            <a:lnSpc>
              <a:spcPct val="90000"/>
            </a:lnSpc>
            <a:spcBef>
              <a:spcPct val="0"/>
            </a:spcBef>
            <a:spcAft>
              <a:spcPct val="35000"/>
            </a:spcAft>
          </a:pPr>
          <a:r>
            <a:rPr lang="zh-TW" altLang="en-US" sz="1200" kern="1200" dirty="0"/>
            <a:t>   </a:t>
          </a:r>
          <a:r>
            <a:rPr lang="zh-TW" altLang="en-US" sz="1300" kern="1200" dirty="0"/>
            <a:t>地點</a:t>
          </a:r>
          <a:r>
            <a:rPr lang="en-US" altLang="zh-TW" sz="1300" kern="1200" dirty="0"/>
            <a:t>:</a:t>
          </a:r>
          <a:r>
            <a:rPr lang="zh-TW" altLang="en-US" sz="1300" kern="1200" dirty="0"/>
            <a:t>東港國小</a:t>
          </a:r>
          <a:r>
            <a:rPr lang="en-US" altLang="zh-TW" sz="1300" kern="1200" dirty="0"/>
            <a:t>(</a:t>
          </a:r>
          <a:r>
            <a:rPr lang="zh-TW" altLang="en-US" sz="1300" kern="1200" dirty="0"/>
            <a:t>分區審件</a:t>
          </a:r>
          <a:r>
            <a:rPr lang="en-US" altLang="zh-TW" sz="1300" kern="1200" dirty="0"/>
            <a:t>)</a:t>
          </a:r>
          <a:endParaRPr lang="zh-TW" altLang="en-US" sz="1300" kern="1200" dirty="0"/>
        </a:p>
      </dsp:txBody>
      <dsp:txXfrm>
        <a:off x="5729399" y="504058"/>
        <a:ext cx="2129816" cy="43376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33054A-C6DC-4842-B7C1-2CCB18A58BAE}">
      <dsp:nvSpPr>
        <dsp:cNvPr id="0" name=""/>
        <dsp:cNvSpPr/>
      </dsp:nvSpPr>
      <dsp:spPr>
        <a:xfrm>
          <a:off x="0" y="4311537"/>
          <a:ext cx="8003232" cy="943258"/>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zh-TW" altLang="en-US" sz="1700" kern="1200" dirty="0">
              <a:latin typeface="新細明體"/>
            </a:rPr>
            <a:t>四、</a:t>
          </a:r>
          <a:r>
            <a:rPr lang="zh-TW" altLang="en-US" sz="1700" kern="1200" dirty="0"/>
            <a:t>教育部特教通報網作業</a:t>
          </a:r>
          <a:r>
            <a:rPr lang="en-US" altLang="zh-TW" sz="1700" kern="1200" dirty="0"/>
            <a:t>(</a:t>
          </a:r>
          <a:r>
            <a:rPr lang="zh-TW" altLang="en-US" sz="1700" kern="1200" dirty="0"/>
            <a:t>接收</a:t>
          </a:r>
          <a:r>
            <a:rPr lang="en-US" altLang="zh-TW" sz="1700" kern="1200" dirty="0"/>
            <a:t>.</a:t>
          </a:r>
          <a:r>
            <a:rPr lang="zh-TW" altLang="en-US" sz="1700" kern="1200" dirty="0"/>
            <a:t>異動</a:t>
          </a:r>
          <a:r>
            <a:rPr lang="en-US" altLang="zh-TW" sz="1700" kern="1200" dirty="0"/>
            <a:t>)</a:t>
          </a:r>
          <a:endParaRPr lang="zh-TW" altLang="en-US" sz="1700" kern="1200" dirty="0"/>
        </a:p>
      </dsp:txBody>
      <dsp:txXfrm>
        <a:off x="0" y="4311537"/>
        <a:ext cx="8003232" cy="509359"/>
      </dsp:txXfrm>
    </dsp:sp>
    <dsp:sp modelId="{5EFEA185-0720-49A7-8F16-4A24575687F1}">
      <dsp:nvSpPr>
        <dsp:cNvPr id="0" name=""/>
        <dsp:cNvSpPr/>
      </dsp:nvSpPr>
      <dsp:spPr>
        <a:xfrm>
          <a:off x="10826" y="4822683"/>
          <a:ext cx="4462330" cy="433899"/>
        </a:xfrm>
        <a:prstGeom prst="rect">
          <a:avLst/>
        </a:prstGeom>
        <a:solidFill>
          <a:schemeClr val="accent1">
            <a:alpha val="90000"/>
            <a:tint val="40000"/>
            <a:hueOff val="0"/>
            <a:satOff val="0"/>
            <a:lumOff val="0"/>
            <a:alphaOff val="0"/>
          </a:schemeClr>
        </a:solidFill>
        <a:ln w="381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lvl="0" algn="l" defTabSz="622300">
            <a:lnSpc>
              <a:spcPct val="90000"/>
            </a:lnSpc>
            <a:spcBef>
              <a:spcPct val="0"/>
            </a:spcBef>
            <a:spcAft>
              <a:spcPct val="35000"/>
            </a:spcAft>
          </a:pPr>
          <a:r>
            <a:rPr lang="zh-TW" altLang="en-US" sz="1400" kern="1200" dirty="0"/>
            <a:t>時間</a:t>
          </a:r>
          <a:r>
            <a:rPr lang="en-US" altLang="zh-TW" sz="1400" kern="1200" dirty="0"/>
            <a:t>:114</a:t>
          </a:r>
          <a:r>
            <a:rPr lang="zh-TW" altLang="en-US" sz="1400" kern="1200" dirty="0"/>
            <a:t>年</a:t>
          </a:r>
          <a:r>
            <a:rPr lang="en-US" altLang="zh-TW" sz="1400" kern="1200" dirty="0"/>
            <a:t>5</a:t>
          </a:r>
          <a:r>
            <a:rPr lang="zh-TW" altLang="en-US" sz="1400" kern="1200" dirty="0"/>
            <a:t>月  </a:t>
          </a:r>
          <a:r>
            <a:rPr lang="en-US" altLang="zh-TW" sz="1400" kern="1200" dirty="0"/>
            <a:t>(</a:t>
          </a:r>
          <a:r>
            <a:rPr lang="zh-TW" altLang="en-US" sz="1400" kern="1200" dirty="0"/>
            <a:t>暫定，以公文通知時間作業</a:t>
          </a:r>
          <a:r>
            <a:rPr lang="en-US" altLang="zh-TW" sz="1400" kern="1200" dirty="0"/>
            <a:t>)</a:t>
          </a:r>
          <a:endParaRPr lang="zh-TW" altLang="en-US" sz="1400" kern="1200" dirty="0"/>
        </a:p>
      </dsp:txBody>
      <dsp:txXfrm>
        <a:off x="10826" y="4822683"/>
        <a:ext cx="4462330" cy="433899"/>
      </dsp:txXfrm>
    </dsp:sp>
    <dsp:sp modelId="{E6EB5D71-F658-420D-A411-78EA5BA6B2DE}">
      <dsp:nvSpPr>
        <dsp:cNvPr id="0" name=""/>
        <dsp:cNvSpPr/>
      </dsp:nvSpPr>
      <dsp:spPr>
        <a:xfrm>
          <a:off x="4462534" y="4822683"/>
          <a:ext cx="3540492" cy="433899"/>
        </a:xfrm>
        <a:prstGeom prst="rect">
          <a:avLst/>
        </a:prstGeom>
        <a:solidFill>
          <a:schemeClr val="accent1">
            <a:alpha val="90000"/>
            <a:tint val="40000"/>
            <a:hueOff val="0"/>
            <a:satOff val="0"/>
            <a:lumOff val="0"/>
            <a:alphaOff val="0"/>
          </a:schemeClr>
        </a:solidFill>
        <a:ln w="381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lvl="0" algn="l" defTabSz="622300">
            <a:lnSpc>
              <a:spcPct val="90000"/>
            </a:lnSpc>
            <a:spcBef>
              <a:spcPct val="0"/>
            </a:spcBef>
            <a:spcAft>
              <a:spcPct val="35000"/>
            </a:spcAft>
          </a:pPr>
          <a:r>
            <a:rPr lang="zh-TW" altLang="en-US" sz="1400" kern="1200" dirty="0"/>
            <a:t>     教育部特教通報網轉銜端</a:t>
          </a:r>
          <a:r>
            <a:rPr lang="en-US" altLang="zh-TW" sz="1400" kern="1200" dirty="0">
              <a:latin typeface="標楷體"/>
              <a:ea typeface="標楷體"/>
            </a:rPr>
            <a:t>､</a:t>
          </a:r>
          <a:r>
            <a:rPr lang="zh-TW" altLang="en-US" sz="1400" kern="1200" dirty="0"/>
            <a:t>學務端操作</a:t>
          </a:r>
        </a:p>
      </dsp:txBody>
      <dsp:txXfrm>
        <a:off x="4462534" y="4822683"/>
        <a:ext cx="3540492" cy="433899"/>
      </dsp:txXfrm>
    </dsp:sp>
    <dsp:sp modelId="{E5387F83-CBB0-4351-8C5D-6A3FBA252FF5}">
      <dsp:nvSpPr>
        <dsp:cNvPr id="0" name=""/>
        <dsp:cNvSpPr/>
      </dsp:nvSpPr>
      <dsp:spPr>
        <a:xfrm rot="10800000">
          <a:off x="0" y="2874953"/>
          <a:ext cx="8003232" cy="1450732"/>
        </a:xfrm>
        <a:prstGeom prst="upArrowCallou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zh-TW" altLang="en-US" sz="1700" kern="1200" dirty="0"/>
            <a:t>三</a:t>
          </a:r>
          <a:r>
            <a:rPr lang="zh-TW" altLang="en-US" sz="1700" kern="1200" dirty="0">
              <a:latin typeface="新細明體"/>
            </a:rPr>
            <a:t>、</a:t>
          </a:r>
          <a:r>
            <a:rPr lang="zh-TW" altLang="en-US" sz="1700" kern="1200" dirty="0">
              <a:latin typeface="+mn-ea"/>
              <a:ea typeface="+mn-ea"/>
            </a:rPr>
            <a:t>幼兒園</a:t>
          </a:r>
          <a:r>
            <a:rPr lang="en-US" altLang="zh-TW" sz="1700" kern="1200" dirty="0">
              <a:latin typeface="+mn-ea"/>
              <a:ea typeface="+mn-ea"/>
            </a:rPr>
            <a:t>(</a:t>
          </a:r>
          <a:r>
            <a:rPr lang="zh-TW" altLang="en-US" sz="1700" kern="1200" dirty="0">
              <a:latin typeface="+mn-ea"/>
              <a:ea typeface="+mn-ea"/>
            </a:rPr>
            <a:t>機構</a:t>
          </a:r>
          <a:r>
            <a:rPr lang="en-US" altLang="zh-TW" sz="1700" kern="1200" dirty="0">
              <a:latin typeface="+mn-ea"/>
              <a:ea typeface="+mn-ea"/>
            </a:rPr>
            <a:t>).</a:t>
          </a:r>
          <a:r>
            <a:rPr lang="zh-TW" altLang="en-US" sz="1700" kern="1200" dirty="0">
              <a:latin typeface="+mn-ea"/>
              <a:ea typeface="+mn-ea"/>
            </a:rPr>
            <a:t>國小完成報到</a:t>
          </a:r>
        </a:p>
      </dsp:txBody>
      <dsp:txXfrm rot="-10800000">
        <a:off x="0" y="2874953"/>
        <a:ext cx="8003232" cy="509207"/>
      </dsp:txXfrm>
    </dsp:sp>
    <dsp:sp modelId="{E0D99149-CCC4-4E62-8724-1D681D9D997A}">
      <dsp:nvSpPr>
        <dsp:cNvPr id="0" name=""/>
        <dsp:cNvSpPr/>
      </dsp:nvSpPr>
      <dsp:spPr>
        <a:xfrm>
          <a:off x="25534" y="3384377"/>
          <a:ext cx="4094196" cy="433768"/>
        </a:xfrm>
        <a:prstGeom prst="rect">
          <a:avLst/>
        </a:prstGeom>
        <a:solidFill>
          <a:schemeClr val="accent1">
            <a:alpha val="90000"/>
            <a:tint val="40000"/>
            <a:hueOff val="0"/>
            <a:satOff val="0"/>
            <a:lumOff val="0"/>
            <a:alphaOff val="0"/>
          </a:schemeClr>
        </a:solidFill>
        <a:ln w="381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lvl="0" algn="l" defTabSz="622300">
            <a:lnSpc>
              <a:spcPct val="90000"/>
            </a:lnSpc>
            <a:spcBef>
              <a:spcPct val="0"/>
            </a:spcBef>
            <a:spcAft>
              <a:spcPct val="35000"/>
            </a:spcAft>
          </a:pPr>
          <a:r>
            <a:rPr lang="zh-TW" altLang="en-US" sz="1400" kern="1200" dirty="0">
              <a:latin typeface="+mn-ea"/>
              <a:ea typeface="+mn-ea"/>
            </a:rPr>
            <a:t>時間</a:t>
          </a:r>
          <a:r>
            <a:rPr lang="en-US" altLang="zh-TW" sz="1400" kern="1200" dirty="0">
              <a:latin typeface="+mn-ea"/>
              <a:ea typeface="+mn-ea"/>
            </a:rPr>
            <a:t>:</a:t>
          </a:r>
          <a:r>
            <a:rPr lang="zh-TW" altLang="en-US" sz="1400" kern="1200" dirty="0">
              <a:latin typeface="+mn-ea"/>
              <a:ea typeface="+mn-ea"/>
            </a:rPr>
            <a:t>依據各幼兒園</a:t>
          </a:r>
          <a:r>
            <a:rPr lang="en-US" altLang="zh-TW" sz="1400" kern="1200" dirty="0">
              <a:latin typeface="+mn-ea"/>
              <a:ea typeface="+mn-ea"/>
            </a:rPr>
            <a:t>(</a:t>
          </a:r>
          <a:r>
            <a:rPr lang="zh-TW" altLang="en-US" sz="1400" kern="1200" dirty="0">
              <a:latin typeface="+mn-ea"/>
              <a:ea typeface="+mn-ea"/>
            </a:rPr>
            <a:t>機構</a:t>
          </a:r>
          <a:r>
            <a:rPr lang="en-US" altLang="zh-TW" sz="1400" kern="1200" dirty="0">
              <a:latin typeface="+mn-ea"/>
              <a:ea typeface="+mn-ea"/>
            </a:rPr>
            <a:t>).</a:t>
          </a:r>
          <a:r>
            <a:rPr lang="zh-TW" altLang="en-US" sz="1400" kern="1200" dirty="0">
              <a:latin typeface="+mn-ea"/>
              <a:ea typeface="+mn-ea"/>
            </a:rPr>
            <a:t>國小報到時間</a:t>
          </a:r>
        </a:p>
      </dsp:txBody>
      <dsp:txXfrm>
        <a:off x="25534" y="3384377"/>
        <a:ext cx="4094196" cy="433768"/>
      </dsp:txXfrm>
    </dsp:sp>
    <dsp:sp modelId="{A3354B10-AD54-4AA9-B0DE-0F1773AD4060}">
      <dsp:nvSpPr>
        <dsp:cNvPr id="0" name=""/>
        <dsp:cNvSpPr/>
      </dsp:nvSpPr>
      <dsp:spPr>
        <a:xfrm>
          <a:off x="4096056" y="3384160"/>
          <a:ext cx="3905316" cy="433768"/>
        </a:xfrm>
        <a:prstGeom prst="rect">
          <a:avLst/>
        </a:prstGeom>
        <a:solidFill>
          <a:schemeClr val="accent1">
            <a:alpha val="90000"/>
            <a:tint val="40000"/>
            <a:hueOff val="0"/>
            <a:satOff val="0"/>
            <a:lumOff val="0"/>
            <a:alphaOff val="0"/>
          </a:schemeClr>
        </a:solidFill>
        <a:ln w="381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lvl="0" algn="l" defTabSz="533400">
            <a:lnSpc>
              <a:spcPct val="90000"/>
            </a:lnSpc>
            <a:spcBef>
              <a:spcPct val="0"/>
            </a:spcBef>
            <a:spcAft>
              <a:spcPct val="35000"/>
            </a:spcAft>
          </a:pPr>
          <a:r>
            <a:rPr lang="zh-TW" altLang="en-US" sz="1200" kern="1200" dirty="0"/>
            <a:t>     </a:t>
          </a:r>
          <a:r>
            <a:rPr lang="zh-TW" altLang="en-US" sz="1400" kern="1200" dirty="0"/>
            <a:t>地點</a:t>
          </a:r>
          <a:r>
            <a:rPr lang="en-US" altLang="zh-TW" sz="1400" kern="1200" dirty="0"/>
            <a:t>:</a:t>
          </a:r>
          <a:r>
            <a:rPr lang="zh-TW" altLang="en-US" sz="1400" kern="1200" dirty="0"/>
            <a:t>安置學校</a:t>
          </a:r>
          <a:r>
            <a:rPr lang="en-US" altLang="zh-TW" sz="1400" kern="1200" dirty="0"/>
            <a:t>(</a:t>
          </a:r>
          <a:r>
            <a:rPr lang="zh-TW" altLang="en-US" sz="1400" kern="1200" dirty="0"/>
            <a:t>家長持鑑定結果通知單報到</a:t>
          </a:r>
          <a:r>
            <a:rPr lang="en-US" altLang="zh-TW" sz="1400" kern="1200" dirty="0"/>
            <a:t>)</a:t>
          </a:r>
          <a:endParaRPr lang="zh-TW" altLang="en-US" sz="1400" kern="1200" dirty="0"/>
        </a:p>
      </dsp:txBody>
      <dsp:txXfrm>
        <a:off x="4096056" y="3384160"/>
        <a:ext cx="3905316" cy="433768"/>
      </dsp:txXfrm>
    </dsp:sp>
    <dsp:sp modelId="{EA9824B2-5359-449B-A1C0-89CAA49029BE}">
      <dsp:nvSpPr>
        <dsp:cNvPr id="0" name=""/>
        <dsp:cNvSpPr/>
      </dsp:nvSpPr>
      <dsp:spPr>
        <a:xfrm rot="10800000">
          <a:off x="0" y="1438370"/>
          <a:ext cx="8003232" cy="1450732"/>
        </a:xfrm>
        <a:prstGeom prst="upArrowCallou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zh-TW" altLang="en-US" sz="1700" kern="1200" dirty="0"/>
            <a:t>二</a:t>
          </a:r>
          <a:r>
            <a:rPr lang="zh-TW" altLang="en-US" sz="1700" kern="1200" dirty="0">
              <a:latin typeface="新細明體"/>
            </a:rPr>
            <a:t>、鑑定安置會議</a:t>
          </a:r>
          <a:endParaRPr lang="zh-TW" altLang="en-US" sz="1700" kern="1200" dirty="0"/>
        </a:p>
      </dsp:txBody>
      <dsp:txXfrm rot="-10800000">
        <a:off x="0" y="1438370"/>
        <a:ext cx="8003232" cy="509207"/>
      </dsp:txXfrm>
    </dsp:sp>
    <dsp:sp modelId="{2BB53B2F-B58C-4EAF-B495-D6BA4D976A2D}">
      <dsp:nvSpPr>
        <dsp:cNvPr id="0" name=""/>
        <dsp:cNvSpPr/>
      </dsp:nvSpPr>
      <dsp:spPr>
        <a:xfrm>
          <a:off x="10886" y="1944215"/>
          <a:ext cx="4439189" cy="433768"/>
        </a:xfrm>
        <a:prstGeom prst="rect">
          <a:avLst/>
        </a:prstGeom>
        <a:solidFill>
          <a:schemeClr val="accent1">
            <a:alpha val="90000"/>
            <a:tint val="40000"/>
            <a:hueOff val="0"/>
            <a:satOff val="0"/>
            <a:lumOff val="0"/>
            <a:alphaOff val="0"/>
          </a:schemeClr>
        </a:solidFill>
        <a:ln w="381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lvl="0" algn="l" defTabSz="622300">
            <a:lnSpc>
              <a:spcPct val="90000"/>
            </a:lnSpc>
            <a:spcBef>
              <a:spcPct val="0"/>
            </a:spcBef>
            <a:spcAft>
              <a:spcPct val="35000"/>
            </a:spcAft>
          </a:pPr>
          <a:r>
            <a:rPr lang="zh-TW" altLang="en-US" sz="1400" kern="1200" dirty="0"/>
            <a:t>時間</a:t>
          </a:r>
          <a:r>
            <a:rPr lang="en-US" altLang="zh-TW" sz="1400" kern="1200" dirty="0"/>
            <a:t>:113</a:t>
          </a:r>
          <a:r>
            <a:rPr lang="zh-TW" altLang="en-US" sz="1400" kern="1200" dirty="0"/>
            <a:t>年</a:t>
          </a:r>
          <a:r>
            <a:rPr lang="en-US" altLang="zh-TW" sz="1400" kern="1200" dirty="0"/>
            <a:t>4</a:t>
          </a:r>
          <a:r>
            <a:rPr lang="zh-TW" altLang="en-US" sz="1400" kern="1200" dirty="0"/>
            <a:t>月</a:t>
          </a:r>
          <a:r>
            <a:rPr lang="en-US" altLang="zh-TW" sz="1400" kern="1200" dirty="0"/>
            <a:t>10</a:t>
          </a:r>
          <a:r>
            <a:rPr lang="zh-TW" altLang="en-US" sz="1400" kern="1200" dirty="0"/>
            <a:t>日</a:t>
          </a:r>
          <a:r>
            <a:rPr lang="en-US" altLang="zh-TW" sz="1400" kern="1200" dirty="0"/>
            <a:t>~4</a:t>
          </a:r>
          <a:r>
            <a:rPr lang="zh-TW" altLang="en-US" sz="1400" kern="1200" dirty="0"/>
            <a:t>月</a:t>
          </a:r>
          <a:r>
            <a:rPr lang="en-US" altLang="zh-TW" sz="1400" kern="1200" dirty="0"/>
            <a:t>21</a:t>
          </a:r>
          <a:r>
            <a:rPr lang="zh-TW" altLang="en-US" sz="1400" kern="1200" dirty="0"/>
            <a:t>日</a:t>
          </a:r>
          <a:r>
            <a:rPr lang="en-US" altLang="zh-TW" sz="1400" kern="1200" dirty="0"/>
            <a:t>(</a:t>
          </a:r>
          <a:r>
            <a:rPr lang="zh-TW" altLang="en-US" sz="1400" kern="1200" dirty="0"/>
            <a:t>暫定</a:t>
          </a:r>
          <a:r>
            <a:rPr lang="en-US" altLang="zh-TW" sz="1400" kern="1200" dirty="0"/>
            <a:t>)</a:t>
          </a:r>
          <a:r>
            <a:rPr lang="zh-TW" altLang="en-US" sz="1400" kern="1200" dirty="0"/>
            <a:t>以公文函示為準</a:t>
          </a:r>
        </a:p>
      </dsp:txBody>
      <dsp:txXfrm>
        <a:off x="10886" y="1944215"/>
        <a:ext cx="4439189" cy="433768"/>
      </dsp:txXfrm>
    </dsp:sp>
    <dsp:sp modelId="{2B750EEE-0AD1-4108-8904-2EF9165B5C50}">
      <dsp:nvSpPr>
        <dsp:cNvPr id="0" name=""/>
        <dsp:cNvSpPr/>
      </dsp:nvSpPr>
      <dsp:spPr>
        <a:xfrm>
          <a:off x="4409299" y="1944215"/>
          <a:ext cx="3559929" cy="433768"/>
        </a:xfrm>
        <a:prstGeom prst="rect">
          <a:avLst/>
        </a:prstGeom>
        <a:solidFill>
          <a:schemeClr val="accent1">
            <a:alpha val="90000"/>
            <a:tint val="40000"/>
            <a:hueOff val="0"/>
            <a:satOff val="0"/>
            <a:lumOff val="0"/>
            <a:alphaOff val="0"/>
          </a:schemeClr>
        </a:solidFill>
        <a:ln w="381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lvl="0" algn="l" defTabSz="533400">
            <a:lnSpc>
              <a:spcPct val="90000"/>
            </a:lnSpc>
            <a:spcBef>
              <a:spcPct val="0"/>
            </a:spcBef>
            <a:spcAft>
              <a:spcPct val="35000"/>
            </a:spcAft>
          </a:pPr>
          <a:r>
            <a:rPr lang="zh-TW" altLang="en-US" sz="1200" kern="1200" dirty="0">
              <a:latin typeface="+mn-ea"/>
              <a:ea typeface="+mn-ea"/>
            </a:rPr>
            <a:t>     </a:t>
          </a:r>
          <a:r>
            <a:rPr lang="zh-TW" altLang="en-US" sz="1400" kern="1200" dirty="0">
              <a:latin typeface="+mn-ea"/>
              <a:ea typeface="+mn-ea"/>
            </a:rPr>
            <a:t>地點</a:t>
          </a:r>
          <a:r>
            <a:rPr lang="en-US" altLang="zh-TW" sz="1400" kern="1200" dirty="0">
              <a:latin typeface="+mn-ea"/>
              <a:ea typeface="+mn-ea"/>
            </a:rPr>
            <a:t>:</a:t>
          </a:r>
          <a:r>
            <a:rPr lang="zh-TW" altLang="en-US" sz="1400" kern="1200" dirty="0">
              <a:latin typeface="+mn-ea"/>
              <a:ea typeface="+mn-ea"/>
            </a:rPr>
            <a:t>仁愛國小、潮州國小、僑勇國小</a:t>
          </a:r>
        </a:p>
      </dsp:txBody>
      <dsp:txXfrm>
        <a:off x="4409299" y="1944215"/>
        <a:ext cx="3559929" cy="433768"/>
      </dsp:txXfrm>
    </dsp:sp>
    <dsp:sp modelId="{DFE3C4C6-9989-496D-887B-547F88A48841}">
      <dsp:nvSpPr>
        <dsp:cNvPr id="0" name=""/>
        <dsp:cNvSpPr/>
      </dsp:nvSpPr>
      <dsp:spPr>
        <a:xfrm rot="10800000">
          <a:off x="0" y="0"/>
          <a:ext cx="8003232" cy="1450732"/>
        </a:xfrm>
        <a:prstGeom prst="upArrowCallou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zh-TW" altLang="en-US" sz="1700" kern="1200" dirty="0"/>
            <a:t>一</a:t>
          </a:r>
          <a:r>
            <a:rPr lang="zh-TW" altLang="en-US" sz="1700" kern="1200" dirty="0">
              <a:latin typeface="新細明體"/>
              <a:ea typeface="新細明體"/>
            </a:rPr>
            <a:t>、資料審查</a:t>
          </a:r>
          <a:endParaRPr lang="zh-TW" altLang="en-US" sz="1700" kern="1200" dirty="0"/>
        </a:p>
      </dsp:txBody>
      <dsp:txXfrm rot="-10800000">
        <a:off x="0" y="0"/>
        <a:ext cx="8003232" cy="509207"/>
      </dsp:txXfrm>
    </dsp:sp>
    <dsp:sp modelId="{17990F3C-96CF-4720-9416-6D1884C02D90}">
      <dsp:nvSpPr>
        <dsp:cNvPr id="0" name=""/>
        <dsp:cNvSpPr/>
      </dsp:nvSpPr>
      <dsp:spPr>
        <a:xfrm>
          <a:off x="10085" y="516186"/>
          <a:ext cx="5877330" cy="433768"/>
        </a:xfrm>
        <a:prstGeom prst="rect">
          <a:avLst/>
        </a:prstGeom>
        <a:solidFill>
          <a:schemeClr val="accent1">
            <a:alpha val="90000"/>
            <a:tint val="40000"/>
            <a:hueOff val="0"/>
            <a:satOff val="0"/>
            <a:lumOff val="0"/>
            <a:alphaOff val="0"/>
          </a:schemeClr>
        </a:solidFill>
        <a:ln w="381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lvl="0" algn="ctr" defTabSz="622300">
            <a:lnSpc>
              <a:spcPct val="90000"/>
            </a:lnSpc>
            <a:spcBef>
              <a:spcPct val="0"/>
            </a:spcBef>
            <a:spcAft>
              <a:spcPct val="35000"/>
            </a:spcAft>
          </a:pPr>
          <a:r>
            <a:rPr lang="zh-TW" altLang="en-US" sz="1400" kern="1200" dirty="0"/>
            <a:t>審查資料時間</a:t>
          </a:r>
          <a:r>
            <a:rPr lang="en-US" altLang="zh-TW" sz="1400" kern="1200" dirty="0"/>
            <a:t>:114</a:t>
          </a:r>
          <a:r>
            <a:rPr lang="zh-TW" altLang="en-US" sz="1400" kern="1200" dirty="0"/>
            <a:t>年</a:t>
          </a:r>
          <a:r>
            <a:rPr lang="en-US" altLang="zh-TW" sz="1400" kern="1200" dirty="0"/>
            <a:t>2</a:t>
          </a:r>
          <a:r>
            <a:rPr lang="zh-TW" altLang="en-US" sz="1400" kern="1200" dirty="0"/>
            <a:t>月</a:t>
          </a:r>
          <a:r>
            <a:rPr lang="en-US" altLang="zh-TW" sz="1400" kern="1200" dirty="0"/>
            <a:t>20</a:t>
          </a:r>
          <a:r>
            <a:rPr lang="zh-TW" altLang="en-US" sz="1400" kern="1200" dirty="0"/>
            <a:t>日</a:t>
          </a:r>
          <a:r>
            <a:rPr lang="en-US" altLang="zh-TW" sz="1400" kern="1200" dirty="0"/>
            <a:t>.2</a:t>
          </a:r>
          <a:r>
            <a:rPr lang="zh-TW" altLang="en-US" sz="1400" kern="1200" dirty="0"/>
            <a:t>月</a:t>
          </a:r>
          <a:r>
            <a:rPr lang="en-US" altLang="zh-TW" sz="1400" kern="1200" dirty="0"/>
            <a:t>21</a:t>
          </a:r>
          <a:r>
            <a:rPr lang="zh-TW" altLang="en-US" sz="1400" kern="1200" dirty="0"/>
            <a:t>日  鑑定資料補件</a:t>
          </a:r>
          <a:r>
            <a:rPr lang="en-US" altLang="zh-TW" sz="1400" kern="1200" dirty="0"/>
            <a:t>:114</a:t>
          </a:r>
          <a:r>
            <a:rPr lang="zh-TW" altLang="en-US" sz="1400" kern="1200" dirty="0"/>
            <a:t>年</a:t>
          </a:r>
          <a:r>
            <a:rPr lang="en-US" altLang="zh-TW" sz="1400" kern="1200" dirty="0"/>
            <a:t>3</a:t>
          </a:r>
          <a:r>
            <a:rPr lang="zh-TW" altLang="en-US" sz="1400" kern="1200" dirty="0"/>
            <a:t>月</a:t>
          </a:r>
          <a:r>
            <a:rPr lang="en-US" altLang="zh-TW" sz="1400" kern="1200" dirty="0"/>
            <a:t>11</a:t>
          </a:r>
          <a:r>
            <a:rPr lang="zh-TW" altLang="en-US" sz="1400" kern="1200" dirty="0"/>
            <a:t>日   </a:t>
          </a:r>
        </a:p>
      </dsp:txBody>
      <dsp:txXfrm>
        <a:off x="10085" y="516186"/>
        <a:ext cx="5877330" cy="433768"/>
      </dsp:txXfrm>
    </dsp:sp>
    <dsp:sp modelId="{FDA5CA11-DDEB-4F0B-946F-6067A2DB5D16}">
      <dsp:nvSpPr>
        <dsp:cNvPr id="0" name=""/>
        <dsp:cNvSpPr/>
      </dsp:nvSpPr>
      <dsp:spPr>
        <a:xfrm>
          <a:off x="5881950" y="504058"/>
          <a:ext cx="2119134" cy="433768"/>
        </a:xfrm>
        <a:prstGeom prst="rect">
          <a:avLst/>
        </a:prstGeom>
        <a:solidFill>
          <a:schemeClr val="accent1">
            <a:alpha val="90000"/>
            <a:tint val="40000"/>
            <a:hueOff val="0"/>
            <a:satOff val="0"/>
            <a:lumOff val="0"/>
            <a:alphaOff val="0"/>
          </a:schemeClr>
        </a:solidFill>
        <a:ln w="381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lvl="0" algn="l" defTabSz="533400">
            <a:lnSpc>
              <a:spcPct val="90000"/>
            </a:lnSpc>
            <a:spcBef>
              <a:spcPct val="0"/>
            </a:spcBef>
            <a:spcAft>
              <a:spcPct val="35000"/>
            </a:spcAft>
          </a:pPr>
          <a:r>
            <a:rPr lang="zh-TW" altLang="en-US" sz="1200" kern="1200" dirty="0"/>
            <a:t>  </a:t>
          </a:r>
          <a:r>
            <a:rPr lang="zh-TW" altLang="en-US" sz="1300" kern="1200" dirty="0"/>
            <a:t>地點</a:t>
          </a:r>
          <a:r>
            <a:rPr lang="en-US" altLang="zh-TW" sz="1300" kern="1200" dirty="0"/>
            <a:t>:</a:t>
          </a:r>
          <a:r>
            <a:rPr lang="zh-TW" altLang="en-US" sz="1300" kern="1200" dirty="0"/>
            <a:t>東港國小</a:t>
          </a:r>
          <a:r>
            <a:rPr lang="en-US" altLang="zh-TW" sz="1300" kern="1200" dirty="0"/>
            <a:t>(</a:t>
          </a:r>
          <a:r>
            <a:rPr lang="zh-TW" altLang="en-US" sz="1300" kern="1200" dirty="0"/>
            <a:t>分區審件</a:t>
          </a:r>
          <a:r>
            <a:rPr lang="en-US" altLang="zh-TW" sz="1300" kern="1200" dirty="0"/>
            <a:t>)</a:t>
          </a:r>
          <a:endParaRPr lang="zh-TW" altLang="en-US" sz="1300" kern="1200" dirty="0"/>
        </a:p>
      </dsp:txBody>
      <dsp:txXfrm>
        <a:off x="5881950" y="504058"/>
        <a:ext cx="2119134" cy="43376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7007A6-2608-4AD0-9981-733A39CC58DB}">
      <dsp:nvSpPr>
        <dsp:cNvPr id="0" name=""/>
        <dsp:cNvSpPr/>
      </dsp:nvSpPr>
      <dsp:spPr>
        <a:xfrm>
          <a:off x="1554" y="169123"/>
          <a:ext cx="1476005" cy="448683"/>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zh-TW" altLang="en-US" sz="2000" kern="1200" dirty="0">
              <a:ea typeface="標楷體" pitchFamily="65" charset="-120"/>
            </a:rPr>
            <a:t>一</a:t>
          </a:r>
          <a:r>
            <a:rPr lang="zh-TW" altLang="en-US" sz="2000" kern="1200" dirty="0">
              <a:latin typeface="新細明體"/>
              <a:ea typeface="新細明體"/>
            </a:rPr>
            <a:t>、未報到</a:t>
          </a:r>
          <a:endParaRPr lang="zh-TW" altLang="en-US" sz="2000" kern="1200" dirty="0"/>
        </a:p>
      </dsp:txBody>
      <dsp:txXfrm>
        <a:off x="14695" y="182264"/>
        <a:ext cx="1449723" cy="422401"/>
      </dsp:txXfrm>
    </dsp:sp>
    <dsp:sp modelId="{A5C40C07-EB95-4A7B-A23C-ADC739511422}">
      <dsp:nvSpPr>
        <dsp:cNvPr id="0" name=""/>
        <dsp:cNvSpPr/>
      </dsp:nvSpPr>
      <dsp:spPr>
        <a:xfrm>
          <a:off x="149154" y="617807"/>
          <a:ext cx="147600" cy="479000"/>
        </a:xfrm>
        <a:custGeom>
          <a:avLst/>
          <a:gdLst/>
          <a:ahLst/>
          <a:cxnLst/>
          <a:rect l="0" t="0" r="0" b="0"/>
          <a:pathLst>
            <a:path>
              <a:moveTo>
                <a:pt x="0" y="0"/>
              </a:moveTo>
              <a:lnTo>
                <a:pt x="0" y="479000"/>
              </a:lnTo>
              <a:lnTo>
                <a:pt x="147600" y="479000"/>
              </a:lnTo>
            </a:path>
          </a:pathLst>
        </a:custGeom>
        <a:noFill/>
        <a:ln w="381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D107653-9A39-475F-B7B7-9C9A73400F59}">
      <dsp:nvSpPr>
        <dsp:cNvPr id="0" name=""/>
        <dsp:cNvSpPr/>
      </dsp:nvSpPr>
      <dsp:spPr>
        <a:xfrm>
          <a:off x="296755" y="802307"/>
          <a:ext cx="3029354" cy="589000"/>
        </a:xfrm>
        <a:prstGeom prst="roundRect">
          <a:avLst>
            <a:gd name="adj" fmla="val 10000"/>
          </a:avLst>
        </a:prstGeom>
        <a:solidFill>
          <a:schemeClr val="lt1">
            <a:alpha val="90000"/>
            <a:hueOff val="0"/>
            <a:satOff val="0"/>
            <a:lumOff val="0"/>
            <a:alphaOff val="0"/>
          </a:schemeClr>
        </a:solidFill>
        <a:ln w="381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zh-TW" altLang="en-US" sz="1100" kern="1200" dirty="0">
              <a:ea typeface="標楷體" pitchFamily="65" charset="-120"/>
            </a:rPr>
            <a:t>對象</a:t>
          </a:r>
          <a:r>
            <a:rPr lang="en-US" altLang="zh-TW" sz="1100" kern="1200" dirty="0">
              <a:ea typeface="標楷體" pitchFamily="65" charset="-120"/>
            </a:rPr>
            <a:t>:</a:t>
          </a:r>
        </a:p>
        <a:p>
          <a:pPr lvl="0" algn="ctr" defTabSz="488950">
            <a:lnSpc>
              <a:spcPct val="90000"/>
            </a:lnSpc>
            <a:spcBef>
              <a:spcPct val="0"/>
            </a:spcBef>
            <a:spcAft>
              <a:spcPct val="35000"/>
            </a:spcAft>
          </a:pPr>
          <a:r>
            <a:rPr lang="zh-TW" altLang="en-US" sz="1100" kern="1200" dirty="0">
              <a:ea typeface="標楷體" pitchFamily="65" charset="-120"/>
            </a:rPr>
            <a:t>經鑑輔會安置後</a:t>
          </a:r>
          <a:r>
            <a:rPr lang="zh-TW" altLang="en-US" sz="1100" kern="1200" dirty="0">
              <a:latin typeface="新細明體"/>
              <a:ea typeface="新細明體"/>
            </a:rPr>
            <a:t>，</a:t>
          </a:r>
          <a:r>
            <a:rPr lang="zh-TW" altLang="en-US" sz="1100" kern="1200" dirty="0">
              <a:ea typeface="標楷體" pitchFamily="65" charset="-120"/>
            </a:rPr>
            <a:t>學生未到安置學校報到</a:t>
          </a:r>
          <a:endParaRPr lang="zh-TW" altLang="en-US" sz="1100" kern="1200" dirty="0"/>
        </a:p>
      </dsp:txBody>
      <dsp:txXfrm>
        <a:off x="314006" y="819558"/>
        <a:ext cx="2994852" cy="554498"/>
      </dsp:txXfrm>
    </dsp:sp>
    <dsp:sp modelId="{8FB0CE2B-5230-4031-B792-196D0CE403E0}">
      <dsp:nvSpPr>
        <dsp:cNvPr id="0" name=""/>
        <dsp:cNvSpPr/>
      </dsp:nvSpPr>
      <dsp:spPr>
        <a:xfrm>
          <a:off x="149154" y="617807"/>
          <a:ext cx="147600" cy="1226092"/>
        </a:xfrm>
        <a:custGeom>
          <a:avLst/>
          <a:gdLst/>
          <a:ahLst/>
          <a:cxnLst/>
          <a:rect l="0" t="0" r="0" b="0"/>
          <a:pathLst>
            <a:path>
              <a:moveTo>
                <a:pt x="0" y="0"/>
              </a:moveTo>
              <a:lnTo>
                <a:pt x="0" y="1226092"/>
              </a:lnTo>
              <a:lnTo>
                <a:pt x="147600" y="1226092"/>
              </a:lnTo>
            </a:path>
          </a:pathLst>
        </a:custGeom>
        <a:noFill/>
        <a:ln w="381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B433510-84AC-4D15-99A8-8BE7F21AB885}">
      <dsp:nvSpPr>
        <dsp:cNvPr id="0" name=""/>
        <dsp:cNvSpPr/>
      </dsp:nvSpPr>
      <dsp:spPr>
        <a:xfrm>
          <a:off x="296755" y="1575808"/>
          <a:ext cx="3045767" cy="536181"/>
        </a:xfrm>
        <a:prstGeom prst="roundRect">
          <a:avLst>
            <a:gd name="adj" fmla="val 10000"/>
          </a:avLst>
        </a:prstGeom>
        <a:solidFill>
          <a:schemeClr val="lt1">
            <a:alpha val="90000"/>
            <a:hueOff val="0"/>
            <a:satOff val="0"/>
            <a:lumOff val="0"/>
            <a:alphaOff val="0"/>
          </a:schemeClr>
        </a:solidFill>
        <a:ln w="381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zh-TW" altLang="en-US" sz="1100" kern="1200" dirty="0">
              <a:latin typeface="標楷體" pitchFamily="65" charset="-120"/>
              <a:ea typeface="標楷體" pitchFamily="65" charset="-120"/>
            </a:rPr>
            <a:t>時間</a:t>
          </a:r>
          <a:r>
            <a:rPr lang="en-US" altLang="zh-TW" sz="1100" kern="1200" dirty="0">
              <a:latin typeface="標楷體" pitchFamily="65" charset="-120"/>
              <a:ea typeface="標楷體" pitchFamily="65" charset="-120"/>
            </a:rPr>
            <a:t>:</a:t>
          </a:r>
        </a:p>
        <a:p>
          <a:pPr lvl="0" algn="ctr" defTabSz="488950">
            <a:lnSpc>
              <a:spcPct val="90000"/>
            </a:lnSpc>
            <a:spcBef>
              <a:spcPct val="0"/>
            </a:spcBef>
            <a:spcAft>
              <a:spcPct val="35000"/>
            </a:spcAft>
          </a:pPr>
          <a:r>
            <a:rPr lang="zh-TW" altLang="en-US" sz="1100" kern="1200" dirty="0">
              <a:latin typeface="標楷體" pitchFamily="65" charset="-120"/>
              <a:ea typeface="標楷體" pitchFamily="65" charset="-120"/>
            </a:rPr>
            <a:t>開學第一週內通知本縣鑑輔會及特教中心</a:t>
          </a:r>
          <a:endParaRPr lang="zh-TW" altLang="en-US" sz="1100" kern="1200" dirty="0"/>
        </a:p>
      </dsp:txBody>
      <dsp:txXfrm>
        <a:off x="312459" y="1591512"/>
        <a:ext cx="3014359" cy="504773"/>
      </dsp:txXfrm>
    </dsp:sp>
    <dsp:sp modelId="{D4C2128E-A6F9-40CE-8C51-395D383CD6CA}">
      <dsp:nvSpPr>
        <dsp:cNvPr id="0" name=""/>
        <dsp:cNvSpPr/>
      </dsp:nvSpPr>
      <dsp:spPr>
        <a:xfrm>
          <a:off x="149154" y="617807"/>
          <a:ext cx="138874" cy="3279297"/>
        </a:xfrm>
        <a:custGeom>
          <a:avLst/>
          <a:gdLst/>
          <a:ahLst/>
          <a:cxnLst/>
          <a:rect l="0" t="0" r="0" b="0"/>
          <a:pathLst>
            <a:path>
              <a:moveTo>
                <a:pt x="0" y="0"/>
              </a:moveTo>
              <a:lnTo>
                <a:pt x="0" y="3279297"/>
              </a:lnTo>
              <a:lnTo>
                <a:pt x="138874" y="3279297"/>
              </a:lnTo>
            </a:path>
          </a:pathLst>
        </a:custGeom>
        <a:noFill/>
        <a:ln w="381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9CA46F7-9F31-4307-BFC6-E9C9D2A00ADA}">
      <dsp:nvSpPr>
        <dsp:cNvPr id="0" name=""/>
        <dsp:cNvSpPr/>
      </dsp:nvSpPr>
      <dsp:spPr>
        <a:xfrm>
          <a:off x="288029" y="2177583"/>
          <a:ext cx="3015385" cy="3439041"/>
        </a:xfrm>
        <a:prstGeom prst="roundRect">
          <a:avLst>
            <a:gd name="adj" fmla="val 10000"/>
          </a:avLst>
        </a:prstGeom>
        <a:solidFill>
          <a:schemeClr val="lt1">
            <a:alpha val="90000"/>
            <a:hueOff val="0"/>
            <a:satOff val="0"/>
            <a:lumOff val="0"/>
            <a:alphaOff val="0"/>
          </a:schemeClr>
        </a:solidFill>
        <a:ln w="381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zh-TW" altLang="en-US" sz="1100" kern="1200" dirty="0">
              <a:solidFill>
                <a:srgbClr val="FF0000"/>
              </a:solidFill>
              <a:latin typeface="標楷體" pitchFamily="65" charset="-120"/>
              <a:ea typeface="標楷體" pitchFamily="65" charset="-120"/>
            </a:rPr>
            <a:t>流程</a:t>
          </a:r>
          <a:r>
            <a:rPr lang="en-US" altLang="zh-TW" sz="1100" kern="1200" dirty="0">
              <a:solidFill>
                <a:srgbClr val="FF0000"/>
              </a:solidFill>
              <a:latin typeface="標楷體" pitchFamily="65" charset="-120"/>
              <a:ea typeface="標楷體" pitchFamily="65" charset="-120"/>
            </a:rPr>
            <a:t>:</a:t>
          </a:r>
        </a:p>
        <a:p>
          <a:pPr lvl="0" algn="l" defTabSz="488950">
            <a:lnSpc>
              <a:spcPct val="90000"/>
            </a:lnSpc>
            <a:spcBef>
              <a:spcPct val="0"/>
            </a:spcBef>
            <a:spcAft>
              <a:spcPct val="35000"/>
            </a:spcAft>
          </a:pPr>
          <a:r>
            <a:rPr lang="zh-TW" altLang="en-US" sz="1100" kern="1200" dirty="0">
              <a:solidFill>
                <a:srgbClr val="FF0000"/>
              </a:solidFill>
              <a:latin typeface="標楷體" pitchFamily="65" charset="-120"/>
              <a:ea typeface="標楷體" pitchFamily="65" charset="-120"/>
            </a:rPr>
            <a:t>學生尚未轉學</a:t>
          </a:r>
          <a:r>
            <a:rPr lang="zh-TW" altLang="zh-TW" sz="1100" kern="1200" dirty="0">
              <a:solidFill>
                <a:srgbClr val="FF0000"/>
              </a:solidFill>
              <a:latin typeface="標楷體" pitchFamily="65" charset="-120"/>
              <a:ea typeface="標楷體" pitchFamily="65" charset="-120"/>
            </a:rPr>
            <a:t>安置學校</a:t>
          </a:r>
          <a:r>
            <a:rPr lang="en-US" altLang="zh-TW" sz="1100" kern="1200" dirty="0">
              <a:solidFill>
                <a:srgbClr val="FF0000"/>
              </a:solidFill>
              <a:latin typeface="標楷體" pitchFamily="65" charset="-120"/>
              <a:ea typeface="標楷體" pitchFamily="65" charset="-120"/>
            </a:rPr>
            <a:t>(</a:t>
          </a:r>
          <a:r>
            <a:rPr lang="zh-TW" altLang="en-US" sz="1100" kern="1200" dirty="0">
              <a:solidFill>
                <a:srgbClr val="FF0000"/>
              </a:solidFill>
              <a:latin typeface="標楷體" pitchFamily="65" charset="-120"/>
              <a:ea typeface="標楷體" pitchFamily="65" charset="-120"/>
            </a:rPr>
            <a:t>原學校</a:t>
          </a:r>
          <a:r>
            <a:rPr lang="en-US" altLang="zh-TW" sz="1100" kern="1200" dirty="0">
              <a:solidFill>
                <a:srgbClr val="FF0000"/>
              </a:solidFill>
              <a:latin typeface="標楷體" pitchFamily="65" charset="-120"/>
              <a:ea typeface="標楷體" pitchFamily="65" charset="-120"/>
            </a:rPr>
            <a:t>)</a:t>
          </a:r>
          <a:r>
            <a:rPr lang="zh-TW" altLang="en-US" sz="1100" kern="1200" dirty="0">
              <a:solidFill>
                <a:srgbClr val="FF0000"/>
              </a:solidFill>
              <a:latin typeface="標楷體" pitchFamily="65" charset="-120"/>
              <a:ea typeface="標楷體" pitchFamily="65" charset="-120"/>
            </a:rPr>
            <a:t>於特教通網</a:t>
          </a:r>
          <a:r>
            <a:rPr lang="zh-TW" altLang="zh-TW" sz="1100" kern="1200" dirty="0">
              <a:solidFill>
                <a:srgbClr val="FF0000"/>
              </a:solidFill>
              <a:latin typeface="標楷體" pitchFamily="65" charset="-120"/>
              <a:ea typeface="標楷體" pitchFamily="65" charset="-120"/>
            </a:rPr>
            <a:t>接收</a:t>
          </a:r>
          <a:r>
            <a:rPr lang="zh-TW" altLang="en-US" sz="1100" kern="1200" dirty="0">
              <a:solidFill>
                <a:srgbClr val="FF0000"/>
              </a:solidFill>
              <a:latin typeface="標楷體" pitchFamily="65" charset="-120"/>
              <a:ea typeface="標楷體" pitchFamily="65" charset="-120"/>
            </a:rPr>
            <a:t>學生資料</a:t>
          </a:r>
          <a:endParaRPr lang="en-US" altLang="zh-TW" sz="1100" kern="1200" dirty="0">
            <a:solidFill>
              <a:srgbClr val="FF0000"/>
            </a:solidFill>
            <a:latin typeface="標楷體" pitchFamily="65" charset="-120"/>
            <a:ea typeface="標楷體" pitchFamily="65" charset="-120"/>
          </a:endParaRPr>
        </a:p>
        <a:p>
          <a:pPr lvl="0" algn="l" defTabSz="488950">
            <a:lnSpc>
              <a:spcPct val="90000"/>
            </a:lnSpc>
            <a:spcBef>
              <a:spcPct val="0"/>
            </a:spcBef>
            <a:spcAft>
              <a:spcPct val="35000"/>
            </a:spcAft>
          </a:pPr>
          <a:r>
            <a:rPr lang="en-US" altLang="zh-TW" sz="1100" kern="1200" dirty="0">
              <a:solidFill>
                <a:srgbClr val="FF0000"/>
              </a:solidFill>
              <a:latin typeface="標楷體" pitchFamily="65" charset="-120"/>
              <a:ea typeface="標楷體" pitchFamily="65" charset="-120"/>
            </a:rPr>
            <a:t>1.</a:t>
          </a:r>
          <a:r>
            <a:rPr lang="zh-TW" altLang="en-US" sz="1100" kern="1200" dirty="0">
              <a:solidFill>
                <a:srgbClr val="FF0000"/>
              </a:solidFill>
              <a:latin typeface="標楷體" pitchFamily="65" charset="-120"/>
              <a:ea typeface="標楷體" pitchFamily="65" charset="-120"/>
            </a:rPr>
            <a:t>轉學至相同班別</a:t>
          </a:r>
          <a:r>
            <a:rPr lang="en-US" altLang="zh-TW" sz="1100" kern="1200" dirty="0">
              <a:solidFill>
                <a:srgbClr val="FF0000"/>
              </a:solidFill>
              <a:latin typeface="標楷體" pitchFamily="65" charset="-120"/>
              <a:ea typeface="標楷體" pitchFamily="65" charset="-120"/>
            </a:rPr>
            <a:t>:</a:t>
          </a:r>
        </a:p>
        <a:p>
          <a:pPr marL="0" marR="0" lvl="0" indent="0" algn="l" defTabSz="488950" eaLnBrk="1" fontAlgn="auto" latinLnBrk="0" hangingPunct="1">
            <a:lnSpc>
              <a:spcPct val="90000"/>
            </a:lnSpc>
            <a:spcBef>
              <a:spcPct val="0"/>
            </a:spcBef>
            <a:spcAft>
              <a:spcPct val="35000"/>
            </a:spcAft>
            <a:buClrTx/>
            <a:buSzTx/>
            <a:buFontTx/>
            <a:buNone/>
            <a:tabLst/>
            <a:defRPr/>
          </a:pPr>
          <a:r>
            <a:rPr lang="en-US" altLang="zh-TW" sz="1100" kern="1200" dirty="0">
              <a:solidFill>
                <a:srgbClr val="FF0000"/>
              </a:solidFill>
              <a:latin typeface="標楷體" pitchFamily="65" charset="-120"/>
              <a:ea typeface="標楷體" pitchFamily="65" charset="-120"/>
            </a:rPr>
            <a:t>(1)</a:t>
          </a:r>
          <a:r>
            <a:rPr lang="zh-TW" altLang="en-US" sz="1100" kern="1200" dirty="0">
              <a:solidFill>
                <a:srgbClr val="FF0000"/>
              </a:solidFill>
              <a:latin typeface="標楷體" pitchFamily="65" charset="-120"/>
              <a:ea typeface="標楷體" pitchFamily="65" charset="-120"/>
            </a:rPr>
            <a:t>原學校在特教通網填寫轉銜表異動至新學</a:t>
          </a:r>
          <a:r>
            <a:rPr lang="en-US" altLang="zh-TW" sz="1100" kern="1200" dirty="0">
              <a:solidFill>
                <a:srgbClr val="FF0000"/>
              </a:solidFill>
              <a:latin typeface="標楷體" pitchFamily="65" charset="-120"/>
              <a:ea typeface="標楷體" pitchFamily="65" charset="-120"/>
            </a:rPr>
            <a:t/>
          </a:r>
          <a:br>
            <a:rPr lang="en-US" altLang="zh-TW" sz="1100" kern="1200" dirty="0">
              <a:solidFill>
                <a:srgbClr val="FF0000"/>
              </a:solidFill>
              <a:latin typeface="標楷體" pitchFamily="65" charset="-120"/>
              <a:ea typeface="標楷體" pitchFamily="65" charset="-120"/>
            </a:rPr>
          </a:br>
          <a:r>
            <a:rPr lang="zh-TW" altLang="en-US" sz="1100" kern="1200" dirty="0">
              <a:solidFill>
                <a:srgbClr val="FF0000"/>
              </a:solidFill>
              <a:latin typeface="標楷體" pitchFamily="65" charset="-120"/>
              <a:ea typeface="標楷體" pitchFamily="65" charset="-120"/>
            </a:rPr>
            <a:t>   校</a:t>
          </a:r>
          <a:r>
            <a:rPr lang="zh-TW" altLang="zh-TW" sz="1100" kern="1200" dirty="0">
              <a:solidFill>
                <a:srgbClr val="FF0000"/>
              </a:solidFill>
              <a:latin typeface="標楷體" pitchFamily="65" charset="-120"/>
              <a:ea typeface="標楷體" pitchFamily="65" charset="-120"/>
            </a:rPr>
            <a:t>→</a:t>
          </a:r>
          <a:r>
            <a:rPr lang="zh-TW" altLang="en-US" sz="1100" kern="1200" dirty="0">
              <a:solidFill>
                <a:srgbClr val="FF0000"/>
              </a:solidFill>
              <a:latin typeface="標楷體" pitchFamily="65" charset="-120"/>
              <a:ea typeface="標楷體" pitchFamily="65" charset="-120"/>
            </a:rPr>
            <a:t>通知新學校在特教通網接收學生資料</a:t>
          </a:r>
          <a:endParaRPr lang="en-US" altLang="zh-TW" sz="1100" kern="1200" dirty="0">
            <a:solidFill>
              <a:srgbClr val="FF0000"/>
            </a:solidFill>
            <a:latin typeface="標楷體" pitchFamily="65" charset="-120"/>
            <a:ea typeface="標楷體" pitchFamily="65" charset="-120"/>
          </a:endParaRPr>
        </a:p>
        <a:p>
          <a:pPr lvl="0" algn="l" defTabSz="488950">
            <a:lnSpc>
              <a:spcPct val="90000"/>
            </a:lnSpc>
            <a:spcBef>
              <a:spcPct val="0"/>
            </a:spcBef>
            <a:spcAft>
              <a:spcPct val="35000"/>
            </a:spcAft>
          </a:pPr>
          <a:r>
            <a:rPr lang="en-US" altLang="zh-TW" sz="1100" kern="1200" dirty="0">
              <a:solidFill>
                <a:srgbClr val="FF0000"/>
              </a:solidFill>
              <a:latin typeface="標楷體" pitchFamily="65" charset="-120"/>
              <a:ea typeface="標楷體" pitchFamily="65" charset="-120"/>
            </a:rPr>
            <a:t>(2)</a:t>
          </a:r>
          <a:r>
            <a:rPr lang="zh-TW" altLang="en-US" sz="1100" kern="1200" dirty="0">
              <a:solidFill>
                <a:srgbClr val="FF0000"/>
              </a:solidFill>
              <a:latin typeface="標楷體" pitchFamily="65" charset="-120"/>
              <a:ea typeface="標楷體" pitchFamily="65" charset="-120"/>
            </a:rPr>
            <a:t>由新學校填寫</a:t>
          </a:r>
          <a:r>
            <a:rPr lang="zh-TW" altLang="en-US" sz="1100" kern="1200" dirty="0">
              <a:solidFill>
                <a:srgbClr val="FF0000"/>
              </a:solidFill>
              <a:latin typeface="標楷體"/>
              <a:ea typeface="標楷體"/>
            </a:rPr>
            <a:t>「相同班別轉學檢核表」及「相同班別重新安置申請表」送至特教中心</a:t>
          </a:r>
          <a:endParaRPr lang="en-US" altLang="zh-TW" sz="1100" kern="1200" dirty="0">
            <a:solidFill>
              <a:srgbClr val="FF0000"/>
            </a:solidFill>
            <a:latin typeface="標楷體"/>
            <a:ea typeface="標楷體"/>
          </a:endParaRPr>
        </a:p>
        <a:p>
          <a:pPr lvl="0" algn="l" defTabSz="488950">
            <a:lnSpc>
              <a:spcPct val="90000"/>
            </a:lnSpc>
            <a:spcBef>
              <a:spcPct val="0"/>
            </a:spcBef>
            <a:spcAft>
              <a:spcPct val="35000"/>
            </a:spcAft>
          </a:pPr>
          <a:r>
            <a:rPr lang="en-US" altLang="zh-TW" sz="1100" kern="1200" dirty="0">
              <a:solidFill>
                <a:srgbClr val="FF0000"/>
              </a:solidFill>
              <a:latin typeface="標楷體"/>
              <a:ea typeface="標楷體"/>
            </a:rPr>
            <a:t>※</a:t>
          </a:r>
          <a:r>
            <a:rPr lang="zh-TW" altLang="en-US" sz="1100" kern="1200" dirty="0">
              <a:solidFill>
                <a:srgbClr val="FF0000"/>
              </a:solidFill>
              <a:latin typeface="標楷體"/>
              <a:ea typeface="標楷體"/>
            </a:rPr>
            <a:t>轉學生已於</a:t>
          </a:r>
          <a:r>
            <a:rPr lang="zh-TW" altLang="en-US" sz="1100" kern="1200" dirty="0">
              <a:solidFill>
                <a:srgbClr val="FF0000"/>
              </a:solidFill>
              <a:latin typeface="標楷體" pitchFamily="65" charset="-120"/>
              <a:ea typeface="標楷體" pitchFamily="65" charset="-120"/>
            </a:rPr>
            <a:t>新學校就讀才可辦理轉學申請</a:t>
          </a:r>
          <a:endParaRPr lang="en-US" altLang="zh-TW" sz="1100" kern="1200" dirty="0">
            <a:solidFill>
              <a:srgbClr val="FF0000"/>
            </a:solidFill>
            <a:latin typeface="標楷體"/>
            <a:ea typeface="標楷體"/>
          </a:endParaRPr>
        </a:p>
        <a:p>
          <a:pPr marL="0" marR="0" lvl="0" indent="0" algn="l" defTabSz="914400" eaLnBrk="1" fontAlgn="auto" latinLnBrk="0" hangingPunct="1">
            <a:lnSpc>
              <a:spcPct val="100000"/>
            </a:lnSpc>
            <a:spcBef>
              <a:spcPct val="0"/>
            </a:spcBef>
            <a:spcAft>
              <a:spcPts val="0"/>
            </a:spcAft>
            <a:buClrTx/>
            <a:buSzTx/>
            <a:buFontTx/>
            <a:buNone/>
            <a:tabLst/>
            <a:defRPr/>
          </a:pPr>
          <a:r>
            <a:rPr lang="en-US" altLang="zh-TW" sz="1100" kern="1200" dirty="0">
              <a:solidFill>
                <a:srgbClr val="FF0000"/>
              </a:solidFill>
              <a:latin typeface="標楷體" pitchFamily="65" charset="-120"/>
              <a:ea typeface="標楷體" pitchFamily="65" charset="-120"/>
            </a:rPr>
            <a:t>2.</a:t>
          </a:r>
          <a:r>
            <a:rPr lang="zh-TW" altLang="en-US" sz="1100" kern="1200" dirty="0">
              <a:solidFill>
                <a:srgbClr val="FF0000"/>
              </a:solidFill>
              <a:latin typeface="標楷體" pitchFamily="65" charset="-120"/>
              <a:ea typeface="標楷體" pitchFamily="65" charset="-120"/>
            </a:rPr>
            <a:t>轉學至不同班別</a:t>
          </a:r>
          <a:r>
            <a:rPr lang="en-US" altLang="zh-TW" sz="1100" kern="1200" dirty="0">
              <a:solidFill>
                <a:srgbClr val="FF0000"/>
              </a:solidFill>
              <a:latin typeface="標楷體" pitchFamily="65" charset="-120"/>
              <a:ea typeface="標楷體" pitchFamily="65" charset="-120"/>
            </a:rPr>
            <a:t>:</a:t>
          </a:r>
        </a:p>
        <a:p>
          <a:pPr marL="0" marR="0" lvl="0" indent="0" algn="l" defTabSz="914400" eaLnBrk="1" fontAlgn="auto" latinLnBrk="0" hangingPunct="1">
            <a:lnSpc>
              <a:spcPct val="100000"/>
            </a:lnSpc>
            <a:spcBef>
              <a:spcPct val="0"/>
            </a:spcBef>
            <a:spcAft>
              <a:spcPts val="0"/>
            </a:spcAft>
            <a:buClrTx/>
            <a:buSzTx/>
            <a:buFontTx/>
            <a:buNone/>
            <a:tabLst/>
            <a:defRPr/>
          </a:pPr>
          <a:r>
            <a:rPr lang="en-US" altLang="zh-TW" sz="1100" kern="1200" dirty="0">
              <a:solidFill>
                <a:srgbClr val="FF0000"/>
              </a:solidFill>
              <a:latin typeface="標楷體" pitchFamily="65" charset="-120"/>
              <a:ea typeface="標楷體" pitchFamily="65" charset="-120"/>
            </a:rPr>
            <a:t>(1)</a:t>
          </a:r>
          <a:r>
            <a:rPr lang="zh-TW" altLang="en-US" sz="1100" kern="1200" dirty="0">
              <a:solidFill>
                <a:srgbClr val="FF0000"/>
              </a:solidFill>
              <a:latin typeface="標楷體" pitchFamily="65" charset="-120"/>
              <a:ea typeface="標楷體" pitchFamily="65" charset="-120"/>
            </a:rPr>
            <a:t>學生尚未轉學則由原學校以</a:t>
          </a:r>
          <a:r>
            <a:rPr lang="zh-TW" altLang="en-US" sz="1100" kern="1200" dirty="0">
              <a:solidFill>
                <a:srgbClr val="FF0000"/>
              </a:solidFill>
              <a:latin typeface="標楷體"/>
              <a:ea typeface="標楷體"/>
            </a:rPr>
            <a:t>「</a:t>
          </a:r>
          <a:r>
            <a:rPr lang="zh-TW" altLang="en-US" sz="1100" kern="1200" dirty="0">
              <a:solidFill>
                <a:srgbClr val="FF0000"/>
              </a:solidFill>
              <a:latin typeface="標楷體" pitchFamily="65" charset="-120"/>
              <a:ea typeface="標楷體" pitchFamily="65" charset="-120"/>
            </a:rPr>
            <a:t>重新評估</a:t>
          </a:r>
          <a:r>
            <a:rPr lang="zh-TW" altLang="en-US" sz="1100" kern="1200" dirty="0">
              <a:solidFill>
                <a:srgbClr val="FF0000"/>
              </a:solidFill>
              <a:latin typeface="標楷體"/>
              <a:ea typeface="標楷體"/>
            </a:rPr>
            <a:t>」完整表件送件及提報</a:t>
          </a:r>
          <a:r>
            <a:rPr lang="zh-TW" altLang="en-US" sz="1100" kern="1200" dirty="0">
              <a:solidFill>
                <a:srgbClr val="FF0000"/>
              </a:solidFill>
              <a:latin typeface="標楷體" pitchFamily="65" charset="-120"/>
              <a:ea typeface="標楷體" pitchFamily="65" charset="-120"/>
            </a:rPr>
            <a:t>給本縣鑑輔會</a:t>
          </a:r>
          <a:r>
            <a:rPr lang="zh-TW" altLang="zh-TW" sz="1100" kern="1200" dirty="0">
              <a:solidFill>
                <a:srgbClr val="FF0000"/>
              </a:solidFill>
              <a:latin typeface="標楷體" pitchFamily="65" charset="-120"/>
              <a:ea typeface="標楷體" pitchFamily="65" charset="-120"/>
            </a:rPr>
            <a:t>重新安置</a:t>
          </a:r>
          <a:endParaRPr lang="en-US" altLang="zh-TW" sz="1100" kern="1200" dirty="0">
            <a:solidFill>
              <a:srgbClr val="FF0000"/>
            </a:solidFill>
            <a:latin typeface="標楷體" pitchFamily="65" charset="-120"/>
            <a:ea typeface="標楷體" pitchFamily="65" charset="-120"/>
          </a:endParaRPr>
        </a:p>
        <a:p>
          <a:pPr marL="0" marR="0" lvl="0" indent="0" algn="l" defTabSz="914400" eaLnBrk="1" fontAlgn="auto" latinLnBrk="0" hangingPunct="1">
            <a:lnSpc>
              <a:spcPct val="100000"/>
            </a:lnSpc>
            <a:spcBef>
              <a:spcPct val="0"/>
            </a:spcBef>
            <a:spcAft>
              <a:spcPts val="0"/>
            </a:spcAft>
            <a:buClrTx/>
            <a:buSzTx/>
            <a:buFontTx/>
            <a:buNone/>
            <a:tabLst/>
            <a:defRPr/>
          </a:pPr>
          <a:r>
            <a:rPr lang="en-US" altLang="zh-TW" sz="1100" kern="1200" dirty="0">
              <a:solidFill>
                <a:srgbClr val="FF0000"/>
              </a:solidFill>
              <a:latin typeface="標楷體" pitchFamily="65" charset="-120"/>
              <a:ea typeface="標楷體" pitchFamily="65" charset="-120"/>
            </a:rPr>
            <a:t>(2)</a:t>
          </a:r>
          <a:r>
            <a:rPr lang="zh-TW" altLang="en-US" sz="1100" kern="1200" dirty="0">
              <a:solidFill>
                <a:srgbClr val="FF0000"/>
              </a:solidFill>
              <a:latin typeface="標楷體" pitchFamily="65" charset="-120"/>
              <a:ea typeface="標楷體" pitchFamily="65" charset="-120"/>
            </a:rPr>
            <a:t>學生已經轉學至新學校就讀</a:t>
          </a:r>
          <a:r>
            <a:rPr lang="en-US" altLang="zh-TW" sz="1100" kern="1200" dirty="0">
              <a:solidFill>
                <a:srgbClr val="FF0000"/>
              </a:solidFill>
              <a:latin typeface="標楷體" pitchFamily="65" charset="-120"/>
              <a:ea typeface="標楷體" pitchFamily="65" charset="-120"/>
            </a:rPr>
            <a:t>.</a:t>
          </a:r>
          <a:r>
            <a:rPr lang="zh-TW" altLang="en-US" sz="1100" kern="1200" dirty="0">
              <a:solidFill>
                <a:srgbClr val="FF0000"/>
              </a:solidFill>
              <a:latin typeface="標楷體" pitchFamily="65" charset="-120"/>
              <a:ea typeface="標楷體" pitchFamily="65" charset="-120"/>
            </a:rPr>
            <a:t>則由新學校以</a:t>
          </a:r>
          <a:r>
            <a:rPr lang="zh-TW" altLang="en-US" sz="1100" kern="1200" dirty="0">
              <a:solidFill>
                <a:srgbClr val="FF0000"/>
              </a:solidFill>
              <a:latin typeface="標楷體"/>
              <a:ea typeface="標楷體"/>
            </a:rPr>
            <a:t>「</a:t>
          </a:r>
          <a:r>
            <a:rPr lang="zh-TW" altLang="en-US" sz="1100" kern="1200" dirty="0">
              <a:solidFill>
                <a:srgbClr val="FF0000"/>
              </a:solidFill>
              <a:latin typeface="標楷體" pitchFamily="65" charset="-120"/>
              <a:ea typeface="標楷體" pitchFamily="65" charset="-120"/>
            </a:rPr>
            <a:t>重新評估</a:t>
          </a:r>
          <a:r>
            <a:rPr lang="zh-TW" altLang="en-US" sz="1100" kern="1200" dirty="0">
              <a:solidFill>
                <a:srgbClr val="FF0000"/>
              </a:solidFill>
              <a:latin typeface="標楷體"/>
              <a:ea typeface="標楷體"/>
            </a:rPr>
            <a:t>」完整表件送件及提報</a:t>
          </a:r>
          <a:r>
            <a:rPr lang="zh-TW" altLang="en-US" sz="1100" kern="1200" dirty="0">
              <a:solidFill>
                <a:srgbClr val="FF0000"/>
              </a:solidFill>
              <a:latin typeface="標楷體" pitchFamily="65" charset="-120"/>
              <a:ea typeface="標楷體" pitchFamily="65" charset="-120"/>
            </a:rPr>
            <a:t>給本縣鑑輔會</a:t>
          </a:r>
          <a:r>
            <a:rPr lang="zh-TW" altLang="zh-TW" sz="1100" kern="1200" dirty="0">
              <a:solidFill>
                <a:srgbClr val="FF0000"/>
              </a:solidFill>
              <a:latin typeface="標楷體" pitchFamily="65" charset="-120"/>
              <a:ea typeface="標楷體" pitchFamily="65" charset="-120"/>
            </a:rPr>
            <a:t>重新安置</a:t>
          </a:r>
          <a:endParaRPr lang="zh-TW" altLang="en-US" sz="1100" kern="1200" dirty="0">
            <a:solidFill>
              <a:srgbClr val="FF0000"/>
            </a:solidFill>
          </a:endParaRPr>
        </a:p>
      </dsp:txBody>
      <dsp:txXfrm>
        <a:off x="376347" y="2265901"/>
        <a:ext cx="2838749" cy="3262405"/>
      </dsp:txXfrm>
    </dsp:sp>
    <dsp:sp modelId="{A8532DFA-FF28-400E-AF0C-EF003C9EFA09}">
      <dsp:nvSpPr>
        <dsp:cNvPr id="0" name=""/>
        <dsp:cNvSpPr/>
      </dsp:nvSpPr>
      <dsp:spPr>
        <a:xfrm>
          <a:off x="3303438" y="169123"/>
          <a:ext cx="2040430" cy="410787"/>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zh-TW" altLang="en-US" sz="2000" kern="1200" dirty="0"/>
            <a:t>二</a:t>
          </a:r>
          <a:r>
            <a:rPr lang="zh-TW" altLang="en-US" sz="2000" kern="1200" dirty="0">
              <a:latin typeface="新細明體"/>
              <a:ea typeface="新細明體"/>
            </a:rPr>
            <a:t>、轉學</a:t>
          </a:r>
          <a:r>
            <a:rPr lang="en-US" altLang="zh-TW" sz="2000" kern="1200" dirty="0">
              <a:latin typeface="新細明體"/>
              <a:ea typeface="新細明體"/>
            </a:rPr>
            <a:t>(</a:t>
          </a:r>
          <a:r>
            <a:rPr lang="zh-TW" altLang="en-US" sz="2000" kern="1200" dirty="0">
              <a:latin typeface="新細明體"/>
              <a:ea typeface="新細明體"/>
            </a:rPr>
            <a:t>縣內</a:t>
          </a:r>
          <a:r>
            <a:rPr lang="en-US" altLang="zh-TW" sz="2000" kern="1200" dirty="0">
              <a:latin typeface="新細明體"/>
              <a:ea typeface="新細明體"/>
            </a:rPr>
            <a:t>)</a:t>
          </a:r>
          <a:endParaRPr lang="zh-TW" altLang="en-US" sz="2000" kern="1200" dirty="0"/>
        </a:p>
      </dsp:txBody>
      <dsp:txXfrm>
        <a:off x="3315470" y="181155"/>
        <a:ext cx="2016366" cy="386723"/>
      </dsp:txXfrm>
    </dsp:sp>
    <dsp:sp modelId="{4DBA0CCF-22E7-4CC4-8E1C-13797691E3A6}">
      <dsp:nvSpPr>
        <dsp:cNvPr id="0" name=""/>
        <dsp:cNvSpPr/>
      </dsp:nvSpPr>
      <dsp:spPr>
        <a:xfrm>
          <a:off x="3507481" y="579910"/>
          <a:ext cx="182457" cy="1177169"/>
        </a:xfrm>
        <a:custGeom>
          <a:avLst/>
          <a:gdLst/>
          <a:ahLst/>
          <a:cxnLst/>
          <a:rect l="0" t="0" r="0" b="0"/>
          <a:pathLst>
            <a:path>
              <a:moveTo>
                <a:pt x="0" y="0"/>
              </a:moveTo>
              <a:lnTo>
                <a:pt x="0" y="1177169"/>
              </a:lnTo>
              <a:lnTo>
                <a:pt x="182457" y="1177169"/>
              </a:lnTo>
            </a:path>
          </a:pathLst>
        </a:custGeom>
        <a:noFill/>
        <a:ln w="381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8B82CB8-BC3C-4EE7-BA6B-B6467478B567}">
      <dsp:nvSpPr>
        <dsp:cNvPr id="0" name=""/>
        <dsp:cNvSpPr/>
      </dsp:nvSpPr>
      <dsp:spPr>
        <a:xfrm>
          <a:off x="3689939" y="771887"/>
          <a:ext cx="4423825" cy="1970386"/>
        </a:xfrm>
        <a:prstGeom prst="roundRect">
          <a:avLst>
            <a:gd name="adj" fmla="val 10000"/>
          </a:avLst>
        </a:prstGeom>
        <a:solidFill>
          <a:schemeClr val="lt1">
            <a:alpha val="90000"/>
            <a:hueOff val="0"/>
            <a:satOff val="0"/>
            <a:lumOff val="0"/>
            <a:alphaOff val="0"/>
          </a:schemeClr>
        </a:solidFill>
        <a:ln w="381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zh-TW" altLang="en-US" sz="1200" kern="1200" dirty="0">
              <a:latin typeface="標楷體" pitchFamily="65" charset="-120"/>
              <a:ea typeface="標楷體" pitchFamily="65" charset="-120"/>
            </a:rPr>
            <a:t>對象</a:t>
          </a:r>
          <a:r>
            <a:rPr lang="en-US" altLang="zh-TW" sz="1200" kern="1200" dirty="0">
              <a:latin typeface="標楷體" pitchFamily="65" charset="-120"/>
              <a:ea typeface="標楷體" pitchFamily="65" charset="-120"/>
            </a:rPr>
            <a:t>:</a:t>
          </a:r>
          <a:r>
            <a:rPr lang="zh-TW" altLang="en-US" sz="1200" kern="1200" dirty="0">
              <a:latin typeface="標楷體" pitchFamily="65" charset="-120"/>
              <a:ea typeface="標楷體" pitchFamily="65" charset="-120"/>
            </a:rPr>
            <a:t>不同班別安置型態</a:t>
          </a:r>
          <a:endParaRPr lang="en-US" altLang="zh-TW" sz="1200" kern="1200" dirty="0">
            <a:latin typeface="標楷體" pitchFamily="65" charset="-120"/>
            <a:ea typeface="標楷體" pitchFamily="65" charset="-120"/>
          </a:endParaRPr>
        </a:p>
        <a:p>
          <a:pPr lvl="0" algn="l" defTabSz="533400">
            <a:lnSpc>
              <a:spcPct val="90000"/>
            </a:lnSpc>
            <a:spcBef>
              <a:spcPct val="0"/>
            </a:spcBef>
            <a:spcAft>
              <a:spcPct val="35000"/>
            </a:spcAft>
          </a:pPr>
          <a:r>
            <a:rPr lang="en-US" altLang="zh-TW" sz="1200" kern="1200" dirty="0">
              <a:latin typeface="標楷體" pitchFamily="65" charset="-120"/>
              <a:ea typeface="標楷體" pitchFamily="65" charset="-120"/>
            </a:rPr>
            <a:t>1.</a:t>
          </a:r>
          <a:r>
            <a:rPr lang="zh-TW" altLang="en-US" sz="1200" kern="1200" dirty="0">
              <a:latin typeface="標楷體" pitchFamily="65" charset="-120"/>
              <a:ea typeface="標楷體" pitchFamily="65" charset="-120"/>
            </a:rPr>
            <a:t>他校不同班別及原校不同班別意指</a:t>
          </a:r>
          <a:endParaRPr lang="en-US" altLang="zh-TW" sz="1200" kern="1200" dirty="0">
            <a:latin typeface="標楷體" pitchFamily="65" charset="-120"/>
            <a:ea typeface="標楷體" pitchFamily="65" charset="-120"/>
          </a:endParaRPr>
        </a:p>
        <a:p>
          <a:pPr lvl="0" algn="l" defTabSz="533400">
            <a:lnSpc>
              <a:spcPct val="90000"/>
            </a:lnSpc>
            <a:spcBef>
              <a:spcPct val="0"/>
            </a:spcBef>
            <a:spcAft>
              <a:spcPct val="35000"/>
            </a:spcAft>
          </a:pPr>
          <a:r>
            <a:rPr lang="en-US" altLang="zh-TW" sz="1200" kern="1200" dirty="0">
              <a:latin typeface="標楷體" pitchFamily="65" charset="-120"/>
              <a:ea typeface="標楷體" pitchFamily="65" charset="-120"/>
            </a:rPr>
            <a:t>(1</a:t>
          </a:r>
          <a:r>
            <a:rPr lang="en-US" altLang="zh-TW" sz="1200" kern="1200" dirty="0">
              <a:latin typeface="標楷體" pitchFamily="65" charset="-120"/>
              <a:ea typeface="標楷體" pitchFamily="65" charset="-120"/>
              <a:sym typeface="Wingdings" panose="05000000000000000000" pitchFamily="2" charset="2"/>
            </a:rPr>
            <a:t>)</a:t>
          </a:r>
          <a:r>
            <a:rPr lang="zh-TW" altLang="en-US" sz="1200" kern="1200" dirty="0">
              <a:latin typeface="標楷體" pitchFamily="65" charset="-120"/>
              <a:ea typeface="標楷體" pitchFamily="65" charset="-120"/>
            </a:rPr>
            <a:t>特教班轉巡輔班</a:t>
          </a:r>
          <a:r>
            <a:rPr lang="en-US" altLang="zh-TW" sz="1200" kern="1200" dirty="0">
              <a:latin typeface="標楷體" pitchFamily="65" charset="-120"/>
              <a:ea typeface="標楷體" pitchFamily="65" charset="-120"/>
            </a:rPr>
            <a:t>(2)</a:t>
          </a:r>
          <a:r>
            <a:rPr lang="zh-TW" altLang="en-US" sz="1200" kern="1200" dirty="0">
              <a:latin typeface="標楷體" pitchFamily="65" charset="-120"/>
              <a:ea typeface="標楷體" pitchFamily="65" charset="-120"/>
            </a:rPr>
            <a:t>特教班轉普通班</a:t>
          </a:r>
          <a:r>
            <a:rPr lang="en-US" altLang="zh-TW" sz="1200" kern="1200" dirty="0">
              <a:latin typeface="標楷體" pitchFamily="65" charset="-120"/>
              <a:ea typeface="標楷體" pitchFamily="65" charset="-120"/>
            </a:rPr>
            <a:t>(</a:t>
          </a:r>
          <a:r>
            <a:rPr lang="zh-TW" altLang="en-US" sz="1200" kern="1200" dirty="0">
              <a:latin typeface="標楷體" pitchFamily="65" charset="-120"/>
              <a:ea typeface="標楷體" pitchFamily="65" charset="-120"/>
            </a:rPr>
            <a:t>接受特教服務</a:t>
          </a:r>
          <a:r>
            <a:rPr lang="en-US" altLang="zh-TW" sz="1200" kern="1200" dirty="0">
              <a:latin typeface="標楷體" pitchFamily="65" charset="-120"/>
              <a:ea typeface="標楷體" pitchFamily="65" charset="-120"/>
            </a:rPr>
            <a:t>)</a:t>
          </a:r>
        </a:p>
        <a:p>
          <a:pPr lvl="0" algn="l" defTabSz="533400">
            <a:lnSpc>
              <a:spcPct val="90000"/>
            </a:lnSpc>
            <a:spcBef>
              <a:spcPct val="0"/>
            </a:spcBef>
            <a:spcAft>
              <a:spcPct val="35000"/>
            </a:spcAft>
          </a:pPr>
          <a:r>
            <a:rPr lang="en-US" altLang="zh-TW" sz="1200" kern="1200" dirty="0">
              <a:latin typeface="標楷體" pitchFamily="65" charset="-120"/>
              <a:ea typeface="標楷體" pitchFamily="65" charset="-120"/>
            </a:rPr>
            <a:t>(3</a:t>
          </a:r>
          <a:r>
            <a:rPr lang="en-US" altLang="zh-TW" sz="1200" kern="1200" dirty="0">
              <a:latin typeface="標楷體" pitchFamily="65" charset="-120"/>
              <a:ea typeface="標楷體" pitchFamily="65" charset="-120"/>
              <a:sym typeface="Wingdings" panose="05000000000000000000" pitchFamily="2" charset="2"/>
            </a:rPr>
            <a:t>)</a:t>
          </a:r>
          <a:r>
            <a:rPr lang="zh-TW" altLang="en-US" sz="1200" kern="1200" dirty="0">
              <a:latin typeface="標楷體" pitchFamily="65" charset="-120"/>
              <a:ea typeface="標楷體" pitchFamily="65" charset="-120"/>
            </a:rPr>
            <a:t>巡輔班轉特教班</a:t>
          </a:r>
          <a:r>
            <a:rPr lang="en-US" altLang="zh-TW" sz="1200" kern="1200" dirty="0">
              <a:latin typeface="標楷體" pitchFamily="65" charset="-120"/>
              <a:ea typeface="標楷體" pitchFamily="65" charset="-120"/>
            </a:rPr>
            <a:t>(4)</a:t>
          </a:r>
          <a:r>
            <a:rPr lang="zh-TW" altLang="en-US" sz="1200" kern="1200" dirty="0">
              <a:latin typeface="標楷體" pitchFamily="65" charset="-120"/>
              <a:ea typeface="標楷體" pitchFamily="65" charset="-120"/>
            </a:rPr>
            <a:t>普通班</a:t>
          </a:r>
          <a:r>
            <a:rPr lang="en-US" altLang="zh-TW" sz="1200" kern="1200" dirty="0">
              <a:latin typeface="標楷體" pitchFamily="65" charset="-120"/>
              <a:ea typeface="標楷體" pitchFamily="65" charset="-120"/>
            </a:rPr>
            <a:t>(</a:t>
          </a:r>
          <a:r>
            <a:rPr lang="zh-TW" altLang="en-US" sz="1200" kern="1200" dirty="0">
              <a:latin typeface="標楷體" pitchFamily="65" charset="-120"/>
              <a:ea typeface="標楷體" pitchFamily="65" charset="-120"/>
            </a:rPr>
            <a:t>接受特教服務</a:t>
          </a:r>
          <a:r>
            <a:rPr lang="en-US" altLang="zh-TW" sz="1200" kern="1200" dirty="0">
              <a:latin typeface="標楷體" pitchFamily="65" charset="-120"/>
              <a:ea typeface="標楷體" pitchFamily="65" charset="-120"/>
            </a:rPr>
            <a:t>)</a:t>
          </a:r>
          <a:r>
            <a:rPr lang="zh-TW" altLang="en-US" sz="1200" kern="1200" dirty="0">
              <a:latin typeface="標楷體" pitchFamily="65" charset="-120"/>
              <a:ea typeface="標楷體" pitchFamily="65" charset="-120"/>
            </a:rPr>
            <a:t>轉特教班</a:t>
          </a:r>
          <a:endParaRPr lang="en-US" altLang="zh-TW" sz="1200" kern="1200" dirty="0">
            <a:latin typeface="標楷體" pitchFamily="65" charset="-120"/>
            <a:ea typeface="標楷體" pitchFamily="65" charset="-120"/>
          </a:endParaRPr>
        </a:p>
        <a:p>
          <a:pPr lvl="0" algn="l" defTabSz="533400">
            <a:lnSpc>
              <a:spcPct val="90000"/>
            </a:lnSpc>
            <a:spcBef>
              <a:spcPct val="0"/>
            </a:spcBef>
            <a:spcAft>
              <a:spcPct val="35000"/>
            </a:spcAft>
          </a:pPr>
          <a:r>
            <a:rPr lang="en-US" altLang="zh-TW" sz="1200" kern="1200" dirty="0">
              <a:latin typeface="標楷體" pitchFamily="65" charset="-120"/>
              <a:ea typeface="標楷體" pitchFamily="65" charset="-120"/>
            </a:rPr>
            <a:t>2.</a:t>
          </a:r>
          <a:r>
            <a:rPr lang="zh-TW" altLang="en-US" sz="1200" kern="1200" dirty="0">
              <a:latin typeface="標楷體" pitchFamily="65" charset="-120"/>
              <a:ea typeface="標楷體" pitchFamily="65" charset="-120"/>
            </a:rPr>
            <a:t>他校相同班別意指</a:t>
          </a:r>
          <a:r>
            <a:rPr lang="en-US" altLang="zh-TW" sz="1200" kern="1200" dirty="0">
              <a:latin typeface="標楷體" pitchFamily="65" charset="-120"/>
              <a:ea typeface="標楷體" pitchFamily="65" charset="-120"/>
            </a:rPr>
            <a:t>:</a:t>
          </a:r>
          <a:r>
            <a:rPr lang="zh-TW" altLang="en-US" sz="1200" kern="1200" dirty="0">
              <a:latin typeface="標楷體" pitchFamily="65" charset="-120"/>
              <a:ea typeface="標楷體" pitchFamily="65" charset="-120"/>
            </a:rPr>
            <a:t>巡輔班轉巡輔班</a:t>
          </a:r>
          <a:r>
            <a:rPr lang="en-US" altLang="zh-TW" sz="1200" kern="1200" dirty="0">
              <a:latin typeface="標楷體" pitchFamily="65" charset="-120"/>
              <a:ea typeface="標楷體" pitchFamily="65" charset="-120"/>
            </a:rPr>
            <a:t>(</a:t>
          </a:r>
          <a:r>
            <a:rPr lang="zh-TW" altLang="en-US" sz="1200" kern="1200" dirty="0">
              <a:latin typeface="標楷體" pitchFamily="65" charset="-120"/>
              <a:ea typeface="標楷體" pitchFamily="65" charset="-120"/>
            </a:rPr>
            <a:t>含普通班接受特教服務</a:t>
          </a:r>
          <a:r>
            <a:rPr lang="en-US" altLang="zh-TW" sz="1200" kern="1200" dirty="0">
              <a:latin typeface="標楷體" pitchFamily="65" charset="-120"/>
              <a:ea typeface="標楷體" pitchFamily="65" charset="-120"/>
            </a:rPr>
            <a:t>)</a:t>
          </a:r>
          <a:r>
            <a:rPr lang="zh-TW" altLang="en-US" sz="1200" kern="1200" dirty="0">
              <a:latin typeface="標楷體"/>
              <a:ea typeface="標楷體"/>
            </a:rPr>
            <a:t>、</a:t>
          </a:r>
          <a:r>
            <a:rPr lang="zh-TW" altLang="en-US" sz="1200" kern="1200" dirty="0">
              <a:latin typeface="標楷體" pitchFamily="65" charset="-120"/>
              <a:ea typeface="標楷體" pitchFamily="65" charset="-120"/>
            </a:rPr>
            <a:t>普通班接受特教服務轉巡輔班</a:t>
          </a:r>
          <a:r>
            <a:rPr lang="en-US" altLang="zh-TW" sz="1200" kern="1200" dirty="0">
              <a:latin typeface="標楷體" pitchFamily="65" charset="-120"/>
              <a:ea typeface="標楷體" pitchFamily="65" charset="-120"/>
            </a:rPr>
            <a:t>(</a:t>
          </a:r>
          <a:r>
            <a:rPr lang="zh-TW" altLang="en-US" sz="1200" kern="1200" dirty="0">
              <a:latin typeface="標楷體" pitchFamily="65" charset="-120"/>
              <a:ea typeface="標楷體" pitchFamily="65" charset="-120"/>
            </a:rPr>
            <a:t>含普通班接受特教服務</a:t>
          </a:r>
          <a:r>
            <a:rPr lang="en-US" altLang="zh-TW" sz="1200" kern="1200" dirty="0">
              <a:latin typeface="標楷體" pitchFamily="65" charset="-120"/>
              <a:ea typeface="標楷體" pitchFamily="65" charset="-120"/>
            </a:rPr>
            <a:t>)</a:t>
          </a:r>
          <a:r>
            <a:rPr lang="zh-TW" altLang="en-US" sz="1200" kern="1200" dirty="0">
              <a:latin typeface="標楷體"/>
              <a:ea typeface="標楷體"/>
            </a:rPr>
            <a:t>、</a:t>
          </a:r>
          <a:r>
            <a:rPr lang="zh-TW" altLang="en-US" sz="1200" kern="1200" dirty="0">
              <a:solidFill>
                <a:srgbClr val="FF0000"/>
              </a:solidFill>
              <a:latin typeface="標楷體" pitchFamily="65" charset="-120"/>
              <a:ea typeface="標楷體" pitchFamily="65" charset="-120"/>
            </a:rPr>
            <a:t>特教班轉特教班</a:t>
          </a:r>
          <a:r>
            <a:rPr lang="zh-TW" altLang="en-US" sz="1200" kern="1200" dirty="0">
              <a:latin typeface="標楷體"/>
              <a:ea typeface="標楷體"/>
            </a:rPr>
            <a:t>。 </a:t>
          </a:r>
          <a:endParaRPr lang="zh-TW" altLang="en-US" sz="1200" kern="1200" dirty="0">
            <a:latin typeface="標楷體" pitchFamily="65" charset="-120"/>
            <a:ea typeface="標楷體" pitchFamily="65" charset="-120"/>
          </a:endParaRPr>
        </a:p>
      </dsp:txBody>
      <dsp:txXfrm>
        <a:off x="3747650" y="829598"/>
        <a:ext cx="4308403" cy="1854964"/>
      </dsp:txXfrm>
    </dsp:sp>
    <dsp:sp modelId="{32C08CCB-001B-46D1-BBA9-93BAE54E87B4}">
      <dsp:nvSpPr>
        <dsp:cNvPr id="0" name=""/>
        <dsp:cNvSpPr/>
      </dsp:nvSpPr>
      <dsp:spPr>
        <a:xfrm>
          <a:off x="3507481" y="579910"/>
          <a:ext cx="204043" cy="2659611"/>
        </a:xfrm>
        <a:custGeom>
          <a:avLst/>
          <a:gdLst/>
          <a:ahLst/>
          <a:cxnLst/>
          <a:rect l="0" t="0" r="0" b="0"/>
          <a:pathLst>
            <a:path>
              <a:moveTo>
                <a:pt x="0" y="0"/>
              </a:moveTo>
              <a:lnTo>
                <a:pt x="0" y="2659611"/>
              </a:lnTo>
              <a:lnTo>
                <a:pt x="204043" y="2659611"/>
              </a:lnTo>
            </a:path>
          </a:pathLst>
        </a:custGeom>
        <a:noFill/>
        <a:ln w="381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F0F6699-9739-41DF-802C-9EE77915D6CC}">
      <dsp:nvSpPr>
        <dsp:cNvPr id="0" name=""/>
        <dsp:cNvSpPr/>
      </dsp:nvSpPr>
      <dsp:spPr>
        <a:xfrm>
          <a:off x="3711524" y="2919298"/>
          <a:ext cx="4384008" cy="640446"/>
        </a:xfrm>
        <a:prstGeom prst="roundRect">
          <a:avLst>
            <a:gd name="adj" fmla="val 10000"/>
          </a:avLst>
        </a:prstGeom>
        <a:solidFill>
          <a:schemeClr val="lt1">
            <a:alpha val="90000"/>
            <a:hueOff val="0"/>
            <a:satOff val="0"/>
            <a:lumOff val="0"/>
            <a:alphaOff val="0"/>
          </a:schemeClr>
        </a:solidFill>
        <a:ln w="381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zh-TW" altLang="en-US" sz="1200" kern="1200" dirty="0">
              <a:latin typeface="標楷體" pitchFamily="65" charset="-120"/>
              <a:ea typeface="標楷體" pitchFamily="65" charset="-120"/>
            </a:rPr>
            <a:t>時間</a:t>
          </a:r>
          <a:r>
            <a:rPr lang="en-US" altLang="en-US" sz="1200" kern="1200" dirty="0">
              <a:latin typeface="標楷體" pitchFamily="65" charset="-120"/>
              <a:ea typeface="標楷體" pitchFamily="65" charset="-120"/>
            </a:rPr>
            <a:t>:</a:t>
          </a:r>
        </a:p>
        <a:p>
          <a:pPr lvl="0" algn="l" defTabSz="533400">
            <a:lnSpc>
              <a:spcPct val="90000"/>
            </a:lnSpc>
            <a:spcBef>
              <a:spcPct val="0"/>
            </a:spcBef>
            <a:spcAft>
              <a:spcPct val="35000"/>
            </a:spcAft>
          </a:pPr>
          <a:r>
            <a:rPr lang="zh-TW" altLang="en-US" sz="1200" kern="1200" dirty="0">
              <a:latin typeface="標楷體" pitchFamily="65" charset="-120"/>
              <a:ea typeface="標楷體" pitchFamily="65" charset="-120"/>
            </a:rPr>
            <a:t>他校不同班別及原校不同班別的轉學依鑑定期程送相關表件給本縣鑑輔會</a:t>
          </a:r>
        </a:p>
      </dsp:txBody>
      <dsp:txXfrm>
        <a:off x="3730282" y="2938056"/>
        <a:ext cx="4346492" cy="602930"/>
      </dsp:txXfrm>
    </dsp:sp>
    <dsp:sp modelId="{91842BAA-36BE-4A4A-BCD1-92F668AB95EA}">
      <dsp:nvSpPr>
        <dsp:cNvPr id="0" name=""/>
        <dsp:cNvSpPr/>
      </dsp:nvSpPr>
      <dsp:spPr>
        <a:xfrm>
          <a:off x="3507481" y="579910"/>
          <a:ext cx="242230" cy="4127085"/>
        </a:xfrm>
        <a:custGeom>
          <a:avLst/>
          <a:gdLst/>
          <a:ahLst/>
          <a:cxnLst/>
          <a:rect l="0" t="0" r="0" b="0"/>
          <a:pathLst>
            <a:path>
              <a:moveTo>
                <a:pt x="0" y="0"/>
              </a:moveTo>
              <a:lnTo>
                <a:pt x="0" y="4127085"/>
              </a:lnTo>
              <a:lnTo>
                <a:pt x="242230" y="4127085"/>
              </a:lnTo>
            </a:path>
          </a:pathLst>
        </a:custGeom>
        <a:noFill/>
        <a:ln w="381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012E19D-F23B-4A41-8550-B1BEE79DF3F3}">
      <dsp:nvSpPr>
        <dsp:cNvPr id="0" name=""/>
        <dsp:cNvSpPr/>
      </dsp:nvSpPr>
      <dsp:spPr>
        <a:xfrm>
          <a:off x="3749711" y="3752009"/>
          <a:ext cx="4347663" cy="1909973"/>
        </a:xfrm>
        <a:prstGeom prst="roundRect">
          <a:avLst>
            <a:gd name="adj" fmla="val 10000"/>
          </a:avLst>
        </a:prstGeom>
        <a:solidFill>
          <a:schemeClr val="lt1">
            <a:alpha val="90000"/>
            <a:hueOff val="0"/>
            <a:satOff val="0"/>
            <a:lumOff val="0"/>
            <a:alphaOff val="0"/>
          </a:schemeClr>
        </a:solidFill>
        <a:ln w="381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zh-TW" altLang="en-US" sz="1200" kern="1200" dirty="0">
              <a:latin typeface="標楷體" pitchFamily="65" charset="-120"/>
              <a:ea typeface="標楷體" pitchFamily="65" charset="-120"/>
            </a:rPr>
            <a:t>流程</a:t>
          </a:r>
          <a:r>
            <a:rPr lang="en-US" altLang="zh-TW" sz="1200" kern="1200" dirty="0">
              <a:latin typeface="標楷體" pitchFamily="65" charset="-120"/>
              <a:ea typeface="標楷體" pitchFamily="65" charset="-120"/>
            </a:rPr>
            <a:t>:</a:t>
          </a:r>
        </a:p>
        <a:p>
          <a:pPr lvl="0" algn="l" defTabSz="533400">
            <a:lnSpc>
              <a:spcPct val="90000"/>
            </a:lnSpc>
            <a:spcBef>
              <a:spcPct val="0"/>
            </a:spcBef>
            <a:spcAft>
              <a:spcPct val="35000"/>
            </a:spcAft>
          </a:pPr>
          <a:r>
            <a:rPr lang="en-US" altLang="zh-TW" sz="1200" kern="1200" dirty="0">
              <a:latin typeface="標楷體" pitchFamily="65" charset="-120"/>
              <a:ea typeface="標楷體" pitchFamily="65" charset="-120"/>
            </a:rPr>
            <a:t>1.</a:t>
          </a:r>
          <a:r>
            <a:rPr lang="zh-TW" altLang="en-US" sz="1200" kern="1200" dirty="0">
              <a:latin typeface="標楷體" pitchFamily="65" charset="-120"/>
              <a:ea typeface="標楷體" pitchFamily="65" charset="-120"/>
            </a:rPr>
            <a:t>他校不同班別</a:t>
          </a:r>
          <a:r>
            <a:rPr lang="en-US" altLang="zh-TW" sz="1200" kern="1200" dirty="0">
              <a:latin typeface="標楷體" pitchFamily="65" charset="-120"/>
              <a:ea typeface="標楷體" pitchFamily="65" charset="-120"/>
            </a:rPr>
            <a:t>:</a:t>
          </a:r>
          <a:r>
            <a:rPr lang="zh-TW" altLang="en-US" sz="1200" kern="1200" dirty="0">
              <a:latin typeface="標楷體" pitchFamily="65" charset="-120"/>
              <a:ea typeface="標楷體" pitchFamily="65" charset="-120"/>
            </a:rPr>
            <a:t>檢送</a:t>
          </a:r>
          <a:r>
            <a:rPr lang="zh-TW" altLang="en-US" sz="1200" kern="1200" dirty="0">
              <a:latin typeface="標楷體"/>
              <a:ea typeface="標楷體"/>
            </a:rPr>
            <a:t>「</a:t>
          </a:r>
          <a:r>
            <a:rPr lang="zh-TW" altLang="en-US" sz="1200" kern="1200" dirty="0">
              <a:latin typeface="標楷體" pitchFamily="65" charset="-120"/>
              <a:ea typeface="標楷體" pitchFamily="65" charset="-120"/>
            </a:rPr>
            <a:t>重新評估</a:t>
          </a:r>
          <a:r>
            <a:rPr lang="zh-TW" altLang="en-US" sz="1200" kern="1200" dirty="0">
              <a:latin typeface="標楷體"/>
              <a:ea typeface="標楷體"/>
            </a:rPr>
            <a:t>」完整</a:t>
          </a:r>
          <a:r>
            <a:rPr lang="zh-TW" altLang="en-US" sz="1200" kern="1200" dirty="0">
              <a:latin typeface="標楷體" pitchFamily="65" charset="-120"/>
              <a:ea typeface="標楷體" pitchFamily="65" charset="-120"/>
            </a:rPr>
            <a:t>表件與提報</a:t>
          </a:r>
          <a:endParaRPr lang="en-US" altLang="zh-TW" sz="1200" kern="1200" dirty="0">
            <a:latin typeface="標楷體" pitchFamily="65" charset="-120"/>
            <a:ea typeface="標楷體" pitchFamily="65" charset="-120"/>
          </a:endParaRPr>
        </a:p>
        <a:p>
          <a:pPr lvl="0" algn="l" defTabSz="533400">
            <a:lnSpc>
              <a:spcPct val="90000"/>
            </a:lnSpc>
            <a:spcBef>
              <a:spcPct val="0"/>
            </a:spcBef>
            <a:spcAft>
              <a:spcPct val="35000"/>
            </a:spcAft>
          </a:pPr>
          <a:r>
            <a:rPr lang="en-US" altLang="zh-TW" sz="1200" kern="1200" dirty="0">
              <a:latin typeface="標楷體" pitchFamily="65" charset="-120"/>
              <a:ea typeface="標楷體" pitchFamily="65" charset="-120"/>
            </a:rPr>
            <a:t>2.</a:t>
          </a:r>
          <a:r>
            <a:rPr lang="zh-TW" altLang="en-US" sz="1200" kern="1200" dirty="0">
              <a:latin typeface="標楷體" pitchFamily="65" charset="-120"/>
              <a:ea typeface="標楷體" pitchFamily="65" charset="-120"/>
            </a:rPr>
            <a:t>原校不同班別</a:t>
          </a:r>
          <a:r>
            <a:rPr lang="en-US" altLang="zh-TW" sz="1200" kern="1200" dirty="0">
              <a:latin typeface="標楷體" pitchFamily="65" charset="-120"/>
              <a:ea typeface="標楷體" pitchFamily="65" charset="-120"/>
            </a:rPr>
            <a:t>:</a:t>
          </a:r>
          <a:r>
            <a:rPr lang="zh-TW" altLang="en-US" sz="1200" kern="1200" dirty="0">
              <a:latin typeface="標楷體" pitchFamily="65" charset="-120"/>
              <a:ea typeface="標楷體" pitchFamily="65" charset="-120"/>
            </a:rPr>
            <a:t>檢送</a:t>
          </a:r>
          <a:r>
            <a:rPr lang="zh-TW" altLang="en-US" sz="1200" kern="1200" dirty="0">
              <a:latin typeface="標楷體"/>
              <a:ea typeface="標楷體"/>
            </a:rPr>
            <a:t>「</a:t>
          </a:r>
          <a:r>
            <a:rPr lang="zh-TW" altLang="en-US" sz="1200" kern="1200" dirty="0">
              <a:latin typeface="標楷體" pitchFamily="65" charset="-120"/>
              <a:ea typeface="標楷體" pitchFamily="65" charset="-120"/>
            </a:rPr>
            <a:t>重新評估</a:t>
          </a:r>
          <a:r>
            <a:rPr lang="zh-TW" altLang="en-US" sz="1200" kern="1200" dirty="0">
              <a:latin typeface="標楷體"/>
              <a:ea typeface="標楷體"/>
            </a:rPr>
            <a:t>」完整</a:t>
          </a:r>
          <a:r>
            <a:rPr lang="zh-TW" altLang="en-US" sz="1200" kern="1200" dirty="0">
              <a:latin typeface="標楷體" pitchFamily="65" charset="-120"/>
              <a:ea typeface="標楷體" pitchFamily="65" charset="-120"/>
            </a:rPr>
            <a:t>表件與提報</a:t>
          </a:r>
          <a:endParaRPr lang="en-US" altLang="zh-TW" sz="1200" kern="1200" dirty="0">
            <a:latin typeface="標楷體" pitchFamily="65" charset="-120"/>
            <a:ea typeface="標楷體" pitchFamily="65" charset="-120"/>
          </a:endParaRPr>
        </a:p>
        <a:p>
          <a:pPr lvl="0" algn="l" defTabSz="533400">
            <a:lnSpc>
              <a:spcPct val="90000"/>
            </a:lnSpc>
            <a:spcBef>
              <a:spcPct val="0"/>
            </a:spcBef>
            <a:spcAft>
              <a:spcPct val="35000"/>
            </a:spcAft>
          </a:pPr>
          <a:r>
            <a:rPr lang="en-US" altLang="zh-TW" sz="1200" kern="1200" dirty="0">
              <a:latin typeface="標楷體" pitchFamily="65" charset="-120"/>
              <a:ea typeface="標楷體" pitchFamily="65" charset="-120"/>
            </a:rPr>
            <a:t>3.</a:t>
          </a:r>
          <a:r>
            <a:rPr lang="zh-TW" altLang="zh-TW" sz="1200" kern="1200" dirty="0">
              <a:latin typeface="標楷體" pitchFamily="65" charset="-120"/>
              <a:ea typeface="標楷體" pitchFamily="65" charset="-120"/>
            </a:rPr>
            <a:t>他校相同班別</a:t>
          </a:r>
          <a:r>
            <a:rPr lang="en-US" altLang="zh-TW" sz="1200" kern="1200" dirty="0">
              <a:latin typeface="標楷體" pitchFamily="65" charset="-120"/>
              <a:ea typeface="標楷體" pitchFamily="65" charset="-120"/>
            </a:rPr>
            <a:t>:</a:t>
          </a:r>
        </a:p>
        <a:p>
          <a:pPr lvl="0" algn="l" defTabSz="533400">
            <a:lnSpc>
              <a:spcPct val="90000"/>
            </a:lnSpc>
            <a:spcBef>
              <a:spcPct val="0"/>
            </a:spcBef>
            <a:spcAft>
              <a:spcPct val="35000"/>
            </a:spcAft>
          </a:pPr>
          <a:r>
            <a:rPr lang="zh-TW" altLang="en-US" sz="1200" kern="1200" dirty="0">
              <a:latin typeface="標楷體" pitchFamily="65" charset="-120"/>
              <a:ea typeface="標楷體" pitchFamily="65" charset="-120"/>
            </a:rPr>
            <a:t>填寫</a:t>
          </a:r>
          <a:r>
            <a:rPr lang="zh-TW" altLang="en-US" sz="1200" kern="1200" dirty="0">
              <a:latin typeface="標楷體"/>
              <a:ea typeface="標楷體"/>
            </a:rPr>
            <a:t>「相同班別轉學檢核表」及「相同班別重新安置申請表」送至特教中心</a:t>
          </a:r>
          <a:r>
            <a:rPr lang="en-US" altLang="zh-TW" sz="1200" kern="1200" dirty="0">
              <a:latin typeface="標楷體"/>
              <a:ea typeface="標楷體"/>
            </a:rPr>
            <a:t>(</a:t>
          </a:r>
          <a:r>
            <a:rPr lang="zh-TW" altLang="en-US" sz="1200" kern="1200" dirty="0">
              <a:latin typeface="標楷體"/>
              <a:ea typeface="標楷體"/>
            </a:rPr>
            <a:t>由新校在特教通報網接收學生資料後辦理申請</a:t>
          </a:r>
          <a:r>
            <a:rPr lang="en-US" altLang="zh-TW" sz="1200" kern="1200" dirty="0">
              <a:latin typeface="標楷體"/>
              <a:ea typeface="標楷體"/>
            </a:rPr>
            <a:t>)</a:t>
          </a:r>
        </a:p>
        <a:p>
          <a:pPr lvl="0" algn="l" defTabSz="533400">
            <a:lnSpc>
              <a:spcPct val="90000"/>
            </a:lnSpc>
            <a:spcBef>
              <a:spcPct val="0"/>
            </a:spcBef>
            <a:spcAft>
              <a:spcPct val="35000"/>
            </a:spcAft>
          </a:pPr>
          <a:r>
            <a:rPr lang="zh-TW" altLang="en-US" sz="1200" kern="1200" dirty="0">
              <a:solidFill>
                <a:srgbClr val="FF0000"/>
              </a:solidFill>
              <a:latin typeface="標楷體"/>
              <a:ea typeface="標楷體"/>
            </a:rPr>
            <a:t>*特教班轉特教班</a:t>
          </a:r>
          <a:r>
            <a:rPr lang="en-US" altLang="zh-TW" sz="1200" kern="1200" dirty="0">
              <a:solidFill>
                <a:srgbClr val="FF0000"/>
              </a:solidFill>
              <a:latin typeface="標楷體"/>
              <a:ea typeface="標楷體"/>
            </a:rPr>
            <a:t>.</a:t>
          </a:r>
          <a:r>
            <a:rPr lang="zh-TW" altLang="en-US" sz="1200" kern="1200" dirty="0">
              <a:solidFill>
                <a:srgbClr val="FF0000"/>
              </a:solidFill>
              <a:latin typeface="標楷體" pitchFamily="65" charset="-120"/>
              <a:ea typeface="標楷體" pitchFamily="65" charset="-120"/>
            </a:rPr>
            <a:t>檢送</a:t>
          </a:r>
          <a:r>
            <a:rPr lang="zh-TW" altLang="en-US" sz="1200" kern="1200" dirty="0">
              <a:solidFill>
                <a:srgbClr val="FF0000"/>
              </a:solidFill>
              <a:latin typeface="標楷體"/>
              <a:ea typeface="標楷體"/>
            </a:rPr>
            <a:t>「</a:t>
          </a:r>
          <a:r>
            <a:rPr lang="zh-TW" altLang="en-US" sz="1200" kern="1200" dirty="0">
              <a:solidFill>
                <a:srgbClr val="FF0000"/>
              </a:solidFill>
              <a:latin typeface="標楷體" pitchFamily="65" charset="-120"/>
              <a:ea typeface="標楷體" pitchFamily="65" charset="-120"/>
            </a:rPr>
            <a:t>重新評估</a:t>
          </a:r>
          <a:r>
            <a:rPr lang="zh-TW" altLang="en-US" sz="1200" kern="1200" dirty="0">
              <a:solidFill>
                <a:srgbClr val="FF0000"/>
              </a:solidFill>
              <a:latin typeface="標楷體"/>
              <a:ea typeface="標楷體"/>
            </a:rPr>
            <a:t>」完整</a:t>
          </a:r>
          <a:r>
            <a:rPr lang="zh-TW" altLang="en-US" sz="1200" kern="1200" dirty="0">
              <a:solidFill>
                <a:srgbClr val="FF0000"/>
              </a:solidFill>
              <a:latin typeface="標楷體" pitchFamily="65" charset="-120"/>
              <a:ea typeface="標楷體" pitchFamily="65" charset="-120"/>
            </a:rPr>
            <a:t>表件與提報</a:t>
          </a:r>
          <a:endParaRPr lang="en-US" altLang="zh-TW" sz="1200" kern="1200" dirty="0">
            <a:solidFill>
              <a:srgbClr val="FF0000"/>
            </a:solidFill>
            <a:latin typeface="標楷體"/>
            <a:ea typeface="標楷體"/>
          </a:endParaRPr>
        </a:p>
      </dsp:txBody>
      <dsp:txXfrm>
        <a:off x="3805652" y="3807950"/>
        <a:ext cx="4235781" cy="179809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00E218-DABF-4E3B-AEFB-67AE7CC9E8CE}">
      <dsp:nvSpPr>
        <dsp:cNvPr id="0" name=""/>
        <dsp:cNvSpPr/>
      </dsp:nvSpPr>
      <dsp:spPr>
        <a:xfrm>
          <a:off x="0" y="3956909"/>
          <a:ext cx="8352928" cy="1298745"/>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zh-TW" altLang="en-US" sz="2300" kern="1200" dirty="0"/>
            <a:t>安置後追蹤輔導</a:t>
          </a:r>
        </a:p>
      </dsp:txBody>
      <dsp:txXfrm>
        <a:off x="0" y="3956909"/>
        <a:ext cx="8352928" cy="701322"/>
      </dsp:txXfrm>
    </dsp:sp>
    <dsp:sp modelId="{54AC1F81-656C-4FF3-8510-77D749D9667A}">
      <dsp:nvSpPr>
        <dsp:cNvPr id="0" name=""/>
        <dsp:cNvSpPr/>
      </dsp:nvSpPr>
      <dsp:spPr>
        <a:xfrm>
          <a:off x="0" y="4632256"/>
          <a:ext cx="8352928" cy="597423"/>
        </a:xfrm>
        <a:prstGeom prst="rect">
          <a:avLst/>
        </a:prstGeom>
        <a:solidFill>
          <a:schemeClr val="accent1">
            <a:alpha val="90000"/>
            <a:tint val="40000"/>
            <a:hueOff val="0"/>
            <a:satOff val="0"/>
            <a:lumOff val="0"/>
            <a:alphaOff val="0"/>
          </a:schemeClr>
        </a:solidFill>
        <a:ln w="381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lvl="0" algn="ctr" defTabSz="622300">
            <a:lnSpc>
              <a:spcPct val="90000"/>
            </a:lnSpc>
            <a:spcBef>
              <a:spcPct val="0"/>
            </a:spcBef>
            <a:spcAft>
              <a:spcPct val="35000"/>
            </a:spcAft>
          </a:pPr>
          <a:r>
            <a:rPr lang="zh-TW" altLang="en-US" sz="1400" kern="1200" dirty="0">
              <a:latin typeface="標楷體" panose="03000509000000000000" pitchFamily="65" charset="-120"/>
              <a:ea typeface="標楷體" panose="03000509000000000000" pitchFamily="65" charset="-120"/>
            </a:rPr>
            <a:t>學區學校之教務處與輔導室等相關單位，共同管理學生動向主動追蹤，至隔年入學為止</a:t>
          </a:r>
        </a:p>
      </dsp:txBody>
      <dsp:txXfrm>
        <a:off x="0" y="4632256"/>
        <a:ext cx="8352928" cy="597423"/>
      </dsp:txXfrm>
    </dsp:sp>
    <dsp:sp modelId="{B2991E33-A66F-4B09-8DBB-AA25A34E0C0A}">
      <dsp:nvSpPr>
        <dsp:cNvPr id="0" name=""/>
        <dsp:cNvSpPr/>
      </dsp:nvSpPr>
      <dsp:spPr>
        <a:xfrm rot="10800000">
          <a:off x="0" y="1978919"/>
          <a:ext cx="8352928" cy="1997471"/>
        </a:xfrm>
        <a:prstGeom prst="upArrowCallou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zh-TW" altLang="en-US" sz="2300" kern="1200" dirty="0"/>
            <a:t>時間</a:t>
          </a:r>
        </a:p>
      </dsp:txBody>
      <dsp:txXfrm rot="-10800000">
        <a:off x="0" y="1978919"/>
        <a:ext cx="8352928" cy="701112"/>
      </dsp:txXfrm>
    </dsp:sp>
    <dsp:sp modelId="{0A49F4B6-1843-4C72-865F-59FBC9152890}">
      <dsp:nvSpPr>
        <dsp:cNvPr id="0" name=""/>
        <dsp:cNvSpPr/>
      </dsp:nvSpPr>
      <dsp:spPr>
        <a:xfrm>
          <a:off x="0" y="2680031"/>
          <a:ext cx="8352928" cy="597243"/>
        </a:xfrm>
        <a:prstGeom prst="rect">
          <a:avLst/>
        </a:prstGeom>
        <a:solidFill>
          <a:schemeClr val="accent1">
            <a:alpha val="90000"/>
            <a:tint val="40000"/>
            <a:hueOff val="0"/>
            <a:satOff val="0"/>
            <a:lumOff val="0"/>
            <a:alphaOff val="0"/>
          </a:schemeClr>
        </a:solidFill>
        <a:ln w="381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17780" rIns="99568" bIns="17780" numCol="1" spcCol="1270" anchor="ctr" anchorCtr="0">
          <a:noAutofit/>
        </a:bodyPr>
        <a:lstStyle/>
        <a:p>
          <a:pPr lvl="0" algn="ctr" defTabSz="622300">
            <a:lnSpc>
              <a:spcPct val="90000"/>
            </a:lnSpc>
            <a:spcBef>
              <a:spcPct val="0"/>
            </a:spcBef>
            <a:spcAft>
              <a:spcPct val="35000"/>
            </a:spcAft>
          </a:pPr>
          <a:r>
            <a:rPr lang="zh-TW" altLang="en-US" sz="1400" kern="1200" dirty="0">
              <a:latin typeface="標楷體" panose="03000509000000000000" pitchFamily="65" charset="-120"/>
              <a:ea typeface="標楷體" panose="03000509000000000000" pitchFamily="65" charset="-120"/>
            </a:rPr>
            <a:t>每年</a:t>
          </a:r>
          <a:r>
            <a:rPr lang="en-US" altLang="zh-TW" sz="1400" kern="1200" dirty="0">
              <a:latin typeface="標楷體" panose="03000509000000000000" pitchFamily="65" charset="-120"/>
              <a:ea typeface="標楷體" panose="03000509000000000000" pitchFamily="65" charset="-120"/>
            </a:rPr>
            <a:t>12</a:t>
          </a:r>
          <a:r>
            <a:rPr lang="zh-TW" altLang="en-US" sz="1400" kern="1200" dirty="0">
              <a:latin typeface="標楷體" panose="03000509000000000000" pitchFamily="65" charset="-120"/>
              <a:ea typeface="標楷體" panose="03000509000000000000" pitchFamily="65" charset="-120"/>
            </a:rPr>
            <a:t>月</a:t>
          </a:r>
          <a:r>
            <a:rPr lang="en-US" altLang="zh-TW" sz="1400" kern="1200" dirty="0">
              <a:latin typeface="標楷體" panose="03000509000000000000" pitchFamily="65" charset="-120"/>
              <a:ea typeface="標楷體" panose="03000509000000000000" pitchFamily="65" charset="-120"/>
            </a:rPr>
            <a:t>1</a:t>
          </a:r>
          <a:r>
            <a:rPr lang="zh-TW" altLang="en-US" sz="1400" kern="1200" dirty="0">
              <a:latin typeface="標楷體" panose="03000509000000000000" pitchFamily="65" charset="-120"/>
              <a:ea typeface="標楷體" panose="03000509000000000000" pitchFamily="65" charset="-120"/>
            </a:rPr>
            <a:t>日前向戶籍所在學區學校提出申請，學校初審合格後轉送本縣鑑輔會鑑定審核</a:t>
          </a:r>
        </a:p>
      </dsp:txBody>
      <dsp:txXfrm>
        <a:off x="0" y="2680031"/>
        <a:ext cx="8352928" cy="597243"/>
      </dsp:txXfrm>
    </dsp:sp>
    <dsp:sp modelId="{B7977506-0A8E-49E5-B728-A6ED00CFA39B}">
      <dsp:nvSpPr>
        <dsp:cNvPr id="0" name=""/>
        <dsp:cNvSpPr/>
      </dsp:nvSpPr>
      <dsp:spPr>
        <a:xfrm rot="10800000">
          <a:off x="0" y="0"/>
          <a:ext cx="8352928" cy="1997471"/>
        </a:xfrm>
        <a:prstGeom prst="upArrowCallou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163576" rIns="163576" bIns="163576" numCol="1" spcCol="1270" anchor="ctr" anchorCtr="0">
          <a:noAutofit/>
        </a:bodyPr>
        <a:lstStyle/>
        <a:p>
          <a:pPr lvl="0" algn="ctr" defTabSz="1022350">
            <a:lnSpc>
              <a:spcPct val="90000"/>
            </a:lnSpc>
            <a:spcBef>
              <a:spcPct val="0"/>
            </a:spcBef>
            <a:spcAft>
              <a:spcPct val="35000"/>
            </a:spcAft>
          </a:pPr>
          <a:r>
            <a:rPr lang="zh-TW" altLang="en-US" sz="2300" kern="1200" dirty="0"/>
            <a:t>對象</a:t>
          </a:r>
        </a:p>
      </dsp:txBody>
      <dsp:txXfrm rot="-10800000">
        <a:off x="0" y="0"/>
        <a:ext cx="8352928" cy="701112"/>
      </dsp:txXfrm>
    </dsp:sp>
    <dsp:sp modelId="{AF76DC58-7299-47C1-9BCF-82F1A1B8687C}">
      <dsp:nvSpPr>
        <dsp:cNvPr id="0" name=""/>
        <dsp:cNvSpPr/>
      </dsp:nvSpPr>
      <dsp:spPr>
        <a:xfrm>
          <a:off x="2475" y="633173"/>
          <a:ext cx="1941528" cy="734980"/>
        </a:xfrm>
        <a:prstGeom prst="rect">
          <a:avLst/>
        </a:prstGeom>
        <a:solidFill>
          <a:schemeClr val="accent1">
            <a:alpha val="90000"/>
            <a:tint val="40000"/>
            <a:hueOff val="0"/>
            <a:satOff val="0"/>
            <a:lumOff val="0"/>
            <a:alphaOff val="0"/>
          </a:schemeClr>
        </a:solidFill>
        <a:ln w="381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lvl="0" algn="ctr" defTabSz="533400">
            <a:lnSpc>
              <a:spcPct val="90000"/>
            </a:lnSpc>
            <a:spcBef>
              <a:spcPct val="0"/>
            </a:spcBef>
            <a:spcAft>
              <a:spcPct val="35000"/>
            </a:spcAft>
          </a:pPr>
          <a:r>
            <a:rPr lang="zh-TW" altLang="en-US" sz="1200" kern="1200" dirty="0">
              <a:latin typeface="標楷體" pitchFamily="65" charset="-120"/>
              <a:ea typeface="標楷體" pitchFamily="65" charset="-120"/>
            </a:rPr>
            <a:t>設籍本縣且當年度九月一日滿六歲之兒童，且具有下列情形之一</a:t>
          </a:r>
          <a:r>
            <a:rPr lang="en-US" altLang="zh-TW" sz="1200" kern="1200" dirty="0">
              <a:latin typeface="標楷體" pitchFamily="65" charset="-120"/>
              <a:ea typeface="標楷體" pitchFamily="65" charset="-120"/>
            </a:rPr>
            <a:t>:</a:t>
          </a:r>
        </a:p>
      </dsp:txBody>
      <dsp:txXfrm>
        <a:off x="2475" y="633173"/>
        <a:ext cx="1941528" cy="734980"/>
      </dsp:txXfrm>
    </dsp:sp>
    <dsp:sp modelId="{AFE294C2-077D-4C65-BAA3-CED1AF4CE1F3}">
      <dsp:nvSpPr>
        <dsp:cNvPr id="0" name=""/>
        <dsp:cNvSpPr/>
      </dsp:nvSpPr>
      <dsp:spPr>
        <a:xfrm>
          <a:off x="1944003" y="633173"/>
          <a:ext cx="1699770" cy="734980"/>
        </a:xfrm>
        <a:prstGeom prst="rect">
          <a:avLst/>
        </a:prstGeom>
        <a:solidFill>
          <a:schemeClr val="accent1">
            <a:alpha val="90000"/>
            <a:tint val="40000"/>
            <a:hueOff val="0"/>
            <a:satOff val="0"/>
            <a:lumOff val="0"/>
            <a:alphaOff val="0"/>
          </a:schemeClr>
        </a:solidFill>
        <a:ln w="381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lvl="0" algn="ctr" defTabSz="533400">
            <a:lnSpc>
              <a:spcPct val="90000"/>
            </a:lnSpc>
            <a:spcBef>
              <a:spcPct val="0"/>
            </a:spcBef>
            <a:spcAft>
              <a:spcPct val="35000"/>
            </a:spcAft>
          </a:pPr>
          <a:r>
            <a:rPr lang="en-US" altLang="zh-TW" sz="1200" kern="1200" dirty="0">
              <a:latin typeface="標楷體" pitchFamily="65" charset="-120"/>
              <a:ea typeface="標楷體" pitchFamily="65" charset="-120"/>
            </a:rPr>
            <a:t>(</a:t>
          </a:r>
          <a:r>
            <a:rPr lang="zh-TW" altLang="en-US" sz="1200" kern="1200" dirty="0">
              <a:latin typeface="標楷體" pitchFamily="65" charset="-120"/>
              <a:ea typeface="標楷體" pitchFamily="65" charset="-120"/>
            </a:rPr>
            <a:t>一</a:t>
          </a:r>
          <a:r>
            <a:rPr lang="en-US" altLang="zh-TW" sz="1200" kern="1200" dirty="0">
              <a:latin typeface="標楷體" pitchFamily="65" charset="-120"/>
              <a:ea typeface="標楷體" pitchFamily="65" charset="-120"/>
            </a:rPr>
            <a:t>) </a:t>
          </a:r>
          <a:r>
            <a:rPr lang="zh-TW" altLang="en-US" sz="1200" kern="1200" dirty="0">
              <a:latin typeface="標楷體" pitchFamily="65" charset="-120"/>
              <a:ea typeface="標楷體" pitchFamily="65" charset="-120"/>
            </a:rPr>
            <a:t>持有身心障礙者手冊</a:t>
          </a:r>
          <a:r>
            <a:rPr lang="en-US" altLang="zh-TW" sz="1200" kern="1200" dirty="0">
              <a:latin typeface="標楷體" pitchFamily="65" charset="-120"/>
              <a:ea typeface="標楷體" pitchFamily="65" charset="-120"/>
            </a:rPr>
            <a:t>(</a:t>
          </a:r>
          <a:r>
            <a:rPr lang="zh-TW" altLang="en-US" sz="1200" kern="1200" dirty="0">
              <a:latin typeface="標楷體" pitchFamily="65" charset="-120"/>
              <a:ea typeface="標楷體" pitchFamily="65" charset="-120"/>
            </a:rPr>
            <a:t>或證明</a:t>
          </a:r>
          <a:r>
            <a:rPr lang="en-US" altLang="zh-TW" sz="1200" kern="1200" dirty="0">
              <a:latin typeface="標楷體" pitchFamily="65" charset="-120"/>
              <a:ea typeface="標楷體" pitchFamily="65" charset="-120"/>
            </a:rPr>
            <a:t>)</a:t>
          </a:r>
          <a:r>
            <a:rPr lang="zh-TW" altLang="en-US" sz="1200" kern="1200" dirty="0">
              <a:latin typeface="標楷體" pitchFamily="65" charset="-120"/>
              <a:ea typeface="標楷體" pitchFamily="65" charset="-120"/>
            </a:rPr>
            <a:t>者。</a:t>
          </a:r>
        </a:p>
      </dsp:txBody>
      <dsp:txXfrm>
        <a:off x="1944003" y="633173"/>
        <a:ext cx="1699770" cy="734980"/>
      </dsp:txXfrm>
    </dsp:sp>
    <dsp:sp modelId="{0403B84D-566B-4485-B3B4-0DBEC74D5714}">
      <dsp:nvSpPr>
        <dsp:cNvPr id="0" name=""/>
        <dsp:cNvSpPr/>
      </dsp:nvSpPr>
      <dsp:spPr>
        <a:xfrm>
          <a:off x="3643773" y="633173"/>
          <a:ext cx="2353339" cy="734980"/>
        </a:xfrm>
        <a:prstGeom prst="rect">
          <a:avLst/>
        </a:prstGeom>
        <a:solidFill>
          <a:schemeClr val="accent1">
            <a:alpha val="90000"/>
            <a:tint val="40000"/>
            <a:hueOff val="0"/>
            <a:satOff val="0"/>
            <a:lumOff val="0"/>
            <a:alphaOff val="0"/>
          </a:schemeClr>
        </a:solidFill>
        <a:ln w="381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lvl="0" algn="ctr" defTabSz="533400">
            <a:lnSpc>
              <a:spcPct val="90000"/>
            </a:lnSpc>
            <a:spcBef>
              <a:spcPct val="0"/>
            </a:spcBef>
            <a:spcAft>
              <a:spcPct val="35000"/>
            </a:spcAft>
          </a:pPr>
          <a:r>
            <a:rPr lang="en-US" altLang="zh-TW" sz="1200" kern="1200" dirty="0">
              <a:latin typeface="標楷體" pitchFamily="65" charset="-120"/>
              <a:ea typeface="標楷體" pitchFamily="65" charset="-120"/>
            </a:rPr>
            <a:t>(</a:t>
          </a:r>
          <a:r>
            <a:rPr lang="zh-TW" altLang="en-US" sz="1200" kern="1200" dirty="0">
              <a:latin typeface="標楷體" pitchFamily="65" charset="-120"/>
              <a:ea typeface="標楷體" pitchFamily="65" charset="-120"/>
            </a:rPr>
            <a:t>二</a:t>
          </a:r>
          <a:r>
            <a:rPr lang="en-US" altLang="zh-TW" sz="1200" kern="1200" dirty="0">
              <a:latin typeface="標楷體" pitchFamily="65" charset="-120"/>
              <a:ea typeface="標楷體" pitchFamily="65" charset="-120"/>
            </a:rPr>
            <a:t>) </a:t>
          </a:r>
          <a:r>
            <a:rPr lang="zh-TW" altLang="en-US" sz="1200" kern="1200" dirty="0">
              <a:latin typeface="標楷體" pitchFamily="65" charset="-120"/>
              <a:ea typeface="標楷體" pitchFamily="65" charset="-120"/>
            </a:rPr>
            <a:t>持有行政院衛生署核准設立之發展遲緩兒童聯合評估中心所開立之發展遲緩診斷證明書者。</a:t>
          </a:r>
        </a:p>
      </dsp:txBody>
      <dsp:txXfrm>
        <a:off x="3643773" y="633173"/>
        <a:ext cx="2353339" cy="734980"/>
      </dsp:txXfrm>
    </dsp:sp>
    <dsp:sp modelId="{0412C152-BA64-485C-BC40-669BAD8ED8B4}">
      <dsp:nvSpPr>
        <dsp:cNvPr id="0" name=""/>
        <dsp:cNvSpPr/>
      </dsp:nvSpPr>
      <dsp:spPr>
        <a:xfrm>
          <a:off x="5997113" y="633173"/>
          <a:ext cx="2353339" cy="734980"/>
        </a:xfrm>
        <a:prstGeom prst="rect">
          <a:avLst/>
        </a:prstGeom>
        <a:solidFill>
          <a:schemeClr val="accent1">
            <a:alpha val="90000"/>
            <a:tint val="40000"/>
            <a:hueOff val="0"/>
            <a:satOff val="0"/>
            <a:lumOff val="0"/>
            <a:alphaOff val="0"/>
          </a:schemeClr>
        </a:solidFill>
        <a:ln w="381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lvl="0" algn="ctr" defTabSz="533400">
            <a:lnSpc>
              <a:spcPct val="90000"/>
            </a:lnSpc>
            <a:spcBef>
              <a:spcPct val="0"/>
            </a:spcBef>
            <a:spcAft>
              <a:spcPct val="35000"/>
            </a:spcAft>
          </a:pPr>
          <a:r>
            <a:rPr lang="en-US" altLang="zh-TW" sz="1200" kern="1200" dirty="0">
              <a:latin typeface="標楷體" pitchFamily="65" charset="-120"/>
              <a:ea typeface="標楷體" pitchFamily="65" charset="-120"/>
            </a:rPr>
            <a:t>(</a:t>
          </a:r>
          <a:r>
            <a:rPr lang="zh-TW" altLang="en-US" sz="1200" kern="1200" dirty="0">
              <a:latin typeface="標楷體" pitchFamily="65" charset="-120"/>
              <a:ea typeface="標楷體" pitchFamily="65" charset="-120"/>
            </a:rPr>
            <a:t>三</a:t>
          </a:r>
          <a:r>
            <a:rPr lang="en-US" altLang="zh-TW" sz="1200" kern="1200" dirty="0">
              <a:latin typeface="標楷體" pitchFamily="65" charset="-120"/>
              <a:ea typeface="標楷體" pitchFamily="65" charset="-120"/>
            </a:rPr>
            <a:t>) </a:t>
          </a:r>
          <a:r>
            <a:rPr lang="zh-TW" altLang="en-US" sz="1200" kern="1200" dirty="0">
              <a:latin typeface="標楷體" pitchFamily="65" charset="-120"/>
              <a:ea typeface="標楷體" pitchFamily="65" charset="-120"/>
            </a:rPr>
            <a:t>經本縣特殊教育學生鑑定及就學輔導會（以下簡稱本縣鑑輔會）鑑定確定者。</a:t>
          </a:r>
        </a:p>
      </dsp:txBody>
      <dsp:txXfrm>
        <a:off x="5997113" y="633173"/>
        <a:ext cx="2353339" cy="734980"/>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bwMode="auto">
          <a:xfrm>
            <a:off x="0" y="0"/>
            <a:ext cx="3076575" cy="511175"/>
          </a:xfrm>
          <a:prstGeom prst="rect">
            <a:avLst/>
          </a:prstGeom>
          <a:noFill/>
          <a:ln w="9525">
            <a:noFill/>
            <a:miter lim="800000"/>
            <a:headEnd/>
            <a:tailEnd/>
          </a:ln>
        </p:spPr>
        <p:txBody>
          <a:bodyPr vert="horz" wrap="square" lIns="99048" tIns="49524" rIns="99048" bIns="49524" numCol="1" anchor="t" anchorCtr="0" compatLnSpc="1">
            <a:prstTxWarp prst="textNoShape">
              <a:avLst/>
            </a:prstTxWarp>
          </a:bodyPr>
          <a:lstStyle>
            <a:lvl1pPr defTabSz="990600">
              <a:defRPr kumimoji="0" sz="1300">
                <a:latin typeface="Calibri" pitchFamily="34" charset="0"/>
                <a:ea typeface="新細明體" charset="-120"/>
              </a:defRPr>
            </a:lvl1pPr>
          </a:lstStyle>
          <a:p>
            <a:pPr>
              <a:defRPr/>
            </a:pPr>
            <a:endParaRPr lang="zh-TW" altLang="en-US"/>
          </a:p>
        </p:txBody>
      </p:sp>
      <p:sp>
        <p:nvSpPr>
          <p:cNvPr id="3" name="日期版面配置區 2"/>
          <p:cNvSpPr>
            <a:spLocks noGrp="1"/>
          </p:cNvSpPr>
          <p:nvPr>
            <p:ph type="dt" idx="1"/>
          </p:nvPr>
        </p:nvSpPr>
        <p:spPr bwMode="auto">
          <a:xfrm>
            <a:off x="4021138" y="0"/>
            <a:ext cx="3076575" cy="511175"/>
          </a:xfrm>
          <a:prstGeom prst="rect">
            <a:avLst/>
          </a:prstGeom>
          <a:noFill/>
          <a:ln w="9525">
            <a:noFill/>
            <a:miter lim="800000"/>
            <a:headEnd/>
            <a:tailEnd/>
          </a:ln>
        </p:spPr>
        <p:txBody>
          <a:bodyPr vert="horz" wrap="square" lIns="99048" tIns="49524" rIns="99048" bIns="49524" numCol="1" anchor="t" anchorCtr="0" compatLnSpc="1">
            <a:prstTxWarp prst="textNoShape">
              <a:avLst/>
            </a:prstTxWarp>
          </a:bodyPr>
          <a:lstStyle>
            <a:lvl1pPr algn="r" defTabSz="990600">
              <a:defRPr kumimoji="0" sz="1300">
                <a:latin typeface="Calibri" pitchFamily="34" charset="0"/>
                <a:ea typeface="新細明體" charset="-120"/>
              </a:defRPr>
            </a:lvl1pPr>
          </a:lstStyle>
          <a:p>
            <a:pPr>
              <a:defRPr/>
            </a:pPr>
            <a:fld id="{A019BF8F-3474-443A-B4A9-EF453FCDEFAF}" type="datetimeFigureOut">
              <a:rPr lang="zh-TW" altLang="en-US"/>
              <a:pPr>
                <a:defRPr/>
              </a:pPr>
              <a:t>2024/9/6</a:t>
            </a:fld>
            <a:endParaRPr lang="en-US" altLang="zh-TW"/>
          </a:p>
        </p:txBody>
      </p:sp>
      <p:sp>
        <p:nvSpPr>
          <p:cNvPr id="4" name="投影片圖像版面配置區 3"/>
          <p:cNvSpPr>
            <a:spLocks noGrp="1" noRot="1" noChangeAspect="1"/>
          </p:cNvSpPr>
          <p:nvPr>
            <p:ph type="sldImg" idx="2"/>
          </p:nvPr>
        </p:nvSpPr>
        <p:spPr>
          <a:xfrm>
            <a:off x="990600" y="768350"/>
            <a:ext cx="5118100" cy="3836988"/>
          </a:xfrm>
          <a:prstGeom prst="rect">
            <a:avLst/>
          </a:prstGeom>
          <a:noFill/>
          <a:ln w="12700">
            <a:solidFill>
              <a:prstClr val="black"/>
            </a:solidFill>
          </a:ln>
        </p:spPr>
        <p:txBody>
          <a:bodyPr vert="horz" lIns="91440" tIns="45720" rIns="91440" bIns="45720" rtlCol="0" anchor="ctr"/>
          <a:lstStyle/>
          <a:p>
            <a:pPr lvl="0"/>
            <a:endParaRPr lang="zh-TW" altLang="en-US" noProof="0"/>
          </a:p>
        </p:txBody>
      </p:sp>
      <p:sp>
        <p:nvSpPr>
          <p:cNvPr id="5" name="備忘稿版面配置區 4"/>
          <p:cNvSpPr>
            <a:spLocks noGrp="1"/>
          </p:cNvSpPr>
          <p:nvPr>
            <p:ph type="body" sz="quarter" idx="3"/>
          </p:nvPr>
        </p:nvSpPr>
        <p:spPr bwMode="auto">
          <a:xfrm>
            <a:off x="709613" y="4860925"/>
            <a:ext cx="5680075" cy="4605338"/>
          </a:xfrm>
          <a:prstGeom prst="rect">
            <a:avLst/>
          </a:prstGeom>
          <a:noFill/>
          <a:ln w="9525">
            <a:noFill/>
            <a:miter lim="800000"/>
            <a:headEnd/>
            <a:tailEnd/>
          </a:ln>
        </p:spPr>
        <p:txBody>
          <a:bodyPr vert="horz" wrap="square" lIns="99048" tIns="49524" rIns="99048" bIns="49524" numCol="1" anchor="t" anchorCtr="0" compatLnSpc="1">
            <a:prstTxWarp prst="textNoShape">
              <a:avLst/>
            </a:prstTxWarp>
          </a:bodyPr>
          <a:lstStyle/>
          <a:p>
            <a:pPr lvl="0"/>
            <a:r>
              <a:rPr lang="zh-TW" altLang="en-US" noProof="0"/>
              <a:t>按一下以編輯母片文字樣式</a:t>
            </a:r>
          </a:p>
          <a:p>
            <a:pPr lvl="1"/>
            <a:r>
              <a:rPr lang="zh-TW" altLang="en-US" noProof="0"/>
              <a:t>第二層</a:t>
            </a:r>
          </a:p>
          <a:p>
            <a:pPr lvl="2"/>
            <a:r>
              <a:rPr lang="zh-TW" altLang="en-US" noProof="0"/>
              <a:t>第三層</a:t>
            </a:r>
          </a:p>
          <a:p>
            <a:pPr lvl="3"/>
            <a:r>
              <a:rPr lang="zh-TW" altLang="en-US" noProof="0"/>
              <a:t>第四層</a:t>
            </a:r>
          </a:p>
          <a:p>
            <a:pPr lvl="4"/>
            <a:r>
              <a:rPr lang="zh-TW" altLang="en-US" noProof="0"/>
              <a:t>第五層</a:t>
            </a:r>
          </a:p>
        </p:txBody>
      </p:sp>
      <p:sp>
        <p:nvSpPr>
          <p:cNvPr id="6" name="頁尾版面配置區 5"/>
          <p:cNvSpPr>
            <a:spLocks noGrp="1"/>
          </p:cNvSpPr>
          <p:nvPr>
            <p:ph type="ftr" sz="quarter" idx="4"/>
          </p:nvPr>
        </p:nvSpPr>
        <p:spPr bwMode="auto">
          <a:xfrm>
            <a:off x="0" y="9721850"/>
            <a:ext cx="3076575" cy="511175"/>
          </a:xfrm>
          <a:prstGeom prst="rect">
            <a:avLst/>
          </a:prstGeom>
          <a:noFill/>
          <a:ln w="9525">
            <a:noFill/>
            <a:miter lim="800000"/>
            <a:headEnd/>
            <a:tailEnd/>
          </a:ln>
        </p:spPr>
        <p:txBody>
          <a:bodyPr vert="horz" wrap="square" lIns="99048" tIns="49524" rIns="99048" bIns="49524" numCol="1" anchor="b" anchorCtr="0" compatLnSpc="1">
            <a:prstTxWarp prst="textNoShape">
              <a:avLst/>
            </a:prstTxWarp>
          </a:bodyPr>
          <a:lstStyle>
            <a:lvl1pPr defTabSz="990600">
              <a:defRPr kumimoji="0" sz="1300">
                <a:latin typeface="Calibri" pitchFamily="34" charset="0"/>
                <a:ea typeface="新細明體" charset="-120"/>
              </a:defRPr>
            </a:lvl1pPr>
          </a:lstStyle>
          <a:p>
            <a:pPr>
              <a:defRPr/>
            </a:pPr>
            <a:endParaRPr lang="zh-TW" altLang="en-US"/>
          </a:p>
        </p:txBody>
      </p:sp>
      <p:sp>
        <p:nvSpPr>
          <p:cNvPr id="7" name="投影片編號版面配置區 6"/>
          <p:cNvSpPr>
            <a:spLocks noGrp="1"/>
          </p:cNvSpPr>
          <p:nvPr>
            <p:ph type="sldNum" sz="quarter" idx="5"/>
          </p:nvPr>
        </p:nvSpPr>
        <p:spPr bwMode="auto">
          <a:xfrm>
            <a:off x="4021138" y="9721850"/>
            <a:ext cx="3076575" cy="511175"/>
          </a:xfrm>
          <a:prstGeom prst="rect">
            <a:avLst/>
          </a:prstGeom>
          <a:noFill/>
          <a:ln w="9525">
            <a:noFill/>
            <a:miter lim="800000"/>
            <a:headEnd/>
            <a:tailEnd/>
          </a:ln>
        </p:spPr>
        <p:txBody>
          <a:bodyPr vert="horz" wrap="square" lIns="99048" tIns="49524" rIns="99048" bIns="49524" numCol="1" anchor="b" anchorCtr="0" compatLnSpc="1">
            <a:prstTxWarp prst="textNoShape">
              <a:avLst/>
            </a:prstTxWarp>
          </a:bodyPr>
          <a:lstStyle>
            <a:lvl1pPr algn="r" defTabSz="990600">
              <a:defRPr kumimoji="0" sz="1300">
                <a:latin typeface="Calibri" pitchFamily="34" charset="0"/>
                <a:ea typeface="新細明體" charset="-120"/>
              </a:defRPr>
            </a:lvl1pPr>
          </a:lstStyle>
          <a:p>
            <a:pPr>
              <a:defRPr/>
            </a:pPr>
            <a:fld id="{862776B4-3B45-4C7E-875D-DE9862E24260}" type="slidenum">
              <a:rPr lang="zh-TW" altLang="en-US"/>
              <a:pPr>
                <a:defRPr/>
              </a:pPr>
              <a:t>‹#›</a:t>
            </a:fld>
            <a:endParaRPr lang="en-US" altLang="zh-TW"/>
          </a:p>
        </p:txBody>
      </p:sp>
    </p:spTree>
    <p:extLst>
      <p:ext uri="{BB962C8B-B14F-4D97-AF65-F5344CB8AC3E}">
        <p14:creationId xmlns:p14="http://schemas.microsoft.com/office/powerpoint/2010/main" val="50812523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a:xfrm>
            <a:off x="992188" y="768350"/>
            <a:ext cx="5114925" cy="3836988"/>
          </a:xfrm>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pPr>
              <a:defRPr/>
            </a:pPr>
            <a:fld id="{862776B4-3B45-4C7E-875D-DE9862E24260}" type="slidenum">
              <a:rPr lang="zh-TW" altLang="en-US" smtClean="0"/>
              <a:pPr>
                <a:defRPr/>
              </a:pPr>
              <a:t>6</a:t>
            </a:fld>
            <a:endParaRPr lang="en-US" altLang="zh-TW"/>
          </a:p>
        </p:txBody>
      </p:sp>
    </p:spTree>
    <p:extLst>
      <p:ext uri="{BB962C8B-B14F-4D97-AF65-F5344CB8AC3E}">
        <p14:creationId xmlns:p14="http://schemas.microsoft.com/office/powerpoint/2010/main" val="7950613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a:xfrm>
            <a:off x="992188" y="768350"/>
            <a:ext cx="5114925" cy="3836988"/>
          </a:xfrm>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pPr>
              <a:defRPr/>
            </a:pPr>
            <a:fld id="{862776B4-3B45-4C7E-875D-DE9862E24260}" type="slidenum">
              <a:rPr lang="zh-TW" altLang="en-US" smtClean="0"/>
              <a:pPr>
                <a:defRPr/>
              </a:pPr>
              <a:t>13</a:t>
            </a:fld>
            <a:endParaRPr lang="en-US" altLang="zh-TW"/>
          </a:p>
        </p:txBody>
      </p:sp>
    </p:spTree>
    <p:extLst>
      <p:ext uri="{BB962C8B-B14F-4D97-AF65-F5344CB8AC3E}">
        <p14:creationId xmlns:p14="http://schemas.microsoft.com/office/powerpoint/2010/main" val="9608567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bwMode="auto">
          <a:xfrm>
            <a:off x="992188" y="768350"/>
            <a:ext cx="5114925"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TW" altLang="en-US"/>
          </a:p>
        </p:txBody>
      </p:sp>
      <p:sp>
        <p:nvSpPr>
          <p:cNvPr id="41988" name="日期版面配置區 3"/>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sz="1200">
                <a:solidFill>
                  <a:schemeClr val="tx1"/>
                </a:solidFill>
                <a:latin typeface="Calibri" pitchFamily="34" charset="0"/>
                <a:ea typeface="新細明體" pitchFamily="18" charset="-120"/>
              </a:defRPr>
            </a:lvl1pPr>
            <a:lvl2pPr marL="742950" indent="-285750" defTabSz="990600">
              <a:defRPr sz="1200">
                <a:solidFill>
                  <a:schemeClr val="tx1"/>
                </a:solidFill>
                <a:latin typeface="Calibri" pitchFamily="34" charset="0"/>
                <a:ea typeface="新細明體" pitchFamily="18" charset="-120"/>
              </a:defRPr>
            </a:lvl2pPr>
            <a:lvl3pPr marL="1143000" indent="-228600" defTabSz="990600">
              <a:defRPr sz="1200">
                <a:solidFill>
                  <a:schemeClr val="tx1"/>
                </a:solidFill>
                <a:latin typeface="Calibri" pitchFamily="34" charset="0"/>
                <a:ea typeface="新細明體" pitchFamily="18" charset="-120"/>
              </a:defRPr>
            </a:lvl3pPr>
            <a:lvl4pPr marL="1600200" indent="-228600" defTabSz="990600">
              <a:defRPr sz="1200">
                <a:solidFill>
                  <a:schemeClr val="tx1"/>
                </a:solidFill>
                <a:latin typeface="Calibri" pitchFamily="34" charset="0"/>
                <a:ea typeface="新細明體" pitchFamily="18" charset="-120"/>
              </a:defRPr>
            </a:lvl4pPr>
            <a:lvl5pPr marL="2057400" indent="-228600" defTabSz="990600">
              <a:defRPr sz="1200">
                <a:solidFill>
                  <a:schemeClr val="tx1"/>
                </a:solidFill>
                <a:latin typeface="Calibri" pitchFamily="34" charset="0"/>
                <a:ea typeface="新細明體" pitchFamily="18" charset="-120"/>
              </a:defRPr>
            </a:lvl5pPr>
            <a:lvl6pPr marL="2514600" indent="-228600" defTabSz="990600" eaLnBrk="0" fontAlgn="base" hangingPunct="0">
              <a:spcBef>
                <a:spcPct val="30000"/>
              </a:spcBef>
              <a:spcAft>
                <a:spcPct val="0"/>
              </a:spcAft>
              <a:defRPr sz="1200">
                <a:solidFill>
                  <a:schemeClr val="tx1"/>
                </a:solidFill>
                <a:latin typeface="Calibri" pitchFamily="34" charset="0"/>
                <a:ea typeface="新細明體" pitchFamily="18" charset="-120"/>
              </a:defRPr>
            </a:lvl6pPr>
            <a:lvl7pPr marL="2971800" indent="-228600" defTabSz="990600" eaLnBrk="0" fontAlgn="base" hangingPunct="0">
              <a:spcBef>
                <a:spcPct val="30000"/>
              </a:spcBef>
              <a:spcAft>
                <a:spcPct val="0"/>
              </a:spcAft>
              <a:defRPr sz="1200">
                <a:solidFill>
                  <a:schemeClr val="tx1"/>
                </a:solidFill>
                <a:latin typeface="Calibri" pitchFamily="34" charset="0"/>
                <a:ea typeface="新細明體" pitchFamily="18" charset="-120"/>
              </a:defRPr>
            </a:lvl7pPr>
            <a:lvl8pPr marL="3429000" indent="-228600" defTabSz="990600" eaLnBrk="0" fontAlgn="base" hangingPunct="0">
              <a:spcBef>
                <a:spcPct val="30000"/>
              </a:spcBef>
              <a:spcAft>
                <a:spcPct val="0"/>
              </a:spcAft>
              <a:defRPr sz="1200">
                <a:solidFill>
                  <a:schemeClr val="tx1"/>
                </a:solidFill>
                <a:latin typeface="Calibri" pitchFamily="34" charset="0"/>
                <a:ea typeface="新細明體" pitchFamily="18" charset="-120"/>
              </a:defRPr>
            </a:lvl8pPr>
            <a:lvl9pPr marL="3886200" indent="-228600" defTabSz="990600" eaLnBrk="0" fontAlgn="base" hangingPunct="0">
              <a:spcBef>
                <a:spcPct val="30000"/>
              </a:spcBef>
              <a:spcAft>
                <a:spcPct val="0"/>
              </a:spcAft>
              <a:defRPr sz="1200">
                <a:solidFill>
                  <a:schemeClr val="tx1"/>
                </a:solidFill>
                <a:latin typeface="Calibri" pitchFamily="34" charset="0"/>
                <a:ea typeface="新細明體" pitchFamily="18" charset="-120"/>
              </a:defRPr>
            </a:lvl9pPr>
          </a:lstStyle>
          <a:p>
            <a:r>
              <a:rPr kumimoji="1" lang="en-US" altLang="zh-TW" sz="1300">
                <a:latin typeface="Arial" charset="0"/>
              </a:rPr>
              <a:t>2012/8/27</a:t>
            </a:r>
          </a:p>
        </p:txBody>
      </p:sp>
    </p:spTree>
    <p:extLst>
      <p:ext uri="{BB962C8B-B14F-4D97-AF65-F5344CB8AC3E}">
        <p14:creationId xmlns:p14="http://schemas.microsoft.com/office/powerpoint/2010/main" val="19145000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投影片圖像版面配置區 1"/>
          <p:cNvSpPr>
            <a:spLocks noGrp="1" noRot="1" noChangeAspect="1" noTextEdit="1"/>
          </p:cNvSpPr>
          <p:nvPr>
            <p:ph type="sldImg"/>
          </p:nvPr>
        </p:nvSpPr>
        <p:spPr bwMode="auto">
          <a:xfrm>
            <a:off x="992188" y="768350"/>
            <a:ext cx="5114925"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備忘稿版面配置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TW" altLang="en-US"/>
          </a:p>
        </p:txBody>
      </p:sp>
      <p:sp>
        <p:nvSpPr>
          <p:cNvPr id="44036" name="投影片編號版面配置區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90600">
              <a:defRPr sz="1200">
                <a:solidFill>
                  <a:schemeClr val="tx1"/>
                </a:solidFill>
                <a:latin typeface="Calibri" pitchFamily="34" charset="0"/>
                <a:ea typeface="新細明體" pitchFamily="18" charset="-120"/>
              </a:defRPr>
            </a:lvl1pPr>
            <a:lvl2pPr marL="742950" indent="-285750" defTabSz="990600">
              <a:defRPr sz="1200">
                <a:solidFill>
                  <a:schemeClr val="tx1"/>
                </a:solidFill>
                <a:latin typeface="Calibri" pitchFamily="34" charset="0"/>
                <a:ea typeface="新細明體" pitchFamily="18" charset="-120"/>
              </a:defRPr>
            </a:lvl2pPr>
            <a:lvl3pPr marL="1143000" indent="-228600" defTabSz="990600">
              <a:defRPr sz="1200">
                <a:solidFill>
                  <a:schemeClr val="tx1"/>
                </a:solidFill>
                <a:latin typeface="Calibri" pitchFamily="34" charset="0"/>
                <a:ea typeface="新細明體" pitchFamily="18" charset="-120"/>
              </a:defRPr>
            </a:lvl3pPr>
            <a:lvl4pPr marL="1600200" indent="-228600" defTabSz="990600">
              <a:defRPr sz="1200">
                <a:solidFill>
                  <a:schemeClr val="tx1"/>
                </a:solidFill>
                <a:latin typeface="Calibri" pitchFamily="34" charset="0"/>
                <a:ea typeface="新細明體" pitchFamily="18" charset="-120"/>
              </a:defRPr>
            </a:lvl4pPr>
            <a:lvl5pPr marL="2057400" indent="-228600" defTabSz="990600">
              <a:defRPr sz="1200">
                <a:solidFill>
                  <a:schemeClr val="tx1"/>
                </a:solidFill>
                <a:latin typeface="Calibri" pitchFamily="34" charset="0"/>
                <a:ea typeface="新細明體" pitchFamily="18" charset="-120"/>
              </a:defRPr>
            </a:lvl5pPr>
            <a:lvl6pPr marL="2514600" indent="-228600" defTabSz="990600" eaLnBrk="0" fontAlgn="base" hangingPunct="0">
              <a:spcBef>
                <a:spcPct val="30000"/>
              </a:spcBef>
              <a:spcAft>
                <a:spcPct val="0"/>
              </a:spcAft>
              <a:defRPr sz="1200">
                <a:solidFill>
                  <a:schemeClr val="tx1"/>
                </a:solidFill>
                <a:latin typeface="Calibri" pitchFamily="34" charset="0"/>
                <a:ea typeface="新細明體" pitchFamily="18" charset="-120"/>
              </a:defRPr>
            </a:lvl6pPr>
            <a:lvl7pPr marL="2971800" indent="-228600" defTabSz="990600" eaLnBrk="0" fontAlgn="base" hangingPunct="0">
              <a:spcBef>
                <a:spcPct val="30000"/>
              </a:spcBef>
              <a:spcAft>
                <a:spcPct val="0"/>
              </a:spcAft>
              <a:defRPr sz="1200">
                <a:solidFill>
                  <a:schemeClr val="tx1"/>
                </a:solidFill>
                <a:latin typeface="Calibri" pitchFamily="34" charset="0"/>
                <a:ea typeface="新細明體" pitchFamily="18" charset="-120"/>
              </a:defRPr>
            </a:lvl7pPr>
            <a:lvl8pPr marL="3429000" indent="-228600" defTabSz="990600" eaLnBrk="0" fontAlgn="base" hangingPunct="0">
              <a:spcBef>
                <a:spcPct val="30000"/>
              </a:spcBef>
              <a:spcAft>
                <a:spcPct val="0"/>
              </a:spcAft>
              <a:defRPr sz="1200">
                <a:solidFill>
                  <a:schemeClr val="tx1"/>
                </a:solidFill>
                <a:latin typeface="Calibri" pitchFamily="34" charset="0"/>
                <a:ea typeface="新細明體" pitchFamily="18" charset="-120"/>
              </a:defRPr>
            </a:lvl8pPr>
            <a:lvl9pPr marL="3886200" indent="-228600" defTabSz="990600" eaLnBrk="0" fontAlgn="base" hangingPunct="0">
              <a:spcBef>
                <a:spcPct val="30000"/>
              </a:spcBef>
              <a:spcAft>
                <a:spcPct val="0"/>
              </a:spcAft>
              <a:defRPr sz="1200">
                <a:solidFill>
                  <a:schemeClr val="tx1"/>
                </a:solidFill>
                <a:latin typeface="Calibri" pitchFamily="34" charset="0"/>
                <a:ea typeface="新細明體" pitchFamily="18" charset="-120"/>
              </a:defRPr>
            </a:lvl9pPr>
          </a:lstStyle>
          <a:p>
            <a:fld id="{8373D6B0-B9EC-4024-B2C4-1415A80A366C}" type="slidenum">
              <a:rPr lang="zh-TW" altLang="en-US" sz="1300" smtClean="0"/>
              <a:pPr/>
              <a:t>54</a:t>
            </a:fld>
            <a:endParaRPr lang="en-US" altLang="zh-TW" sz="1300"/>
          </a:p>
        </p:txBody>
      </p:sp>
    </p:spTree>
    <p:extLst>
      <p:ext uri="{BB962C8B-B14F-4D97-AF65-F5344CB8AC3E}">
        <p14:creationId xmlns:p14="http://schemas.microsoft.com/office/powerpoint/2010/main" val="9068205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spTree>
      <p:nvGrpSpPr>
        <p:cNvPr id="1" name=""/>
        <p:cNvGrpSpPr/>
        <p:nvPr/>
      </p:nvGrpSpPr>
      <p:grpSpPr>
        <a:xfrm>
          <a:off x="0" y="0"/>
          <a:ext cx="0" cy="0"/>
          <a:chOff x="0" y="0"/>
          <a:chExt cx="0" cy="0"/>
        </a:xfrm>
      </p:grpSpPr>
      <p:sp>
        <p:nvSpPr>
          <p:cNvPr id="4" name="矩形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5" name="矩形 11"/>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6" name="矩形 13"/>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7" name="矩形 18"/>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10" name="直線接點 10"/>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11" name="直線接點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12" name="直線接點 1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13" name="直線接點 15"/>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14" name="直線接點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15" name="直線接點 21"/>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16" name="矩形 15"/>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p>
        </p:txBody>
      </p:sp>
      <p:sp>
        <p:nvSpPr>
          <p:cNvPr id="17" name="橢圓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p>
        </p:txBody>
      </p:sp>
      <p:sp>
        <p:nvSpPr>
          <p:cNvPr id="18" name="橢圓 22"/>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p>
        </p:txBody>
      </p:sp>
      <p:sp>
        <p:nvSpPr>
          <p:cNvPr id="19" name="橢圓 23"/>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p>
        </p:txBody>
      </p:sp>
      <p:sp>
        <p:nvSpPr>
          <p:cNvPr id="20" name="橢圓 25"/>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p>
        </p:txBody>
      </p:sp>
      <p:sp>
        <p:nvSpPr>
          <p:cNvPr id="21" name="橢圓 24"/>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p>
        </p:txBody>
      </p:sp>
      <p:sp>
        <p:nvSpPr>
          <p:cNvPr id="8" name="標題 7"/>
          <p:cNvSpPr>
            <a:spLocks noGrp="1"/>
          </p:cNvSpPr>
          <p:nvPr>
            <p:ph type="ctrTitle"/>
          </p:nvPr>
        </p:nvSpPr>
        <p:spPr>
          <a:xfrm>
            <a:off x="2286000" y="3124200"/>
            <a:ext cx="6172200" cy="1894362"/>
          </a:xfrm>
        </p:spPr>
        <p:txBody>
          <a:bodyPr/>
          <a:lstStyle>
            <a:lvl1pPr>
              <a:defRPr b="1"/>
            </a:lvl1pPr>
          </a:lstStyle>
          <a:p>
            <a:r>
              <a:rPr lang="zh-TW" altLang="en-US"/>
              <a:t>按一下以編輯母片標題樣式</a:t>
            </a:r>
            <a:endParaRPr lang="en-US"/>
          </a:p>
        </p:txBody>
      </p:sp>
      <p:sp>
        <p:nvSpPr>
          <p:cNvPr id="9" name="副標題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TW" altLang="en-US"/>
              <a:t>按一下以編輯母片副標題樣式</a:t>
            </a:r>
            <a:endParaRPr lang="en-US"/>
          </a:p>
        </p:txBody>
      </p:sp>
      <p:sp>
        <p:nvSpPr>
          <p:cNvPr id="22" name="日期版面配置區 27"/>
          <p:cNvSpPr>
            <a:spLocks noGrp="1"/>
          </p:cNvSpPr>
          <p:nvPr>
            <p:ph type="dt" sz="half" idx="10"/>
          </p:nvPr>
        </p:nvSpPr>
        <p:spPr bwMode="auto">
          <a:xfrm rot="5400000">
            <a:off x="7764463" y="1174750"/>
            <a:ext cx="2286000" cy="381000"/>
          </a:xfrm>
        </p:spPr>
        <p:txBody>
          <a:bodyPr/>
          <a:lstStyle>
            <a:lvl1pPr>
              <a:defRPr/>
            </a:lvl1pPr>
          </a:lstStyle>
          <a:p>
            <a:pPr>
              <a:defRPr/>
            </a:pPr>
            <a:fld id="{BB3066B8-5343-4879-8F2F-3E270F6685AE}" type="datetimeFigureOut">
              <a:rPr lang="zh-TW" altLang="en-US"/>
              <a:pPr>
                <a:defRPr/>
              </a:pPr>
              <a:t>2024/9/6</a:t>
            </a:fld>
            <a:endParaRPr lang="zh-TW" altLang="en-US"/>
          </a:p>
        </p:txBody>
      </p:sp>
      <p:sp>
        <p:nvSpPr>
          <p:cNvPr id="23" name="頁尾版面配置區 16"/>
          <p:cNvSpPr>
            <a:spLocks noGrp="1"/>
          </p:cNvSpPr>
          <p:nvPr>
            <p:ph type="ftr" sz="quarter" idx="11"/>
          </p:nvPr>
        </p:nvSpPr>
        <p:spPr bwMode="auto">
          <a:xfrm rot="5400000">
            <a:off x="7077076" y="4181475"/>
            <a:ext cx="3657600" cy="384175"/>
          </a:xfrm>
        </p:spPr>
        <p:txBody>
          <a:bodyPr/>
          <a:lstStyle>
            <a:lvl1pPr>
              <a:defRPr/>
            </a:lvl1pPr>
          </a:lstStyle>
          <a:p>
            <a:pPr>
              <a:defRPr/>
            </a:pPr>
            <a:endParaRPr lang="zh-TW" altLang="en-US"/>
          </a:p>
        </p:txBody>
      </p:sp>
      <p:sp>
        <p:nvSpPr>
          <p:cNvPr id="24" name="投影片編號版面配置區 28"/>
          <p:cNvSpPr>
            <a:spLocks noGrp="1"/>
          </p:cNvSpPr>
          <p:nvPr>
            <p:ph type="sldNum" sz="quarter" idx="12"/>
          </p:nvPr>
        </p:nvSpPr>
        <p:spPr bwMode="auto">
          <a:xfrm>
            <a:off x="1325563" y="4929188"/>
            <a:ext cx="609600" cy="517525"/>
          </a:xfrm>
        </p:spPr>
        <p:txBody>
          <a:bodyPr/>
          <a:lstStyle>
            <a:lvl1pPr>
              <a:defRPr/>
            </a:lvl1pPr>
          </a:lstStyle>
          <a:p>
            <a:pPr>
              <a:defRPr/>
            </a:pPr>
            <a:fld id="{7F58F715-F0BB-4A1C-BC90-2F8364EFAF7E}" type="slidenum">
              <a:rPr lang="zh-TW" altLang="en-US"/>
              <a:pPr>
                <a:defRPr/>
              </a:pPr>
              <a:t>‹#›</a:t>
            </a:fld>
            <a:endParaRPr lang="zh-TW" altLang="en-US"/>
          </a:p>
        </p:txBody>
      </p:sp>
    </p:spTree>
    <p:extLst>
      <p:ext uri="{BB962C8B-B14F-4D97-AF65-F5344CB8AC3E}">
        <p14:creationId xmlns:p14="http://schemas.microsoft.com/office/powerpoint/2010/main" val="2596132243"/>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endParaRPr lang="en-US"/>
          </a:p>
        </p:txBody>
      </p:sp>
      <p:sp>
        <p:nvSpPr>
          <p:cNvPr id="3" name="直排文字版面配置區 2"/>
          <p:cNvSpPr>
            <a:spLocks noGrp="1"/>
          </p:cNvSpPr>
          <p:nvPr>
            <p:ph type="body" orient="vert" idx="1"/>
          </p:nvPr>
        </p:nvSpPr>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a:p>
        </p:txBody>
      </p:sp>
      <p:sp>
        <p:nvSpPr>
          <p:cNvPr id="4" name="日期版面配置區 13"/>
          <p:cNvSpPr>
            <a:spLocks noGrp="1"/>
          </p:cNvSpPr>
          <p:nvPr>
            <p:ph type="dt" sz="half" idx="10"/>
          </p:nvPr>
        </p:nvSpPr>
        <p:spPr/>
        <p:txBody>
          <a:bodyPr/>
          <a:lstStyle>
            <a:lvl1pPr>
              <a:defRPr/>
            </a:lvl1pPr>
          </a:lstStyle>
          <a:p>
            <a:pPr>
              <a:defRPr/>
            </a:pPr>
            <a:fld id="{E90CAC1F-3BC4-4D3E-B184-2F20B1139CBD}" type="datetimeFigureOut">
              <a:rPr lang="zh-TW" altLang="en-US"/>
              <a:pPr>
                <a:defRPr/>
              </a:pPr>
              <a:t>2024/9/6</a:t>
            </a:fld>
            <a:endParaRPr lang="zh-TW" altLang="en-US"/>
          </a:p>
        </p:txBody>
      </p:sp>
      <p:sp>
        <p:nvSpPr>
          <p:cNvPr id="5" name="頁尾版面配置區 2"/>
          <p:cNvSpPr>
            <a:spLocks noGrp="1"/>
          </p:cNvSpPr>
          <p:nvPr>
            <p:ph type="ftr" sz="quarter" idx="11"/>
          </p:nvPr>
        </p:nvSpPr>
        <p:spPr/>
        <p:txBody>
          <a:bodyPr/>
          <a:lstStyle>
            <a:lvl1pPr>
              <a:defRPr/>
            </a:lvl1pPr>
          </a:lstStyle>
          <a:p>
            <a:pPr>
              <a:defRPr/>
            </a:pPr>
            <a:endParaRPr lang="zh-TW" altLang="en-US"/>
          </a:p>
        </p:txBody>
      </p:sp>
      <p:sp>
        <p:nvSpPr>
          <p:cNvPr id="6" name="投影片編號版面配置區 22"/>
          <p:cNvSpPr>
            <a:spLocks noGrp="1"/>
          </p:cNvSpPr>
          <p:nvPr>
            <p:ph type="sldNum" sz="quarter" idx="12"/>
          </p:nvPr>
        </p:nvSpPr>
        <p:spPr/>
        <p:txBody>
          <a:bodyPr/>
          <a:lstStyle>
            <a:lvl1pPr>
              <a:defRPr/>
            </a:lvl1pPr>
          </a:lstStyle>
          <a:p>
            <a:pPr>
              <a:defRPr/>
            </a:pPr>
            <a:fld id="{619AB2FC-674F-48DA-9E99-03CD18FC3406}" type="slidenum">
              <a:rPr lang="zh-TW" altLang="en-US"/>
              <a:pPr>
                <a:defRPr/>
              </a:pPr>
              <a:t>‹#›</a:t>
            </a:fld>
            <a:endParaRPr lang="zh-TW" altLang="en-US"/>
          </a:p>
        </p:txBody>
      </p:sp>
    </p:spTree>
    <p:extLst>
      <p:ext uri="{BB962C8B-B14F-4D97-AF65-F5344CB8AC3E}">
        <p14:creationId xmlns:p14="http://schemas.microsoft.com/office/powerpoint/2010/main" val="16777769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9"/>
            <a:ext cx="1676400" cy="5851525"/>
          </a:xfrm>
        </p:spPr>
        <p:txBody>
          <a:bodyPr vert="eaVert"/>
          <a:lstStyle/>
          <a:p>
            <a:r>
              <a:rPr lang="zh-TW" altLang="en-US"/>
              <a:t>按一下以編輯母片標題樣式</a:t>
            </a:r>
            <a:endParaRPr 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a:p>
        </p:txBody>
      </p:sp>
      <p:sp>
        <p:nvSpPr>
          <p:cNvPr id="4" name="日期版面配置區 13"/>
          <p:cNvSpPr>
            <a:spLocks noGrp="1"/>
          </p:cNvSpPr>
          <p:nvPr>
            <p:ph type="dt" sz="half" idx="10"/>
          </p:nvPr>
        </p:nvSpPr>
        <p:spPr/>
        <p:txBody>
          <a:bodyPr/>
          <a:lstStyle>
            <a:lvl1pPr>
              <a:defRPr/>
            </a:lvl1pPr>
          </a:lstStyle>
          <a:p>
            <a:pPr>
              <a:defRPr/>
            </a:pPr>
            <a:fld id="{BE6CCE9D-A12A-49BA-B92A-91FB300A7884}" type="datetimeFigureOut">
              <a:rPr lang="zh-TW" altLang="en-US"/>
              <a:pPr>
                <a:defRPr/>
              </a:pPr>
              <a:t>2024/9/6</a:t>
            </a:fld>
            <a:endParaRPr lang="zh-TW" altLang="en-US"/>
          </a:p>
        </p:txBody>
      </p:sp>
      <p:sp>
        <p:nvSpPr>
          <p:cNvPr id="5" name="頁尾版面配置區 2"/>
          <p:cNvSpPr>
            <a:spLocks noGrp="1"/>
          </p:cNvSpPr>
          <p:nvPr>
            <p:ph type="ftr" sz="quarter" idx="11"/>
          </p:nvPr>
        </p:nvSpPr>
        <p:spPr/>
        <p:txBody>
          <a:bodyPr/>
          <a:lstStyle>
            <a:lvl1pPr>
              <a:defRPr/>
            </a:lvl1pPr>
          </a:lstStyle>
          <a:p>
            <a:pPr>
              <a:defRPr/>
            </a:pPr>
            <a:endParaRPr lang="zh-TW" altLang="en-US"/>
          </a:p>
        </p:txBody>
      </p:sp>
      <p:sp>
        <p:nvSpPr>
          <p:cNvPr id="6" name="投影片編號版面配置區 22"/>
          <p:cNvSpPr>
            <a:spLocks noGrp="1"/>
          </p:cNvSpPr>
          <p:nvPr>
            <p:ph type="sldNum" sz="quarter" idx="12"/>
          </p:nvPr>
        </p:nvSpPr>
        <p:spPr/>
        <p:txBody>
          <a:bodyPr/>
          <a:lstStyle>
            <a:lvl1pPr>
              <a:defRPr/>
            </a:lvl1pPr>
          </a:lstStyle>
          <a:p>
            <a:pPr>
              <a:defRPr/>
            </a:pPr>
            <a:fld id="{85EAF192-8746-47A9-A22E-3781D749F6D3}" type="slidenum">
              <a:rPr lang="zh-TW" altLang="en-US"/>
              <a:pPr>
                <a:defRPr/>
              </a:pPr>
              <a:t>‹#›</a:t>
            </a:fld>
            <a:endParaRPr lang="zh-TW" altLang="en-US"/>
          </a:p>
        </p:txBody>
      </p:sp>
    </p:spTree>
    <p:extLst>
      <p:ext uri="{BB962C8B-B14F-4D97-AF65-F5344CB8AC3E}">
        <p14:creationId xmlns:p14="http://schemas.microsoft.com/office/powerpoint/2010/main" val="28311802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標題及物件">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7467600" cy="1143000"/>
          </a:xfrm>
        </p:spPr>
        <p:txBody>
          <a:bodyPr/>
          <a:lstStyle/>
          <a:p>
            <a:r>
              <a:rPr lang="zh-TW" altLang="en-US"/>
              <a:t>按一下以編輯母片標題樣式</a:t>
            </a:r>
          </a:p>
        </p:txBody>
      </p:sp>
      <p:sp>
        <p:nvSpPr>
          <p:cNvPr id="3" name="內容版面配置區 2"/>
          <p:cNvSpPr>
            <a:spLocks noGrp="1"/>
          </p:cNvSpPr>
          <p:nvPr>
            <p:ph idx="1"/>
          </p:nvPr>
        </p:nvSpPr>
        <p:spPr>
          <a:xfrm>
            <a:off x="457200" y="1600200"/>
            <a:ext cx="7467600" cy="4873625"/>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13"/>
          <p:cNvSpPr>
            <a:spLocks noGrp="1"/>
          </p:cNvSpPr>
          <p:nvPr>
            <p:ph type="dt" sz="half" idx="10"/>
          </p:nvPr>
        </p:nvSpPr>
        <p:spPr/>
        <p:txBody>
          <a:bodyPr/>
          <a:lstStyle>
            <a:lvl1pPr>
              <a:defRPr/>
            </a:lvl1pPr>
          </a:lstStyle>
          <a:p>
            <a:pPr>
              <a:defRPr/>
            </a:pPr>
            <a:fld id="{426185F4-16BF-401C-A3C6-6036044C0B9B}" type="datetimeFigureOut">
              <a:rPr lang="zh-TW" altLang="en-US"/>
              <a:pPr>
                <a:defRPr/>
              </a:pPr>
              <a:t>2024/9/6</a:t>
            </a:fld>
            <a:endParaRPr lang="zh-TW" altLang="en-US"/>
          </a:p>
        </p:txBody>
      </p:sp>
      <p:sp>
        <p:nvSpPr>
          <p:cNvPr id="5" name="頁尾版面配置區 2"/>
          <p:cNvSpPr>
            <a:spLocks noGrp="1"/>
          </p:cNvSpPr>
          <p:nvPr>
            <p:ph type="ftr" sz="quarter" idx="11"/>
          </p:nvPr>
        </p:nvSpPr>
        <p:spPr/>
        <p:txBody>
          <a:bodyPr/>
          <a:lstStyle>
            <a:lvl1pPr>
              <a:defRPr/>
            </a:lvl1pPr>
          </a:lstStyle>
          <a:p>
            <a:pPr>
              <a:defRPr/>
            </a:pPr>
            <a:endParaRPr lang="zh-TW" altLang="en-US"/>
          </a:p>
        </p:txBody>
      </p:sp>
      <p:sp>
        <p:nvSpPr>
          <p:cNvPr id="6" name="投影片編號版面配置區 22"/>
          <p:cNvSpPr>
            <a:spLocks noGrp="1"/>
          </p:cNvSpPr>
          <p:nvPr>
            <p:ph type="sldNum" sz="quarter" idx="12"/>
          </p:nvPr>
        </p:nvSpPr>
        <p:spPr/>
        <p:txBody>
          <a:bodyPr/>
          <a:lstStyle>
            <a:lvl1pPr>
              <a:defRPr/>
            </a:lvl1pPr>
          </a:lstStyle>
          <a:p>
            <a:pPr>
              <a:defRPr/>
            </a:pPr>
            <a:fld id="{B9FC2A87-09AF-47F9-9481-054C3D1098BA}" type="slidenum">
              <a:rPr lang="zh-TW" altLang="en-US"/>
              <a:pPr>
                <a:defRPr/>
              </a:pPr>
              <a:t>‹#›</a:t>
            </a:fld>
            <a:endParaRPr lang="zh-TW" altLang="en-US"/>
          </a:p>
        </p:txBody>
      </p:sp>
    </p:spTree>
    <p:extLst>
      <p:ext uri="{BB962C8B-B14F-4D97-AF65-F5344CB8AC3E}">
        <p14:creationId xmlns:p14="http://schemas.microsoft.com/office/powerpoint/2010/main" val="23518634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endParaRPr lang="en-US"/>
          </a:p>
        </p:txBody>
      </p:sp>
      <p:sp>
        <p:nvSpPr>
          <p:cNvPr id="8" name="內容版面配置區 7"/>
          <p:cNvSpPr>
            <a:spLocks noGrp="1"/>
          </p:cNvSpPr>
          <p:nvPr>
            <p:ph sz="quarter" idx="1"/>
          </p:nvPr>
        </p:nvSpPr>
        <p:spPr>
          <a:xfrm>
            <a:off x="457200" y="1600200"/>
            <a:ext cx="7467600" cy="4873752"/>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a:p>
        </p:txBody>
      </p:sp>
      <p:sp>
        <p:nvSpPr>
          <p:cNvPr id="4" name="日期版面配置區 6"/>
          <p:cNvSpPr>
            <a:spLocks noGrp="1"/>
          </p:cNvSpPr>
          <p:nvPr>
            <p:ph type="dt" sz="half" idx="10"/>
          </p:nvPr>
        </p:nvSpPr>
        <p:spPr/>
        <p:txBody>
          <a:bodyPr rtlCol="0"/>
          <a:lstStyle>
            <a:lvl1pPr>
              <a:defRPr/>
            </a:lvl1pPr>
          </a:lstStyle>
          <a:p>
            <a:pPr>
              <a:defRPr/>
            </a:pPr>
            <a:fld id="{3A1490D6-5B83-4B13-9383-4C2307A9DC74}" type="datetimeFigureOut">
              <a:rPr lang="zh-TW" altLang="en-US"/>
              <a:pPr>
                <a:defRPr/>
              </a:pPr>
              <a:t>2024/9/6</a:t>
            </a:fld>
            <a:endParaRPr lang="zh-TW" altLang="en-US"/>
          </a:p>
        </p:txBody>
      </p:sp>
      <p:sp>
        <p:nvSpPr>
          <p:cNvPr id="5" name="投影片編號版面配置區 8"/>
          <p:cNvSpPr>
            <a:spLocks noGrp="1"/>
          </p:cNvSpPr>
          <p:nvPr>
            <p:ph type="sldNum" sz="quarter" idx="11"/>
          </p:nvPr>
        </p:nvSpPr>
        <p:spPr/>
        <p:txBody>
          <a:bodyPr rtlCol="0"/>
          <a:lstStyle>
            <a:lvl1pPr>
              <a:defRPr/>
            </a:lvl1pPr>
          </a:lstStyle>
          <a:p>
            <a:pPr>
              <a:defRPr/>
            </a:pPr>
            <a:fld id="{702F53FA-F261-40DC-B503-D258003FE7E3}" type="slidenum">
              <a:rPr lang="zh-TW" altLang="en-US"/>
              <a:pPr>
                <a:defRPr/>
              </a:pPr>
              <a:t>‹#›</a:t>
            </a:fld>
            <a:endParaRPr lang="zh-TW" altLang="en-US"/>
          </a:p>
        </p:txBody>
      </p:sp>
      <p:sp>
        <p:nvSpPr>
          <p:cNvPr id="6" name="頁尾版面配置區 9"/>
          <p:cNvSpPr>
            <a:spLocks noGrp="1"/>
          </p:cNvSpPr>
          <p:nvPr>
            <p:ph type="ftr" sz="quarter" idx="12"/>
          </p:nvPr>
        </p:nvSpPr>
        <p:spPr/>
        <p:txBody>
          <a:bodyPr rtlCol="0"/>
          <a:lstStyle>
            <a:lvl1pPr>
              <a:defRPr/>
            </a:lvl1pPr>
          </a:lstStyle>
          <a:p>
            <a:pPr>
              <a:defRPr/>
            </a:pPr>
            <a:endParaRPr lang="zh-TW" altLang="en-US"/>
          </a:p>
        </p:txBody>
      </p:sp>
    </p:spTree>
    <p:extLst>
      <p:ext uri="{BB962C8B-B14F-4D97-AF65-F5344CB8AC3E}">
        <p14:creationId xmlns:p14="http://schemas.microsoft.com/office/powerpoint/2010/main" val="25886923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章節標題">
    <p:bg>
      <p:bgPr>
        <a:solidFill>
          <a:schemeClr val="bg2"/>
        </a:solidFill>
        <a:effectLst/>
      </p:bgPr>
    </p:bg>
    <p:spTree>
      <p:nvGrpSpPr>
        <p:cNvPr id="1" name=""/>
        <p:cNvGrpSpPr/>
        <p:nvPr/>
      </p:nvGrpSpPr>
      <p:grpSpPr>
        <a:xfrm>
          <a:off x="0" y="0"/>
          <a:ext cx="0" cy="0"/>
          <a:chOff x="0" y="0"/>
          <a:chExt cx="0" cy="0"/>
        </a:xfrm>
      </p:grpSpPr>
      <p:sp>
        <p:nvSpPr>
          <p:cNvPr id="4" name="矩形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5" name="矩形 9"/>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6" name="矩形 10"/>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7" name="矩形 11"/>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8" name="直線接點 12"/>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9" name="直線接點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10" name="直線接點 14"/>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11" name="直線接點 15"/>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12" name="直線接點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13" name="矩形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p>
        </p:txBody>
      </p:sp>
      <p:sp>
        <p:nvSpPr>
          <p:cNvPr id="14" name="橢圓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p>
        </p:txBody>
      </p:sp>
      <p:sp>
        <p:nvSpPr>
          <p:cNvPr id="15" name="橢圓 19"/>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p>
        </p:txBody>
      </p:sp>
      <p:sp>
        <p:nvSpPr>
          <p:cNvPr id="16" name="橢圓 20"/>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p>
        </p:txBody>
      </p:sp>
      <p:sp>
        <p:nvSpPr>
          <p:cNvPr id="17" name="橢圓 21"/>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p>
        </p:txBody>
      </p:sp>
      <p:sp>
        <p:nvSpPr>
          <p:cNvPr id="18" name="橢圓 22"/>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p>
        </p:txBody>
      </p:sp>
      <p:sp>
        <p:nvSpPr>
          <p:cNvPr id="19" name="直線接點 25"/>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2" name="標題 1"/>
          <p:cNvSpPr>
            <a:spLocks noGrp="1"/>
          </p:cNvSpPr>
          <p:nvPr>
            <p:ph type="title"/>
          </p:nvPr>
        </p:nvSpPr>
        <p:spPr>
          <a:xfrm>
            <a:off x="2286000" y="2895600"/>
            <a:ext cx="6172200" cy="2053590"/>
          </a:xfrm>
        </p:spPr>
        <p:txBody>
          <a:bodyPr/>
          <a:lstStyle>
            <a:lvl1pPr algn="l">
              <a:buNone/>
              <a:defRPr sz="3000" b="1" cap="small" baseline="0"/>
            </a:lvl1pPr>
          </a:lstStyle>
          <a:p>
            <a:r>
              <a:rPr lang="zh-TW" altLang="en-US"/>
              <a:t>按一下以編輯母片標題樣式</a:t>
            </a:r>
            <a:endParaRPr lang="en-US"/>
          </a:p>
        </p:txBody>
      </p:sp>
      <p:sp>
        <p:nvSpPr>
          <p:cNvPr id="3" name="文字版面配置區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zh-TW" altLang="en-US"/>
              <a:t>按一下以編輯母片文字樣式</a:t>
            </a:r>
          </a:p>
        </p:txBody>
      </p:sp>
      <p:sp>
        <p:nvSpPr>
          <p:cNvPr id="20" name="日期版面配置區 3"/>
          <p:cNvSpPr>
            <a:spLocks noGrp="1"/>
          </p:cNvSpPr>
          <p:nvPr>
            <p:ph type="dt" sz="half" idx="10"/>
          </p:nvPr>
        </p:nvSpPr>
        <p:spPr bwMode="auto">
          <a:xfrm rot="5400000">
            <a:off x="7762875" y="1169988"/>
            <a:ext cx="2286000" cy="381000"/>
          </a:xfrm>
        </p:spPr>
        <p:txBody>
          <a:bodyPr/>
          <a:lstStyle>
            <a:lvl1pPr>
              <a:defRPr/>
            </a:lvl1pPr>
          </a:lstStyle>
          <a:p>
            <a:pPr>
              <a:defRPr/>
            </a:pPr>
            <a:fld id="{2B987B8C-F7EB-44B5-96FA-9BCECD9BB277}" type="datetimeFigureOut">
              <a:rPr lang="zh-TW" altLang="en-US"/>
              <a:pPr>
                <a:defRPr/>
              </a:pPr>
              <a:t>2024/9/6</a:t>
            </a:fld>
            <a:endParaRPr lang="zh-TW" altLang="en-US"/>
          </a:p>
        </p:txBody>
      </p:sp>
      <p:sp>
        <p:nvSpPr>
          <p:cNvPr id="21" name="頁尾版面配置區 4"/>
          <p:cNvSpPr>
            <a:spLocks noGrp="1"/>
          </p:cNvSpPr>
          <p:nvPr>
            <p:ph type="ftr" sz="quarter" idx="11"/>
          </p:nvPr>
        </p:nvSpPr>
        <p:spPr bwMode="auto">
          <a:xfrm rot="5400000">
            <a:off x="7077076" y="4178300"/>
            <a:ext cx="3657600" cy="384175"/>
          </a:xfrm>
        </p:spPr>
        <p:txBody>
          <a:bodyPr/>
          <a:lstStyle>
            <a:lvl1pPr>
              <a:defRPr/>
            </a:lvl1pPr>
          </a:lstStyle>
          <a:p>
            <a:pPr>
              <a:defRPr/>
            </a:pPr>
            <a:endParaRPr lang="zh-TW" altLang="en-US"/>
          </a:p>
        </p:txBody>
      </p:sp>
      <p:sp>
        <p:nvSpPr>
          <p:cNvPr id="22" name="投影片編號版面配置區 5"/>
          <p:cNvSpPr>
            <a:spLocks noGrp="1"/>
          </p:cNvSpPr>
          <p:nvPr>
            <p:ph type="sldNum" sz="quarter" idx="12"/>
          </p:nvPr>
        </p:nvSpPr>
        <p:spPr bwMode="auto">
          <a:xfrm>
            <a:off x="1339850" y="4929188"/>
            <a:ext cx="609600" cy="517525"/>
          </a:xfrm>
        </p:spPr>
        <p:txBody>
          <a:bodyPr/>
          <a:lstStyle>
            <a:lvl1pPr>
              <a:defRPr/>
            </a:lvl1pPr>
          </a:lstStyle>
          <a:p>
            <a:pPr>
              <a:defRPr/>
            </a:pPr>
            <a:fld id="{8D951C5C-51CB-41E9-AB3B-DA5A574EAA6F}" type="slidenum">
              <a:rPr lang="zh-TW" altLang="en-US"/>
              <a:pPr>
                <a:defRPr/>
              </a:pPr>
              <a:t>‹#›</a:t>
            </a:fld>
            <a:endParaRPr lang="zh-TW" altLang="en-US"/>
          </a:p>
        </p:txBody>
      </p:sp>
    </p:spTree>
    <p:extLst>
      <p:ext uri="{BB962C8B-B14F-4D97-AF65-F5344CB8AC3E}">
        <p14:creationId xmlns:p14="http://schemas.microsoft.com/office/powerpoint/2010/main" val="3077975767"/>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endParaRPr lang="en-US"/>
          </a:p>
        </p:txBody>
      </p:sp>
      <p:sp>
        <p:nvSpPr>
          <p:cNvPr id="9" name="內容版面配置區 8"/>
          <p:cNvSpPr>
            <a:spLocks noGrp="1"/>
          </p:cNvSpPr>
          <p:nvPr>
            <p:ph sz="quarter" idx="1"/>
          </p:nvPr>
        </p:nvSpPr>
        <p:spPr>
          <a:xfrm>
            <a:off x="457200" y="1600200"/>
            <a:ext cx="3657600" cy="45720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a:p>
        </p:txBody>
      </p:sp>
      <p:sp>
        <p:nvSpPr>
          <p:cNvPr id="11" name="內容版面配置區 10"/>
          <p:cNvSpPr>
            <a:spLocks noGrp="1"/>
          </p:cNvSpPr>
          <p:nvPr>
            <p:ph sz="quarter" idx="2"/>
          </p:nvPr>
        </p:nvSpPr>
        <p:spPr>
          <a:xfrm>
            <a:off x="4270248" y="1600200"/>
            <a:ext cx="3657600" cy="45720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a:p>
        </p:txBody>
      </p:sp>
      <p:sp>
        <p:nvSpPr>
          <p:cNvPr id="5" name="日期版面配置區 13"/>
          <p:cNvSpPr>
            <a:spLocks noGrp="1"/>
          </p:cNvSpPr>
          <p:nvPr>
            <p:ph type="dt" sz="half" idx="10"/>
          </p:nvPr>
        </p:nvSpPr>
        <p:spPr/>
        <p:txBody>
          <a:bodyPr/>
          <a:lstStyle>
            <a:lvl1pPr>
              <a:defRPr/>
            </a:lvl1pPr>
          </a:lstStyle>
          <a:p>
            <a:pPr>
              <a:defRPr/>
            </a:pPr>
            <a:fld id="{0DF899A0-6E06-48D1-AAE4-F5216E06BE48}" type="datetimeFigureOut">
              <a:rPr lang="zh-TW" altLang="en-US"/>
              <a:pPr>
                <a:defRPr/>
              </a:pPr>
              <a:t>2024/9/6</a:t>
            </a:fld>
            <a:endParaRPr lang="zh-TW" altLang="en-US"/>
          </a:p>
        </p:txBody>
      </p:sp>
      <p:sp>
        <p:nvSpPr>
          <p:cNvPr id="6" name="頁尾版面配置區 2"/>
          <p:cNvSpPr>
            <a:spLocks noGrp="1"/>
          </p:cNvSpPr>
          <p:nvPr>
            <p:ph type="ftr" sz="quarter" idx="11"/>
          </p:nvPr>
        </p:nvSpPr>
        <p:spPr/>
        <p:txBody>
          <a:bodyPr/>
          <a:lstStyle>
            <a:lvl1pPr>
              <a:defRPr/>
            </a:lvl1pPr>
          </a:lstStyle>
          <a:p>
            <a:pPr>
              <a:defRPr/>
            </a:pPr>
            <a:endParaRPr lang="zh-TW" altLang="en-US"/>
          </a:p>
        </p:txBody>
      </p:sp>
      <p:sp>
        <p:nvSpPr>
          <p:cNvPr id="7" name="投影片編號版面配置區 22"/>
          <p:cNvSpPr>
            <a:spLocks noGrp="1"/>
          </p:cNvSpPr>
          <p:nvPr>
            <p:ph type="sldNum" sz="quarter" idx="12"/>
          </p:nvPr>
        </p:nvSpPr>
        <p:spPr/>
        <p:txBody>
          <a:bodyPr/>
          <a:lstStyle>
            <a:lvl1pPr>
              <a:defRPr/>
            </a:lvl1pPr>
          </a:lstStyle>
          <a:p>
            <a:pPr>
              <a:defRPr/>
            </a:pPr>
            <a:fld id="{1B2AF328-B990-492C-BE50-E29212F158C4}" type="slidenum">
              <a:rPr lang="zh-TW" altLang="en-US"/>
              <a:pPr>
                <a:defRPr/>
              </a:pPr>
              <a:t>‹#›</a:t>
            </a:fld>
            <a:endParaRPr lang="zh-TW" altLang="en-US"/>
          </a:p>
        </p:txBody>
      </p:sp>
    </p:spTree>
    <p:extLst>
      <p:ext uri="{BB962C8B-B14F-4D97-AF65-F5344CB8AC3E}">
        <p14:creationId xmlns:p14="http://schemas.microsoft.com/office/powerpoint/2010/main" val="3636213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7543800" cy="1143000"/>
          </a:xfrm>
        </p:spPr>
        <p:txBody>
          <a:bodyPr/>
          <a:lstStyle>
            <a:lvl1pPr>
              <a:defRPr/>
            </a:lvl1pPr>
          </a:lstStyle>
          <a:p>
            <a:r>
              <a:rPr lang="zh-TW" altLang="en-US"/>
              <a:t>按一下以編輯母片標題樣式</a:t>
            </a:r>
            <a:endParaRPr lang="en-US"/>
          </a:p>
        </p:txBody>
      </p:sp>
      <p:sp>
        <p:nvSpPr>
          <p:cNvPr id="11" name="內容版面配置區 10"/>
          <p:cNvSpPr>
            <a:spLocks noGrp="1"/>
          </p:cNvSpPr>
          <p:nvPr>
            <p:ph sz="quarter" idx="2"/>
          </p:nvPr>
        </p:nvSpPr>
        <p:spPr>
          <a:xfrm>
            <a:off x="457200" y="2362200"/>
            <a:ext cx="3657600" cy="38862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a:p>
        </p:txBody>
      </p:sp>
      <p:sp>
        <p:nvSpPr>
          <p:cNvPr id="13" name="內容版面配置區 12"/>
          <p:cNvSpPr>
            <a:spLocks noGrp="1"/>
          </p:cNvSpPr>
          <p:nvPr>
            <p:ph sz="quarter" idx="4"/>
          </p:nvPr>
        </p:nvSpPr>
        <p:spPr>
          <a:xfrm>
            <a:off x="4371975" y="2362200"/>
            <a:ext cx="3657600" cy="3886200"/>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a:p>
        </p:txBody>
      </p:sp>
      <p:sp>
        <p:nvSpPr>
          <p:cNvPr id="12" name="文字版面配置區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zh-TW" altLang="en-US"/>
              <a:t>按一下以編輯母片文字樣式</a:t>
            </a:r>
          </a:p>
        </p:txBody>
      </p:sp>
      <p:sp>
        <p:nvSpPr>
          <p:cNvPr id="14" name="文字版面配置區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zh-TW" altLang="en-US"/>
              <a:t>按一下以編輯母片文字樣式</a:t>
            </a:r>
          </a:p>
        </p:txBody>
      </p:sp>
      <p:sp>
        <p:nvSpPr>
          <p:cNvPr id="7" name="日期版面配置區 13"/>
          <p:cNvSpPr>
            <a:spLocks noGrp="1"/>
          </p:cNvSpPr>
          <p:nvPr>
            <p:ph type="dt" sz="half" idx="10"/>
          </p:nvPr>
        </p:nvSpPr>
        <p:spPr/>
        <p:txBody>
          <a:bodyPr/>
          <a:lstStyle>
            <a:lvl1pPr>
              <a:defRPr/>
            </a:lvl1pPr>
          </a:lstStyle>
          <a:p>
            <a:pPr>
              <a:defRPr/>
            </a:pPr>
            <a:fld id="{BDC8E993-BAD8-4A2C-B36C-55678D8A6B4F}" type="datetimeFigureOut">
              <a:rPr lang="zh-TW" altLang="en-US"/>
              <a:pPr>
                <a:defRPr/>
              </a:pPr>
              <a:t>2024/9/6</a:t>
            </a:fld>
            <a:endParaRPr lang="zh-TW" altLang="en-US"/>
          </a:p>
        </p:txBody>
      </p:sp>
      <p:sp>
        <p:nvSpPr>
          <p:cNvPr id="8" name="頁尾版面配置區 2"/>
          <p:cNvSpPr>
            <a:spLocks noGrp="1"/>
          </p:cNvSpPr>
          <p:nvPr>
            <p:ph type="ftr" sz="quarter" idx="11"/>
          </p:nvPr>
        </p:nvSpPr>
        <p:spPr/>
        <p:txBody>
          <a:bodyPr/>
          <a:lstStyle>
            <a:lvl1pPr>
              <a:defRPr/>
            </a:lvl1pPr>
          </a:lstStyle>
          <a:p>
            <a:pPr>
              <a:defRPr/>
            </a:pPr>
            <a:endParaRPr lang="zh-TW" altLang="en-US"/>
          </a:p>
        </p:txBody>
      </p:sp>
      <p:sp>
        <p:nvSpPr>
          <p:cNvPr id="9" name="投影片編號版面配置區 22"/>
          <p:cNvSpPr>
            <a:spLocks noGrp="1"/>
          </p:cNvSpPr>
          <p:nvPr>
            <p:ph type="sldNum" sz="quarter" idx="12"/>
          </p:nvPr>
        </p:nvSpPr>
        <p:spPr/>
        <p:txBody>
          <a:bodyPr/>
          <a:lstStyle>
            <a:lvl1pPr>
              <a:defRPr/>
            </a:lvl1pPr>
          </a:lstStyle>
          <a:p>
            <a:pPr>
              <a:defRPr/>
            </a:pPr>
            <a:fld id="{19AEC2E3-3F9A-429D-8721-C9266DC22AB3}" type="slidenum">
              <a:rPr lang="zh-TW" altLang="en-US"/>
              <a:pPr>
                <a:defRPr/>
              </a:pPr>
              <a:t>‹#›</a:t>
            </a:fld>
            <a:endParaRPr lang="zh-TW" altLang="en-US"/>
          </a:p>
        </p:txBody>
      </p:sp>
    </p:spTree>
    <p:extLst>
      <p:ext uri="{BB962C8B-B14F-4D97-AF65-F5344CB8AC3E}">
        <p14:creationId xmlns:p14="http://schemas.microsoft.com/office/powerpoint/2010/main" val="30899640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endParaRPr lang="en-US"/>
          </a:p>
        </p:txBody>
      </p:sp>
      <p:sp>
        <p:nvSpPr>
          <p:cNvPr id="3" name="日期版面配置區 5"/>
          <p:cNvSpPr>
            <a:spLocks noGrp="1"/>
          </p:cNvSpPr>
          <p:nvPr>
            <p:ph type="dt" sz="half" idx="10"/>
          </p:nvPr>
        </p:nvSpPr>
        <p:spPr/>
        <p:txBody>
          <a:bodyPr rtlCol="0"/>
          <a:lstStyle>
            <a:lvl1pPr>
              <a:defRPr/>
            </a:lvl1pPr>
          </a:lstStyle>
          <a:p>
            <a:pPr>
              <a:defRPr/>
            </a:pPr>
            <a:fld id="{508BE5A6-5E11-4059-82E0-C9E030470249}" type="datetimeFigureOut">
              <a:rPr lang="zh-TW" altLang="en-US"/>
              <a:pPr>
                <a:defRPr/>
              </a:pPr>
              <a:t>2024/9/6</a:t>
            </a:fld>
            <a:endParaRPr lang="zh-TW" altLang="en-US"/>
          </a:p>
        </p:txBody>
      </p:sp>
      <p:sp>
        <p:nvSpPr>
          <p:cNvPr id="4" name="投影片編號版面配置區 6"/>
          <p:cNvSpPr>
            <a:spLocks noGrp="1"/>
          </p:cNvSpPr>
          <p:nvPr>
            <p:ph type="sldNum" sz="quarter" idx="11"/>
          </p:nvPr>
        </p:nvSpPr>
        <p:spPr/>
        <p:txBody>
          <a:bodyPr rtlCol="0"/>
          <a:lstStyle>
            <a:lvl1pPr>
              <a:defRPr/>
            </a:lvl1pPr>
          </a:lstStyle>
          <a:p>
            <a:pPr>
              <a:defRPr/>
            </a:pPr>
            <a:fld id="{57CF2A11-730E-400D-88A1-2AC6ABAE2E08}" type="slidenum">
              <a:rPr lang="zh-TW" altLang="en-US"/>
              <a:pPr>
                <a:defRPr/>
              </a:pPr>
              <a:t>‹#›</a:t>
            </a:fld>
            <a:endParaRPr lang="zh-TW" altLang="en-US"/>
          </a:p>
        </p:txBody>
      </p:sp>
      <p:sp>
        <p:nvSpPr>
          <p:cNvPr id="5" name="頁尾版面配置區 7"/>
          <p:cNvSpPr>
            <a:spLocks noGrp="1"/>
          </p:cNvSpPr>
          <p:nvPr>
            <p:ph type="ftr" sz="quarter" idx="12"/>
          </p:nvPr>
        </p:nvSpPr>
        <p:spPr/>
        <p:txBody>
          <a:bodyPr rtlCol="0"/>
          <a:lstStyle>
            <a:lvl1pPr>
              <a:defRPr/>
            </a:lvl1pPr>
          </a:lstStyle>
          <a:p>
            <a:pPr>
              <a:defRPr/>
            </a:pPr>
            <a:endParaRPr lang="zh-TW" altLang="en-US"/>
          </a:p>
        </p:txBody>
      </p:sp>
    </p:spTree>
    <p:extLst>
      <p:ext uri="{BB962C8B-B14F-4D97-AF65-F5344CB8AC3E}">
        <p14:creationId xmlns:p14="http://schemas.microsoft.com/office/powerpoint/2010/main" val="32368156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3"/>
          <p:cNvSpPr>
            <a:spLocks noGrp="1"/>
          </p:cNvSpPr>
          <p:nvPr>
            <p:ph type="dt" sz="half" idx="10"/>
          </p:nvPr>
        </p:nvSpPr>
        <p:spPr/>
        <p:txBody>
          <a:bodyPr/>
          <a:lstStyle>
            <a:lvl1pPr>
              <a:defRPr/>
            </a:lvl1pPr>
          </a:lstStyle>
          <a:p>
            <a:pPr>
              <a:defRPr/>
            </a:pPr>
            <a:fld id="{58FE386D-EFC7-4819-8D18-8D89DCF834D1}" type="datetimeFigureOut">
              <a:rPr lang="zh-TW" altLang="en-US"/>
              <a:pPr>
                <a:defRPr/>
              </a:pPr>
              <a:t>2024/9/6</a:t>
            </a:fld>
            <a:endParaRPr lang="zh-TW" altLang="en-US"/>
          </a:p>
        </p:txBody>
      </p:sp>
      <p:sp>
        <p:nvSpPr>
          <p:cNvPr id="3" name="頁尾版面配置區 2"/>
          <p:cNvSpPr>
            <a:spLocks noGrp="1"/>
          </p:cNvSpPr>
          <p:nvPr>
            <p:ph type="ftr" sz="quarter" idx="11"/>
          </p:nvPr>
        </p:nvSpPr>
        <p:spPr/>
        <p:txBody>
          <a:bodyPr/>
          <a:lstStyle>
            <a:lvl1pPr>
              <a:defRPr/>
            </a:lvl1pPr>
          </a:lstStyle>
          <a:p>
            <a:pPr>
              <a:defRPr/>
            </a:pPr>
            <a:endParaRPr lang="zh-TW" altLang="en-US"/>
          </a:p>
        </p:txBody>
      </p:sp>
      <p:sp>
        <p:nvSpPr>
          <p:cNvPr id="4" name="投影片編號版面配置區 22"/>
          <p:cNvSpPr>
            <a:spLocks noGrp="1"/>
          </p:cNvSpPr>
          <p:nvPr>
            <p:ph type="sldNum" sz="quarter" idx="12"/>
          </p:nvPr>
        </p:nvSpPr>
        <p:spPr/>
        <p:txBody>
          <a:bodyPr/>
          <a:lstStyle>
            <a:lvl1pPr>
              <a:defRPr/>
            </a:lvl1pPr>
          </a:lstStyle>
          <a:p>
            <a:pPr>
              <a:defRPr/>
            </a:pPr>
            <a:fld id="{A9994EF2-0095-43C5-938C-01FD5A2E707C}" type="slidenum">
              <a:rPr lang="zh-TW" altLang="en-US"/>
              <a:pPr>
                <a:defRPr/>
              </a:pPr>
              <a:t>‹#›</a:t>
            </a:fld>
            <a:endParaRPr lang="zh-TW" altLang="en-US"/>
          </a:p>
        </p:txBody>
      </p:sp>
    </p:spTree>
    <p:extLst>
      <p:ext uri="{BB962C8B-B14F-4D97-AF65-F5344CB8AC3E}">
        <p14:creationId xmlns:p14="http://schemas.microsoft.com/office/powerpoint/2010/main" val="4347192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含標題的內容">
    <p:spTree>
      <p:nvGrpSpPr>
        <p:cNvPr id="1" name=""/>
        <p:cNvGrpSpPr/>
        <p:nvPr/>
      </p:nvGrpSpPr>
      <p:grpSpPr>
        <a:xfrm>
          <a:off x="0" y="0"/>
          <a:ext cx="0" cy="0"/>
          <a:chOff x="0" y="0"/>
          <a:chExt cx="0" cy="0"/>
        </a:xfrm>
      </p:grpSpPr>
      <p:sp>
        <p:nvSpPr>
          <p:cNvPr id="5" name="直線接點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dirty="0">
              <a:latin typeface="+mn-lt"/>
              <a:ea typeface="+mn-ea"/>
            </a:endParaRPr>
          </a:p>
        </p:txBody>
      </p:sp>
      <p:sp>
        <p:nvSpPr>
          <p:cNvPr id="6" name="直線接點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dirty="0">
              <a:latin typeface="+mn-lt"/>
              <a:ea typeface="+mn-ea"/>
            </a:endParaRPr>
          </a:p>
        </p:txBody>
      </p:sp>
      <p:sp>
        <p:nvSpPr>
          <p:cNvPr id="7" name="直線接點 8"/>
          <p:cNvSpPr>
            <a:spLocks noChangeShapeType="1"/>
          </p:cNvSpPr>
          <p:nvPr/>
        </p:nvSpPr>
        <p:spPr bwMode="auto">
          <a:xfrm>
            <a:off x="6192838" y="0"/>
            <a:ext cx="0" cy="6858000"/>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zh-TW" altLang="en-US"/>
          </a:p>
        </p:txBody>
      </p:sp>
      <p:sp>
        <p:nvSpPr>
          <p:cNvPr id="8" name="直線接點 10"/>
          <p:cNvSpPr>
            <a:spLocks noChangeShapeType="1"/>
          </p:cNvSpPr>
          <p:nvPr/>
        </p:nvSpPr>
        <p:spPr bwMode="auto">
          <a:xfrm>
            <a:off x="8991600" y="0"/>
            <a:ext cx="0" cy="6858000"/>
          </a:xfrm>
          <a:prstGeom prst="line">
            <a:avLst/>
          </a:prstGeom>
          <a:noFill/>
          <a:ln w="1905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zh-TW" altLang="en-US"/>
          </a:p>
        </p:txBody>
      </p:sp>
      <p:sp>
        <p:nvSpPr>
          <p:cNvPr id="9" name="矩形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10" name="直線接點 12"/>
          <p:cNvSpPr>
            <a:spLocks noChangeShapeType="1"/>
          </p:cNvSpPr>
          <p:nvPr/>
        </p:nvSpPr>
        <p:spPr bwMode="auto">
          <a:xfrm>
            <a:off x="8915400" y="0"/>
            <a:ext cx="0" cy="6858000"/>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zh-TW" altLang="en-US"/>
          </a:p>
        </p:txBody>
      </p:sp>
      <p:sp>
        <p:nvSpPr>
          <p:cNvPr id="11" name="橢圓 13"/>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p>
        </p:txBody>
      </p:sp>
      <p:sp>
        <p:nvSpPr>
          <p:cNvPr id="2" name="標題 1"/>
          <p:cNvSpPr>
            <a:spLocks noGrp="1"/>
          </p:cNvSpPr>
          <p:nvPr>
            <p:ph type="title"/>
          </p:nvPr>
        </p:nvSpPr>
        <p:spPr>
          <a:xfrm rot="5400000">
            <a:off x="3371850" y="3200400"/>
            <a:ext cx="6309360" cy="457200"/>
          </a:xfrm>
        </p:spPr>
        <p:txBody>
          <a:bodyPr/>
          <a:lstStyle>
            <a:lvl1pPr algn="l">
              <a:buNone/>
              <a:defRPr sz="2000" b="1" cap="small" baseline="0"/>
            </a:lvl1pPr>
          </a:lstStyle>
          <a:p>
            <a:r>
              <a:rPr lang="zh-TW" altLang="en-US"/>
              <a:t>按一下以編輯母片標題樣式</a:t>
            </a:r>
            <a:endParaRPr lang="en-US"/>
          </a:p>
        </p:txBody>
      </p:sp>
      <p:sp>
        <p:nvSpPr>
          <p:cNvPr id="3" name="文字版面配置區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zh-TW" altLang="en-US"/>
              <a:t>按一下以編輯母片文字樣式</a:t>
            </a:r>
          </a:p>
        </p:txBody>
      </p:sp>
      <p:sp>
        <p:nvSpPr>
          <p:cNvPr id="18" name="內容版面配置區 17"/>
          <p:cNvSpPr>
            <a:spLocks noGrp="1"/>
          </p:cNvSpPr>
          <p:nvPr>
            <p:ph sz="quarter" idx="1"/>
          </p:nvPr>
        </p:nvSpPr>
        <p:spPr>
          <a:xfrm>
            <a:off x="304800" y="274320"/>
            <a:ext cx="5638800" cy="6327648"/>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a:p>
        </p:txBody>
      </p:sp>
      <p:sp>
        <p:nvSpPr>
          <p:cNvPr id="12" name="日期版面配置區 20"/>
          <p:cNvSpPr>
            <a:spLocks noGrp="1"/>
          </p:cNvSpPr>
          <p:nvPr>
            <p:ph type="dt" sz="half" idx="10"/>
          </p:nvPr>
        </p:nvSpPr>
        <p:spPr/>
        <p:txBody>
          <a:bodyPr rtlCol="0"/>
          <a:lstStyle>
            <a:lvl1pPr>
              <a:defRPr/>
            </a:lvl1pPr>
          </a:lstStyle>
          <a:p>
            <a:pPr>
              <a:defRPr/>
            </a:pPr>
            <a:fld id="{AB4EDC76-44B2-4EEB-9856-1D2639777BB1}" type="datetimeFigureOut">
              <a:rPr lang="zh-TW" altLang="en-US"/>
              <a:pPr>
                <a:defRPr/>
              </a:pPr>
              <a:t>2024/9/6</a:t>
            </a:fld>
            <a:endParaRPr lang="zh-TW" altLang="en-US"/>
          </a:p>
        </p:txBody>
      </p:sp>
      <p:sp>
        <p:nvSpPr>
          <p:cNvPr id="13" name="投影片編號版面配置區 21"/>
          <p:cNvSpPr>
            <a:spLocks noGrp="1"/>
          </p:cNvSpPr>
          <p:nvPr>
            <p:ph type="sldNum" sz="quarter" idx="11"/>
          </p:nvPr>
        </p:nvSpPr>
        <p:spPr/>
        <p:txBody>
          <a:bodyPr rtlCol="0"/>
          <a:lstStyle>
            <a:lvl1pPr>
              <a:defRPr/>
            </a:lvl1pPr>
          </a:lstStyle>
          <a:p>
            <a:pPr>
              <a:defRPr/>
            </a:pPr>
            <a:fld id="{939027B7-FB8C-4757-A7AB-0402AAC1F5D5}" type="slidenum">
              <a:rPr lang="zh-TW" altLang="en-US"/>
              <a:pPr>
                <a:defRPr/>
              </a:pPr>
              <a:t>‹#›</a:t>
            </a:fld>
            <a:endParaRPr lang="zh-TW" altLang="en-US"/>
          </a:p>
        </p:txBody>
      </p:sp>
      <p:sp>
        <p:nvSpPr>
          <p:cNvPr id="14" name="頁尾版面配置區 22"/>
          <p:cNvSpPr>
            <a:spLocks noGrp="1"/>
          </p:cNvSpPr>
          <p:nvPr>
            <p:ph type="ftr" sz="quarter" idx="12"/>
          </p:nvPr>
        </p:nvSpPr>
        <p:spPr/>
        <p:txBody>
          <a:bodyPr rtlCol="0"/>
          <a:lstStyle>
            <a:lvl1pPr>
              <a:defRPr/>
            </a:lvl1pPr>
          </a:lstStyle>
          <a:p>
            <a:pPr>
              <a:defRPr/>
            </a:pPr>
            <a:endParaRPr lang="zh-TW" altLang="en-US"/>
          </a:p>
        </p:txBody>
      </p:sp>
    </p:spTree>
    <p:extLst>
      <p:ext uri="{BB962C8B-B14F-4D97-AF65-F5344CB8AC3E}">
        <p14:creationId xmlns:p14="http://schemas.microsoft.com/office/powerpoint/2010/main" val="2060872145"/>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含標題的圖片">
    <p:spTree>
      <p:nvGrpSpPr>
        <p:cNvPr id="1" name=""/>
        <p:cNvGrpSpPr/>
        <p:nvPr/>
      </p:nvGrpSpPr>
      <p:grpSpPr>
        <a:xfrm>
          <a:off x="0" y="0"/>
          <a:ext cx="0" cy="0"/>
          <a:chOff x="0" y="0"/>
          <a:chExt cx="0" cy="0"/>
        </a:xfrm>
      </p:grpSpPr>
      <p:sp>
        <p:nvSpPr>
          <p:cNvPr id="5" name="直線接點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6" name="橢圓 12"/>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p>
        </p:txBody>
      </p:sp>
      <p:sp>
        <p:nvSpPr>
          <p:cNvPr id="7" name="直線接點 9"/>
          <p:cNvSpPr>
            <a:spLocks noChangeShapeType="1"/>
          </p:cNvSpPr>
          <p:nvPr/>
        </p:nvSpPr>
        <p:spPr bwMode="auto">
          <a:xfrm>
            <a:off x="8991600" y="0"/>
            <a:ext cx="0" cy="685800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txBody>
          <a:bodyPr/>
          <a:lstStyle/>
          <a:p>
            <a:endParaRPr lang="zh-TW" altLang="en-US"/>
          </a:p>
        </p:txBody>
      </p:sp>
      <p:sp>
        <p:nvSpPr>
          <p:cNvPr id="8" name="矩形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9" name="直線接點 11"/>
          <p:cNvSpPr>
            <a:spLocks noChangeShapeType="1"/>
          </p:cNvSpPr>
          <p:nvPr/>
        </p:nvSpPr>
        <p:spPr bwMode="auto">
          <a:xfrm>
            <a:off x="8915400" y="0"/>
            <a:ext cx="0" cy="6858000"/>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zh-TW" altLang="en-US"/>
          </a:p>
        </p:txBody>
      </p:sp>
      <p:sp>
        <p:nvSpPr>
          <p:cNvPr id="10" name="直線接點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dirty="0">
              <a:latin typeface="+mn-lt"/>
              <a:ea typeface="+mn-ea"/>
            </a:endParaRPr>
          </a:p>
        </p:txBody>
      </p:sp>
      <p:sp>
        <p:nvSpPr>
          <p:cNvPr id="11" name="直線接點 19"/>
          <p:cNvSpPr>
            <a:spLocks noChangeShapeType="1"/>
          </p:cNvSpPr>
          <p:nvPr/>
        </p:nvSpPr>
        <p:spPr bwMode="auto">
          <a:xfrm>
            <a:off x="6192838" y="0"/>
            <a:ext cx="0" cy="6858000"/>
          </a:xfrm>
          <a:prstGeom prst="line">
            <a:avLst/>
          </a:prstGeom>
          <a:noFill/>
          <a:ln w="1270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zh-TW" altLang="en-US"/>
          </a:p>
        </p:txBody>
      </p:sp>
      <p:sp>
        <p:nvSpPr>
          <p:cNvPr id="2" name="標題 1"/>
          <p:cNvSpPr>
            <a:spLocks noGrp="1"/>
          </p:cNvSpPr>
          <p:nvPr>
            <p:ph type="title"/>
          </p:nvPr>
        </p:nvSpPr>
        <p:spPr>
          <a:xfrm rot="5400000">
            <a:off x="3350133" y="3200400"/>
            <a:ext cx="6309360" cy="457200"/>
          </a:xfrm>
        </p:spPr>
        <p:txBody>
          <a:bodyPr/>
          <a:lstStyle>
            <a:lvl1pPr algn="l">
              <a:buNone/>
              <a:defRPr sz="2000" b="1"/>
            </a:lvl1pPr>
          </a:lstStyle>
          <a:p>
            <a:r>
              <a:rPr lang="zh-TW" altLang="en-US"/>
              <a:t>按一下以編輯母片標題樣式</a:t>
            </a:r>
            <a:endParaRPr lang="en-US"/>
          </a:p>
        </p:txBody>
      </p:sp>
      <p:sp>
        <p:nvSpPr>
          <p:cNvPr id="3" name="圖片版面配置區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zh-TW" altLang="en-US" noProof="0"/>
              <a:t>按一下圖示以新增圖片</a:t>
            </a:r>
            <a:endParaRPr lang="en-US" noProof="0" dirty="0"/>
          </a:p>
        </p:txBody>
      </p:sp>
      <p:sp>
        <p:nvSpPr>
          <p:cNvPr id="4" name="文字版面配置區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zh-TW" altLang="en-US"/>
              <a:t>按一下以編輯母片文字樣式</a:t>
            </a:r>
          </a:p>
        </p:txBody>
      </p:sp>
      <p:sp>
        <p:nvSpPr>
          <p:cNvPr id="12" name="日期版面配置區 16"/>
          <p:cNvSpPr>
            <a:spLocks noGrp="1"/>
          </p:cNvSpPr>
          <p:nvPr>
            <p:ph type="dt" sz="half" idx="10"/>
          </p:nvPr>
        </p:nvSpPr>
        <p:spPr/>
        <p:txBody>
          <a:bodyPr rtlCol="0"/>
          <a:lstStyle>
            <a:lvl1pPr>
              <a:defRPr/>
            </a:lvl1pPr>
          </a:lstStyle>
          <a:p>
            <a:pPr>
              <a:defRPr/>
            </a:pPr>
            <a:fld id="{CB63FBB2-03E5-4F35-9B00-68647B114181}" type="datetimeFigureOut">
              <a:rPr lang="zh-TW" altLang="en-US"/>
              <a:pPr>
                <a:defRPr/>
              </a:pPr>
              <a:t>2024/9/6</a:t>
            </a:fld>
            <a:endParaRPr lang="zh-TW" altLang="en-US"/>
          </a:p>
        </p:txBody>
      </p:sp>
      <p:sp>
        <p:nvSpPr>
          <p:cNvPr id="13" name="投影片編號版面配置區 17"/>
          <p:cNvSpPr>
            <a:spLocks noGrp="1"/>
          </p:cNvSpPr>
          <p:nvPr>
            <p:ph type="sldNum" sz="quarter" idx="11"/>
          </p:nvPr>
        </p:nvSpPr>
        <p:spPr/>
        <p:txBody>
          <a:bodyPr rtlCol="0"/>
          <a:lstStyle>
            <a:lvl1pPr>
              <a:defRPr/>
            </a:lvl1pPr>
          </a:lstStyle>
          <a:p>
            <a:pPr>
              <a:defRPr/>
            </a:pPr>
            <a:fld id="{2DBEE07C-0D46-45E6-8978-D2C32FBF28A2}" type="slidenum">
              <a:rPr lang="zh-TW" altLang="en-US"/>
              <a:pPr>
                <a:defRPr/>
              </a:pPr>
              <a:t>‹#›</a:t>
            </a:fld>
            <a:endParaRPr lang="zh-TW" altLang="en-US"/>
          </a:p>
        </p:txBody>
      </p:sp>
      <p:sp>
        <p:nvSpPr>
          <p:cNvPr id="14" name="頁尾版面配置區 20"/>
          <p:cNvSpPr>
            <a:spLocks noGrp="1"/>
          </p:cNvSpPr>
          <p:nvPr>
            <p:ph type="ftr" sz="quarter" idx="12"/>
          </p:nvPr>
        </p:nvSpPr>
        <p:spPr/>
        <p:txBody>
          <a:bodyPr rtlCol="0"/>
          <a:lstStyle>
            <a:lvl1pPr>
              <a:defRPr/>
            </a:lvl1pPr>
          </a:lstStyle>
          <a:p>
            <a:pPr>
              <a:defRPr/>
            </a:pPr>
            <a:endParaRPr lang="zh-TW" altLang="en-US"/>
          </a:p>
        </p:txBody>
      </p:sp>
    </p:spTree>
    <p:extLst>
      <p:ext uri="{BB962C8B-B14F-4D97-AF65-F5344CB8AC3E}">
        <p14:creationId xmlns:p14="http://schemas.microsoft.com/office/powerpoint/2010/main" val="7220784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直線接點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dirty="0">
              <a:latin typeface="+mn-lt"/>
              <a:ea typeface="+mn-ea"/>
            </a:endParaRPr>
          </a:p>
        </p:txBody>
      </p:sp>
      <p:sp>
        <p:nvSpPr>
          <p:cNvPr id="22" name="標題版面配置區 21"/>
          <p:cNvSpPr>
            <a:spLocks noGrp="1"/>
          </p:cNvSpPr>
          <p:nvPr>
            <p:ph type="title"/>
          </p:nvPr>
        </p:nvSpPr>
        <p:spPr>
          <a:xfrm>
            <a:off x="457200" y="274638"/>
            <a:ext cx="7467600" cy="1143000"/>
          </a:xfrm>
          <a:prstGeom prst="rect">
            <a:avLst/>
          </a:prstGeom>
        </p:spPr>
        <p:txBody>
          <a:bodyPr vert="horz" anchor="b">
            <a:normAutofit/>
          </a:bodyPr>
          <a:lstStyle/>
          <a:p>
            <a:r>
              <a:rPr lang="zh-TW" altLang="en-US"/>
              <a:t>按一下以編輯母片標題樣式</a:t>
            </a:r>
            <a:endParaRPr lang="en-US"/>
          </a:p>
        </p:txBody>
      </p:sp>
      <p:sp>
        <p:nvSpPr>
          <p:cNvPr id="1028" name="文字版面配置區 12"/>
          <p:cNvSpPr>
            <a:spLocks noGrp="1"/>
          </p:cNvSpPr>
          <p:nvPr>
            <p:ph type="body" idx="1"/>
          </p:nvPr>
        </p:nvSpPr>
        <p:spPr bwMode="auto">
          <a:xfrm>
            <a:off x="457200" y="1600200"/>
            <a:ext cx="7467600" cy="487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altLang="zh-TW"/>
          </a:p>
        </p:txBody>
      </p:sp>
      <p:sp>
        <p:nvSpPr>
          <p:cNvPr id="14" name="日期版面配置區 13"/>
          <p:cNvSpPr>
            <a:spLocks noGrp="1"/>
          </p:cNvSpPr>
          <p:nvPr>
            <p:ph type="dt" sz="half" idx="2"/>
          </p:nvPr>
        </p:nvSpPr>
        <p:spPr>
          <a:xfrm rot="5400000">
            <a:off x="7589045" y="1081881"/>
            <a:ext cx="2011362" cy="384175"/>
          </a:xfrm>
          <a:prstGeom prst="rect">
            <a:avLst/>
          </a:prstGeom>
        </p:spPr>
        <p:txBody>
          <a:bodyPr vert="horz" anchor="ctr" anchorCtr="0"/>
          <a:lstStyle>
            <a:lvl1pPr algn="r" eaLnBrk="1" fontAlgn="auto" latinLnBrk="0" hangingPunct="1">
              <a:spcBef>
                <a:spcPts val="0"/>
              </a:spcBef>
              <a:spcAft>
                <a:spcPts val="0"/>
              </a:spcAft>
              <a:defRPr kumimoji="0" sz="1200">
                <a:solidFill>
                  <a:schemeClr val="tx2"/>
                </a:solidFill>
                <a:latin typeface="+mn-lt"/>
                <a:ea typeface="+mn-ea"/>
              </a:defRPr>
            </a:lvl1pPr>
          </a:lstStyle>
          <a:p>
            <a:pPr>
              <a:defRPr/>
            </a:pPr>
            <a:fld id="{9960214E-25F3-43CF-BFC8-28AD0A6F9331}" type="datetimeFigureOut">
              <a:rPr lang="zh-TW" altLang="en-US"/>
              <a:pPr>
                <a:defRPr/>
              </a:pPr>
              <a:t>2024/9/6</a:t>
            </a:fld>
            <a:endParaRPr lang="zh-TW" altLang="en-US"/>
          </a:p>
        </p:txBody>
      </p:sp>
      <p:sp>
        <p:nvSpPr>
          <p:cNvPr id="3" name="頁尾版面配置區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fontAlgn="auto" latinLnBrk="0" hangingPunct="1">
              <a:spcBef>
                <a:spcPts val="0"/>
              </a:spcBef>
              <a:spcAft>
                <a:spcPts val="0"/>
              </a:spcAft>
              <a:defRPr kumimoji="0" sz="1200">
                <a:solidFill>
                  <a:schemeClr val="tx2"/>
                </a:solidFill>
                <a:latin typeface="+mn-lt"/>
                <a:ea typeface="+mn-ea"/>
              </a:defRPr>
            </a:lvl1pPr>
          </a:lstStyle>
          <a:p>
            <a:pPr>
              <a:defRPr/>
            </a:pPr>
            <a:endParaRPr lang="zh-TW" altLang="en-US"/>
          </a:p>
        </p:txBody>
      </p:sp>
      <p:sp>
        <p:nvSpPr>
          <p:cNvPr id="7" name="直線接點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latin typeface="+mn-lt"/>
              <a:ea typeface="+mn-ea"/>
            </a:endParaRPr>
          </a:p>
        </p:txBody>
      </p:sp>
      <p:sp>
        <p:nvSpPr>
          <p:cNvPr id="1032" name="直線接點 8"/>
          <p:cNvSpPr>
            <a:spLocks noChangeShapeType="1"/>
          </p:cNvSpPr>
          <p:nvPr/>
        </p:nvSpPr>
        <p:spPr bwMode="auto">
          <a:xfrm>
            <a:off x="8991600" y="0"/>
            <a:ext cx="0" cy="6858000"/>
          </a:xfrm>
          <a:prstGeom prst="line">
            <a:avLst/>
          </a:prstGeom>
          <a:noFill/>
          <a:ln w="19050"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zh-TW" altLang="en-US"/>
          </a:p>
        </p:txBody>
      </p:sp>
      <p:sp>
        <p:nvSpPr>
          <p:cNvPr id="10" name="矩形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1034" name="直線接點 10"/>
          <p:cNvSpPr>
            <a:spLocks noChangeShapeType="1"/>
          </p:cNvSpPr>
          <p:nvPr/>
        </p:nvSpPr>
        <p:spPr bwMode="auto">
          <a:xfrm>
            <a:off x="8915400" y="0"/>
            <a:ext cx="0" cy="6858000"/>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txBody>
          <a:bodyPr/>
          <a:lstStyle/>
          <a:p>
            <a:endParaRPr lang="zh-TW" altLang="en-US"/>
          </a:p>
        </p:txBody>
      </p:sp>
      <p:sp>
        <p:nvSpPr>
          <p:cNvPr id="12" name="橢圓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p>
        </p:txBody>
      </p:sp>
      <p:sp>
        <p:nvSpPr>
          <p:cNvPr id="23" name="投影片編號版面配置區 22"/>
          <p:cNvSpPr>
            <a:spLocks noGrp="1"/>
          </p:cNvSpPr>
          <p:nvPr>
            <p:ph type="sldNum" sz="quarter" idx="4"/>
          </p:nvPr>
        </p:nvSpPr>
        <p:spPr>
          <a:xfrm>
            <a:off x="8129588" y="5734050"/>
            <a:ext cx="609600" cy="520700"/>
          </a:xfrm>
          <a:prstGeom prst="rect">
            <a:avLst/>
          </a:prstGeom>
        </p:spPr>
        <p:txBody>
          <a:bodyPr vert="horz" anchor="ctr"/>
          <a:lstStyle>
            <a:lvl1pPr algn="ctr" eaLnBrk="1" fontAlgn="auto" latinLnBrk="0" hangingPunct="1">
              <a:spcBef>
                <a:spcPts val="0"/>
              </a:spcBef>
              <a:spcAft>
                <a:spcPts val="0"/>
              </a:spcAft>
              <a:defRPr kumimoji="0" sz="1400" b="1">
                <a:solidFill>
                  <a:srgbClr val="FFFFFF"/>
                </a:solidFill>
                <a:latin typeface="+mn-lt"/>
                <a:ea typeface="+mn-ea"/>
              </a:defRPr>
            </a:lvl1pPr>
          </a:lstStyle>
          <a:p>
            <a:pPr>
              <a:defRPr/>
            </a:pPr>
            <a:fld id="{35350FC6-F808-4B1C-9826-8A501E45A843}" type="slidenum">
              <a:rPr lang="zh-TW" altLang="en-US"/>
              <a:pPr>
                <a:defRPr/>
              </a:pPr>
              <a:t>‹#›</a:t>
            </a:fld>
            <a:endParaRPr lang="zh-TW" altLang="en-US"/>
          </a:p>
        </p:txBody>
      </p:sp>
    </p:spTree>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36" r:id="rId4"/>
    <p:sldLayoutId id="2147483737" r:id="rId5"/>
    <p:sldLayoutId id="2147483745" r:id="rId6"/>
    <p:sldLayoutId id="2147483738" r:id="rId7"/>
    <p:sldLayoutId id="2147483746" r:id="rId8"/>
    <p:sldLayoutId id="2147483747" r:id="rId9"/>
    <p:sldLayoutId id="2147483739" r:id="rId10"/>
    <p:sldLayoutId id="2147483740" r:id="rId11"/>
    <p:sldLayoutId id="2147483741" r:id="rId12"/>
  </p:sldLayoutIdLst>
  <p:txStyles>
    <p:titleStyle>
      <a:lvl1pPr algn="l" rtl="0" eaLnBrk="0" fontAlgn="base" hangingPunct="0">
        <a:spcBef>
          <a:spcPct val="0"/>
        </a:spcBef>
        <a:spcAft>
          <a:spcPct val="0"/>
        </a:spcAft>
        <a:defRPr sz="3000" kern="1200" cap="small">
          <a:solidFill>
            <a:schemeClr val="tx2"/>
          </a:solidFill>
          <a:latin typeface="+mj-lt"/>
          <a:ea typeface="+mj-ea"/>
          <a:cs typeface="+mj-cs"/>
        </a:defRPr>
      </a:lvl1pPr>
      <a:lvl2pPr algn="l" rtl="0" eaLnBrk="0" fontAlgn="base" hangingPunct="0">
        <a:spcBef>
          <a:spcPct val="0"/>
        </a:spcBef>
        <a:spcAft>
          <a:spcPct val="0"/>
        </a:spcAft>
        <a:defRPr sz="3000">
          <a:solidFill>
            <a:schemeClr val="tx2"/>
          </a:solidFill>
          <a:latin typeface="Century Schoolbook" pitchFamily="18" charset="0"/>
          <a:ea typeface="新細明體" charset="-120"/>
        </a:defRPr>
      </a:lvl2pPr>
      <a:lvl3pPr algn="l" rtl="0" eaLnBrk="0" fontAlgn="base" hangingPunct="0">
        <a:spcBef>
          <a:spcPct val="0"/>
        </a:spcBef>
        <a:spcAft>
          <a:spcPct val="0"/>
        </a:spcAft>
        <a:defRPr sz="3000">
          <a:solidFill>
            <a:schemeClr val="tx2"/>
          </a:solidFill>
          <a:latin typeface="Century Schoolbook" pitchFamily="18" charset="0"/>
          <a:ea typeface="新細明體" charset="-120"/>
        </a:defRPr>
      </a:lvl3pPr>
      <a:lvl4pPr algn="l" rtl="0" eaLnBrk="0" fontAlgn="base" hangingPunct="0">
        <a:spcBef>
          <a:spcPct val="0"/>
        </a:spcBef>
        <a:spcAft>
          <a:spcPct val="0"/>
        </a:spcAft>
        <a:defRPr sz="3000">
          <a:solidFill>
            <a:schemeClr val="tx2"/>
          </a:solidFill>
          <a:latin typeface="Century Schoolbook" pitchFamily="18" charset="0"/>
          <a:ea typeface="新細明體" charset="-120"/>
        </a:defRPr>
      </a:lvl4pPr>
      <a:lvl5pPr algn="l" rtl="0" eaLnBrk="0" fontAlgn="base" hangingPunct="0">
        <a:spcBef>
          <a:spcPct val="0"/>
        </a:spcBef>
        <a:spcAft>
          <a:spcPct val="0"/>
        </a:spcAft>
        <a:defRPr sz="3000">
          <a:solidFill>
            <a:schemeClr val="tx2"/>
          </a:solidFill>
          <a:latin typeface="Century Schoolbook" pitchFamily="18" charset="0"/>
          <a:ea typeface="新細明體" charset="-120"/>
        </a:defRPr>
      </a:lvl5pPr>
      <a:lvl6pPr marL="457200" algn="l" rtl="0" fontAlgn="base">
        <a:spcBef>
          <a:spcPct val="0"/>
        </a:spcBef>
        <a:spcAft>
          <a:spcPct val="0"/>
        </a:spcAft>
        <a:defRPr sz="3000">
          <a:solidFill>
            <a:schemeClr val="tx2"/>
          </a:solidFill>
          <a:latin typeface="Century Schoolbook" pitchFamily="18" charset="0"/>
          <a:ea typeface="新細明體" charset="-120"/>
        </a:defRPr>
      </a:lvl6pPr>
      <a:lvl7pPr marL="914400" algn="l" rtl="0" fontAlgn="base">
        <a:spcBef>
          <a:spcPct val="0"/>
        </a:spcBef>
        <a:spcAft>
          <a:spcPct val="0"/>
        </a:spcAft>
        <a:defRPr sz="3000">
          <a:solidFill>
            <a:schemeClr val="tx2"/>
          </a:solidFill>
          <a:latin typeface="Century Schoolbook" pitchFamily="18" charset="0"/>
          <a:ea typeface="新細明體" charset="-120"/>
        </a:defRPr>
      </a:lvl7pPr>
      <a:lvl8pPr marL="1371600" algn="l" rtl="0" fontAlgn="base">
        <a:spcBef>
          <a:spcPct val="0"/>
        </a:spcBef>
        <a:spcAft>
          <a:spcPct val="0"/>
        </a:spcAft>
        <a:defRPr sz="3000">
          <a:solidFill>
            <a:schemeClr val="tx2"/>
          </a:solidFill>
          <a:latin typeface="Century Schoolbook" pitchFamily="18" charset="0"/>
          <a:ea typeface="新細明體" charset="-120"/>
        </a:defRPr>
      </a:lvl8pPr>
      <a:lvl9pPr marL="1828800" algn="l" rtl="0" fontAlgn="base">
        <a:spcBef>
          <a:spcPct val="0"/>
        </a:spcBef>
        <a:spcAft>
          <a:spcPct val="0"/>
        </a:spcAft>
        <a:defRPr sz="3000">
          <a:solidFill>
            <a:schemeClr val="tx2"/>
          </a:solidFill>
          <a:latin typeface="Century Schoolbook" pitchFamily="18" charset="0"/>
          <a:ea typeface="新細明體" charset="-120"/>
        </a:defRPr>
      </a:lvl9pPr>
    </p:titleStyle>
    <p:bodyStyle>
      <a:lvl1pPr marL="273050" indent="-273050" algn="l" rtl="0"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eaLnBrk="0" fontAlgn="base" hangingPunct="0">
        <a:spcBef>
          <a:spcPct val="20000"/>
        </a:spcBef>
        <a:spcAft>
          <a:spcPct val="0"/>
        </a:spcAft>
        <a:buClr>
          <a:srgbClr val="E0752F"/>
        </a:buClr>
        <a:buSzPct val="60000"/>
        <a:buFont typeface="Wingdings" pitchFamily="2" charset="2"/>
        <a:buChar char=""/>
        <a:defRPr kern="1200">
          <a:solidFill>
            <a:schemeClr val="tx1"/>
          </a:solidFill>
          <a:latin typeface="+mn-lt"/>
          <a:ea typeface="+mn-ea"/>
          <a:cs typeface="+mn-cs"/>
        </a:defRPr>
      </a:lvl3pPr>
      <a:lvl4pPr marL="1187450" indent="-182563" algn="l" rtl="0" eaLnBrk="0" fontAlgn="base" hangingPunct="0">
        <a:spcBef>
          <a:spcPct val="20000"/>
        </a:spcBef>
        <a:spcAft>
          <a:spcPct val="0"/>
        </a:spcAft>
        <a:buClr>
          <a:srgbClr val="FEC3AE"/>
        </a:buClr>
        <a:buSzPct val="60000"/>
        <a:buFont typeface="Wingdings" pitchFamily="2" charset="2"/>
        <a:buChar char=""/>
        <a:defRPr kern="1200">
          <a:solidFill>
            <a:schemeClr val="tx1"/>
          </a:solidFill>
          <a:latin typeface="+mn-lt"/>
          <a:ea typeface="+mn-ea"/>
          <a:cs typeface="+mn-cs"/>
        </a:defRPr>
      </a:lvl4pPr>
      <a:lvl5pPr marL="1462088" indent="-182563" algn="l" rtl="0" eaLnBrk="0" fontAlgn="base" hangingPunct="0">
        <a:spcBef>
          <a:spcPct val="20000"/>
        </a:spcBef>
        <a:spcAft>
          <a:spcPct val="0"/>
        </a:spcAft>
        <a:buClr>
          <a:srgbClr val="BDCAE9"/>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6.&#30097;&#20284;&#29983;&#37969;&#23450;&#23433;&#32622;&#27969;&#31243;1120824%20(2).pdf" TargetMode="Externa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hyperlink" Target="065content.pdfcabsr1.pdf" TargetMode="External"/><Relationship Id="rId2" Type="http://schemas.openxmlformats.org/officeDocument/2006/relationships/hyperlink" Target="031.&#23416;&#21069;&#37969;&#23450;&#30097;&#20284;&#29983;&#12289;&#37325;&#26032;&#35413;&#20272;&#12289;&#36328;&#38542;&#27573;&#30003;&#35531;&#34920;1090801%20-%20&#35079;&#35069;.doc" TargetMode="External"/><Relationship Id="rId1" Type="http://schemas.openxmlformats.org/officeDocument/2006/relationships/slideLayout" Target="../slideLayouts/slideLayout12.xml"/><Relationship Id="rId6" Type="http://schemas.openxmlformats.org/officeDocument/2006/relationships/hyperlink" Target="062&#34913;&#37969;1content.pdf" TargetMode="External"/><Relationship Id="rId5" Type="http://schemas.openxmlformats.org/officeDocument/2006/relationships/hyperlink" Target="059.img193.&#32879;&#35413;.jpg" TargetMode="External"/><Relationship Id="rId4" Type="http://schemas.openxmlformats.org/officeDocument/2006/relationships/hyperlink" Target="063&#34913;&#37969;2.pdf"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031.&#23416;&#21069;&#37969;&#23450;&#30097;&#20284;&#29983;&#12289;&#37325;&#26032;&#35413;&#20272;&#12289;&#36328;&#38542;&#27573;&#30003;&#35531;&#34920;1090801%20-%20&#35079;&#35069;.doc" TargetMode="External"/><Relationship Id="rId7" Type="http://schemas.openxmlformats.org/officeDocument/2006/relationships/hyperlink" Target="062&#34913;&#37969;1content.pdf"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059.img193.&#32879;&#35413;.jpg" TargetMode="External"/><Relationship Id="rId5" Type="http://schemas.openxmlformats.org/officeDocument/2006/relationships/hyperlink" Target="063&#34913;&#37969;2.pdf" TargetMode="External"/><Relationship Id="rId4" Type="http://schemas.openxmlformats.org/officeDocument/2006/relationships/hyperlink" Target="065content.pdfcabsr1.pdf" TargetMode="Externa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11-3&#36681;&#20837;&#32291;&#20839;&#21516;&#29677;&#21029;&#25110;&#32291;&#20839;&#21516;&#29677;&#21029;&#36681;&#23416;(&#28961;&#38920;&#36865;&#37969;&#36628;&#26371;)-&#32291;&#20839;&#21516;&#29677;&#21029;&#29305;&#25945;&#23416;&#29983;&#36681;&#23416;-&#21839;&#31572;&#38598;(&#23436;&#25972;&#29256;).docx"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11-1&#36681;&#20837;&#32291;&#20839;&#21516;&#29677;&#21029;&#25110;&#32291;&#20839;&#21516;&#29677;&#21029;&#36681;&#23416;(&#28961;&#38920;&#36865;&#37969;&#36628;&#26371;)-&#36681;&#23416;&#33267;&#32291;&#20839;&#24188;&#20818;&#22290;&#30456;&#21516;&#29677;&#21029;%20&#27298;&#26680;&#34920;.doc"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028.&#36681;&#23416;&#20043;&#23416;&#37325;&#26032;&#35413;&#20272;&#12289;&#36328;&#38542;&#27573;&#30003;&#35531;&#34920;1090801.doc"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014.&#23631;&#26481;&#32291;109&#24180;&#24230;&#29305;&#27530;&#25945;&#32946;&#23416;&#29983;&#37969;&#23450;&#23433;&#32622;&#23526;&#26045;&#35336;&#30059;.docx" TargetMode="External"/><Relationship Id="rId2" Type="http://schemas.openxmlformats.org/officeDocument/2006/relationships/hyperlink" Target="../1&#37969;&#23450;&#23433;&#32622;&#35336;&#30059;/104&#23416;&#24180;&#24230;&#29305;&#27530;&#25945;&#32946;&#23416;&#29983;&#37969;&#23450;&#23433;&#32622;&#23526;&#26045;&#35336;&#30059;.doc" TargetMode="Externa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021.&#36681;&#23416;&#33267;&#22806;&#32291;&#24066;&#20844;&#25991;&#21103;&#26412;%201090801.docx" TargetMode="External"/><Relationship Id="rId2" Type="http://schemas.openxmlformats.org/officeDocument/2006/relationships/hyperlink" Target="7.&#36681;&#23416;&#33267;&#22806;&#32291;&#24066;&#20844;&#25991;&#27491;&#26412;.&#31169;&#24188;%201090801%20(1).doc"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034.&#23601;&#35712;&#29305;&#27530;&#23416;&#26657;(&#36328;&#38542;&#27573;&#37325;&#26032;&#35413;&#20272;&#34920;&#20214;)1090801.doc" TargetMode="External"/><Relationship Id="rId2" Type="http://schemas.openxmlformats.org/officeDocument/2006/relationships/hyperlink" Target="12-1&#30003;&#35531;&#22283;&#31435;&#29305;&#27530;&#25945;&#32946;&#23416;&#26657;-&#23601;&#35712;&#29305;&#27530;&#23416;&#26657;&#27298;&#26680;&#34920;1110801.doc" TargetMode="External"/><Relationship Id="rId1" Type="http://schemas.openxmlformats.org/officeDocument/2006/relationships/slideLayout" Target="../slideLayouts/slideLayout2.xml"/><Relationship Id="rId4" Type="http://schemas.openxmlformats.org/officeDocument/2006/relationships/hyperlink" Target="12-5&#30003;&#35531;&#22283;&#31435;&#29305;&#27530;&#25945;&#32946;&#23416;&#26657;-&#23416;&#26657;&#29305;&#25512;&#26371;&#26371;&#35696;&#35696;&#31243;&#21443;&#32771;&#31684;&#20363;.doc"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13-2&#25918;&#26820;&#29305;&#25945;&#26381;&#21209;-&#25918;&#26820;&#29305;&#25945;&#36523;&#20998;&#21450;&#26381;&#21209;&#30003;&#35531;&#34920;1110801.doc" TargetMode="External"/><Relationship Id="rId2" Type="http://schemas.openxmlformats.org/officeDocument/2006/relationships/hyperlink" Target="13-1&#25918;&#26820;&#29305;&#25945;&#26381;&#21209;-&#25918;&#26820;&#29305;&#25945;&#26381;&#21209;&#27298;&#26680;&#34920;1110801.doc"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hyperlink" Target="&#26283;&#32233;&#20837;&#23416;&#23526;&#26045;&#35336;&#30059;1070808.doc" TargetMode="Externa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14-2&#26283;&#32233;&#20837;&#23416;-&#26283;&#32233;&#20837;&#23416;&#30003;&#35531;&#34920;1110801.doc" TargetMode="External"/><Relationship Id="rId2" Type="http://schemas.openxmlformats.org/officeDocument/2006/relationships/hyperlink" Target="14-1&#26283;&#32233;&#20837;&#23416;-&#26283;&#32233;&#20837;&#23416;&#27298;&#26680;&#34920;&#26032;&#29256;1110801.doc"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law.moj.gov.tw/index.aspx" TargetMode="External"/><Relationship Id="rId2" Type="http://schemas.openxmlformats.org/officeDocument/2006/relationships/hyperlink" Target="&#29305;&#27530;&#25945;&#32946;&#27861;%20(1).pdf" TargetMode="External"/><Relationship Id="rId1" Type="http://schemas.openxmlformats.org/officeDocument/2006/relationships/slideLayout" Target="../slideLayouts/slideLayout12.xml"/><Relationship Id="rId5" Type="http://schemas.openxmlformats.org/officeDocument/2006/relationships/hyperlink" Target="&#21508;&#25945;&#32946;&#38542;&#27573;&#36523;&#24515;&#38556;&#31001;&#23416;&#29983;&#33287;&#24188;&#20818;&#36681;&#37532;&#36628;&#23566;&#21450;&#26381;&#21209;&#36774;&#27861;.pdf" TargetMode="External"/><Relationship Id="rId4" Type="http://schemas.openxmlformats.org/officeDocument/2006/relationships/hyperlink" Target="&#29305;&#27530;&#25945;&#32946;&#23416;&#29983;&#21450;&#24188;&#20818;&#37969;&#23450;&#36774;&#27861;.pdf"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063&#34913;&#37969;2.pdf" TargetMode="External"/><Relationship Id="rId2" Type="http://schemas.openxmlformats.org/officeDocument/2006/relationships/hyperlink" Target="065content.pdfcabsr1.pdf" TargetMode="External"/><Relationship Id="rId1" Type="http://schemas.openxmlformats.org/officeDocument/2006/relationships/slideLayout" Target="../slideLayouts/slideLayout2.xml"/><Relationship Id="rId5" Type="http://schemas.openxmlformats.org/officeDocument/2006/relationships/hyperlink" Target="047.img211(4&#27506;).jpg" TargetMode="External"/><Relationship Id="rId4" Type="http://schemas.openxmlformats.org/officeDocument/2006/relationships/hyperlink" Target="054content.pdf4-6&#27506;&#30334;&#20998;&#31561;&#32026;&#24120;&#27169;.pdf"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s://www.set.edu.tw/"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s://www.set.edu.tw/"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https://www.set.edu.tw/"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hyperlink" Target="https://www.set.edu.tw/"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29305;&#27530;&#25945;&#32946;&#27861;%20(1).pdf" TargetMode="Externa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hyperlink" Target="058.&#23416;&#21069;&#37969;&#23450;&#36865;&#20214;&#20449;&#23553;&#23553;&#38754;1090801.doc"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113-2%20&#23416;&#21069;&#37969;&#23450;&#26178;&#31243;.doc" TargetMode="External"/><Relationship Id="rId2" Type="http://schemas.openxmlformats.org/officeDocument/2006/relationships/hyperlink" Target="113-1%20&#23416;&#21069;&#37969;&#23450;&#26178;&#31243;.doc" TargetMode="External"/><Relationship Id="rId1" Type="http://schemas.openxmlformats.org/officeDocument/2006/relationships/slideLayout" Target="../slideLayouts/slideLayout12.xml"/><Relationship Id="rId4" Type="http://schemas.openxmlformats.org/officeDocument/2006/relationships/hyperlink" Target="2-3.113&#23416;&#21069;&#36865;&#20214;&#26178;&#38291;&#34920;.docx" TargetMode="Externa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hyperlink" Target="&#29305;&#27530;&#25945;&#32946;&#23416;&#29983;&#21450;&#24188;&#20818;&#30003;&#35380;&#26381;&#21209;&#36774;&#27861;.pdf" TargetMode="Externa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pixabay.com/ja/illustrations/%E5%B0%91%E5%B9%B4-%E8%AA%AD%E6%9B%B8-%E6%9B%B8%E7%B1%8D-%E5%AD%A6%E6%A0%A1-%E6%95%99%E8%82%B2-2780571/" TargetMode="Externa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2" Type="http://schemas.openxmlformats.org/officeDocument/2006/relationships/hyperlink" Target="6.&#30097;&#20284;&#29983;&#37969;&#23450;&#23433;&#32622;&#27969;&#31243;1120824%20(1).pdf" TargetMode="Externa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8" Type="http://schemas.openxmlformats.org/officeDocument/2006/relationships/hyperlink" Target="062&#34913;&#37969;1content.pdf" TargetMode="External"/><Relationship Id="rId3" Type="http://schemas.openxmlformats.org/officeDocument/2006/relationships/hyperlink" Target="1&#23416;&#21069;&#37969;&#23450;&#36865;&#20214;&#20449;&#23553;&#23553;&#38754;.doc" TargetMode="External"/><Relationship Id="rId7" Type="http://schemas.openxmlformats.org/officeDocument/2006/relationships/hyperlink" Target="059.img193.&#32879;&#35413;.jpg" TargetMode="External"/><Relationship Id="rId2" Type="http://schemas.openxmlformats.org/officeDocument/2006/relationships/hyperlink" Target="2&#23416;&#21069;&#30003;&#35531;&#37969;&#23450;&#23433;&#32622;&#23416;&#29983;&#32317;&#34920;0328.xls" TargetMode="External"/><Relationship Id="rId1" Type="http://schemas.openxmlformats.org/officeDocument/2006/relationships/slideLayout" Target="../slideLayouts/slideLayout12.xml"/><Relationship Id="rId6" Type="http://schemas.openxmlformats.org/officeDocument/2006/relationships/hyperlink" Target="063&#34913;&#37969;2.pdf" TargetMode="External"/><Relationship Id="rId5" Type="http://schemas.openxmlformats.org/officeDocument/2006/relationships/hyperlink" Target="065content.pdfcabsr1.pdf" TargetMode="External"/><Relationship Id="rId4" Type="http://schemas.openxmlformats.org/officeDocument/2006/relationships/hyperlink" Target="031.&#23416;&#21069;&#37969;&#23450;&#30097;&#20284;&#29983;&#12289;&#37325;&#26032;&#35413;&#20272;&#12289;&#36328;&#38542;&#27573;&#30003;&#35531;&#34920;1090801%20-%20&#35079;&#35069;.doc"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標題 1"/>
          <p:cNvSpPr>
            <a:spLocks noGrp="1"/>
          </p:cNvSpPr>
          <p:nvPr>
            <p:ph type="ctrTitle"/>
          </p:nvPr>
        </p:nvSpPr>
        <p:spPr bwMode="auto">
          <a:xfrm>
            <a:off x="2339975" y="2636912"/>
            <a:ext cx="6172200" cy="2015927"/>
          </a:xfrm>
        </p:spPr>
        <p:txBody>
          <a:bodyPr wrap="square" lIns="91440" tIns="45720" rIns="91440" bIns="45720" numCol="1" anchorCtr="0" compatLnSpc="1">
            <a:prstTxWarp prst="textNoShape">
              <a:avLst/>
            </a:prstTxWarp>
            <a:normAutofit fontScale="90000"/>
          </a:bodyPr>
          <a:lstStyle/>
          <a:p>
            <a:pPr algn="ctr" eaLnBrk="1" hangingPunct="1"/>
            <a:r>
              <a:rPr lang="en-US" altLang="zh-TW" sz="4000" dirty="0">
                <a:latin typeface="標楷體" pitchFamily="65" charset="-120"/>
                <a:ea typeface="標楷體" pitchFamily="65" charset="-120"/>
              </a:rPr>
              <a:t>113</a:t>
            </a:r>
            <a:r>
              <a:rPr lang="zh-TW" altLang="en-US" sz="4000" dirty="0">
                <a:latin typeface="標楷體" pitchFamily="65" charset="-120"/>
                <a:ea typeface="標楷體" pitchFamily="65" charset="-120"/>
              </a:rPr>
              <a:t>學年度</a:t>
            </a:r>
            <a:r>
              <a:rPr lang="en-US" altLang="zh-TW" sz="4000" dirty="0">
                <a:latin typeface="標楷體" pitchFamily="65" charset="-120"/>
                <a:ea typeface="標楷體" pitchFamily="65" charset="-120"/>
              </a:rPr>
              <a:t/>
            </a:r>
            <a:br>
              <a:rPr lang="en-US" altLang="zh-TW" sz="4000" dirty="0">
                <a:latin typeface="標楷體" pitchFamily="65" charset="-120"/>
                <a:ea typeface="標楷體" pitchFamily="65" charset="-120"/>
              </a:rPr>
            </a:br>
            <a:r>
              <a:rPr lang="en-US" altLang="zh-TW" sz="4000" dirty="0">
                <a:latin typeface="標楷體" pitchFamily="65" charset="-120"/>
                <a:ea typeface="標楷體" pitchFamily="65" charset="-120"/>
              </a:rPr>
              <a:t/>
            </a:r>
            <a:br>
              <a:rPr lang="en-US" altLang="zh-TW" sz="4000" dirty="0">
                <a:latin typeface="標楷體" pitchFamily="65" charset="-120"/>
                <a:ea typeface="標楷體" pitchFamily="65" charset="-120"/>
              </a:rPr>
            </a:br>
            <a:r>
              <a:rPr lang="zh-TW" altLang="en-US" sz="4900" cap="none" dirty="0">
                <a:solidFill>
                  <a:schemeClr val="tx1"/>
                </a:solidFill>
                <a:latin typeface="華康隸書體W7" pitchFamily="65" charset="-120"/>
                <a:ea typeface="華康隸書體W7" pitchFamily="65" charset="-120"/>
              </a:rPr>
              <a:t>屏東縣</a:t>
            </a:r>
            <a:r>
              <a:rPr lang="en-US" altLang="zh-TW" sz="4900" cap="none" dirty="0">
                <a:solidFill>
                  <a:schemeClr val="tx1"/>
                </a:solidFill>
                <a:latin typeface="華康隸書體W7" pitchFamily="65" charset="-120"/>
                <a:ea typeface="華康隸書體W7" pitchFamily="65" charset="-120"/>
              </a:rPr>
              <a:t/>
            </a:r>
            <a:br>
              <a:rPr lang="en-US" altLang="zh-TW" sz="4900" cap="none" dirty="0">
                <a:solidFill>
                  <a:schemeClr val="tx1"/>
                </a:solidFill>
                <a:latin typeface="華康隸書體W7" pitchFamily="65" charset="-120"/>
                <a:ea typeface="華康隸書體W7" pitchFamily="65" charset="-120"/>
              </a:rPr>
            </a:br>
            <a:r>
              <a:rPr lang="zh-TW" altLang="en-US" sz="4900" cap="none" dirty="0">
                <a:solidFill>
                  <a:schemeClr val="tx1"/>
                </a:solidFill>
                <a:latin typeface="華康隸書體W7" pitchFamily="65" charset="-120"/>
                <a:ea typeface="華康隸書體W7" pitchFamily="65" charset="-120"/>
              </a:rPr>
              <a:t>學前特殊教育學生</a:t>
            </a:r>
            <a:r>
              <a:rPr lang="en-US" altLang="zh-TW" sz="4900" cap="none" dirty="0">
                <a:solidFill>
                  <a:schemeClr val="tx1"/>
                </a:solidFill>
                <a:latin typeface="華康隸書體W7" pitchFamily="65" charset="-120"/>
                <a:ea typeface="華康隸書體W7" pitchFamily="65" charset="-120"/>
              </a:rPr>
              <a:t/>
            </a:r>
            <a:br>
              <a:rPr lang="en-US" altLang="zh-TW" sz="4900" cap="none" dirty="0">
                <a:solidFill>
                  <a:schemeClr val="tx1"/>
                </a:solidFill>
                <a:latin typeface="華康隸書體W7" pitchFamily="65" charset="-120"/>
                <a:ea typeface="華康隸書體W7" pitchFamily="65" charset="-120"/>
              </a:rPr>
            </a:br>
            <a:r>
              <a:rPr lang="zh-TW" altLang="en-US" sz="4900" cap="none" dirty="0">
                <a:solidFill>
                  <a:schemeClr val="tx1"/>
                </a:solidFill>
                <a:latin typeface="華康隸書體W7" pitchFamily="65" charset="-120"/>
                <a:ea typeface="華康隸書體W7" pitchFamily="65" charset="-120"/>
              </a:rPr>
              <a:t>鑑定安置暨幼小銜接</a:t>
            </a:r>
            <a:endParaRPr lang="en-US" altLang="zh-TW" sz="4900" cap="none" dirty="0">
              <a:solidFill>
                <a:schemeClr val="tx1"/>
              </a:solidFill>
              <a:latin typeface="華康隸書體W7" pitchFamily="65" charset="-120"/>
              <a:ea typeface="華康隸書體W7" pitchFamily="65" charset="-120"/>
            </a:endParaRPr>
          </a:p>
        </p:txBody>
      </p:sp>
      <p:sp>
        <p:nvSpPr>
          <p:cNvPr id="8195" name="副標題 2"/>
          <p:cNvSpPr>
            <a:spLocks noGrp="1"/>
          </p:cNvSpPr>
          <p:nvPr>
            <p:ph type="subTitle" idx="1"/>
          </p:nvPr>
        </p:nvSpPr>
        <p:spPr>
          <a:xfrm>
            <a:off x="3923928" y="5445919"/>
            <a:ext cx="4895850" cy="719137"/>
          </a:xfrm>
        </p:spPr>
        <p:txBody>
          <a:bodyPr/>
          <a:lstStyle/>
          <a:p>
            <a:pPr eaLnBrk="1" hangingPunct="1"/>
            <a:r>
              <a:rPr lang="en-US" altLang="zh-TW" sz="2400" dirty="0">
                <a:latin typeface="標楷體" pitchFamily="65" charset="-120"/>
                <a:ea typeface="標楷體" pitchFamily="65" charset="-120"/>
              </a:rPr>
              <a:t>                     113.08</a:t>
            </a:r>
          </a:p>
          <a:p>
            <a:pPr eaLnBrk="1" hangingPunct="1"/>
            <a:endParaRPr lang="zh-TW" altLang="en-US" sz="2400" dirty="0">
              <a:solidFill>
                <a:schemeClr val="tx1"/>
              </a:solidFill>
            </a:endParaRPr>
          </a:p>
        </p:txBody>
      </p:sp>
      <p:sp>
        <p:nvSpPr>
          <p:cNvPr id="8196" name="副標題 2"/>
          <p:cNvSpPr>
            <a:spLocks/>
          </p:cNvSpPr>
          <p:nvPr/>
        </p:nvSpPr>
        <p:spPr bwMode="auto">
          <a:xfrm>
            <a:off x="2339975" y="5805488"/>
            <a:ext cx="5616575"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spcBef>
                <a:spcPts val="600"/>
              </a:spcBef>
              <a:buClr>
                <a:schemeClr val="accent1"/>
              </a:buClr>
              <a:buSzPct val="70000"/>
              <a:buFont typeface="Wingdings" pitchFamily="2" charset="2"/>
              <a:buNone/>
            </a:pPr>
            <a:endParaRPr kumimoji="0" lang="en-US" altLang="zh-TW" sz="2400" b="1" dirty="0">
              <a:latin typeface="標楷體" pitchFamily="65" charset="-120"/>
              <a:ea typeface="標楷體" pitchFamily="65" charset="-12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7643192" cy="562074"/>
          </a:xfrm>
        </p:spPr>
        <p:txBody>
          <a:bodyPr>
            <a:noAutofit/>
          </a:bodyPr>
          <a:lstStyle/>
          <a:p>
            <a:pPr algn="ctr"/>
            <a:r>
              <a:rPr lang="zh-TW" altLang="en-US" sz="3600" b="1" cap="none" dirty="0">
                <a:solidFill>
                  <a:schemeClr val="tx1"/>
                </a:solidFill>
                <a:latin typeface="標楷體" pitchFamily="65" charset="-120"/>
                <a:ea typeface="標楷體" pitchFamily="65" charset="-120"/>
              </a:rPr>
              <a:t>跨階段轉銜鑑定</a:t>
            </a:r>
            <a:endParaRPr lang="zh-TW" altLang="en-US" sz="3600" dirty="0"/>
          </a:p>
        </p:txBody>
      </p:sp>
      <p:sp>
        <p:nvSpPr>
          <p:cNvPr id="3" name="內容版面配置區 2"/>
          <p:cNvSpPr>
            <a:spLocks noGrp="1"/>
          </p:cNvSpPr>
          <p:nvPr>
            <p:ph idx="1"/>
          </p:nvPr>
        </p:nvSpPr>
        <p:spPr>
          <a:xfrm>
            <a:off x="251520" y="908720"/>
            <a:ext cx="8424936" cy="5565105"/>
          </a:xfrm>
        </p:spPr>
        <p:txBody>
          <a:bodyPr/>
          <a:lstStyle/>
          <a:p>
            <a:pPr marL="0" indent="0">
              <a:buNone/>
            </a:pPr>
            <a:r>
              <a:rPr lang="zh-TW" altLang="en-US" sz="1500" b="1" dirty="0">
                <a:latin typeface="標楷體" pitchFamily="65" charset="-120"/>
                <a:ea typeface="標楷體" pitchFamily="65" charset="-120"/>
              </a:rPr>
              <a:t>對象</a:t>
            </a:r>
            <a:r>
              <a:rPr lang="en-US" altLang="zh-TW" sz="1500" b="1" dirty="0">
                <a:latin typeface="標楷體" pitchFamily="65" charset="-120"/>
                <a:ea typeface="標楷體" pitchFamily="65" charset="-120"/>
              </a:rPr>
              <a:t>:</a:t>
            </a:r>
          </a:p>
          <a:p>
            <a:pPr marL="0" indent="0">
              <a:buNone/>
            </a:pPr>
            <a:r>
              <a:rPr lang="en-US" altLang="zh-TW" sz="1500" dirty="0">
                <a:latin typeface="標楷體" pitchFamily="65" charset="-120"/>
                <a:ea typeface="標楷體" pitchFamily="65" charset="-120"/>
              </a:rPr>
              <a:t>1.</a:t>
            </a:r>
            <a:r>
              <a:rPr lang="zh-TW" altLang="en-US" sz="1500" dirty="0">
                <a:latin typeface="標楷體" pitchFamily="65" charset="-120"/>
                <a:ea typeface="標楷體" pitchFamily="65" charset="-120"/>
              </a:rPr>
              <a:t>設籍屏東縣，經鑑輔會鑑定且安置於學前特教班、學前不分類巡輔班、學前普通班</a:t>
            </a:r>
            <a:r>
              <a:rPr lang="en-US" altLang="zh-TW" sz="1500" dirty="0">
                <a:latin typeface="標楷體" pitchFamily="65" charset="-120"/>
                <a:ea typeface="標楷體" pitchFamily="65" charset="-120"/>
              </a:rPr>
              <a:t>(</a:t>
            </a:r>
            <a:r>
              <a:rPr lang="zh-TW" altLang="en-US" sz="1500" dirty="0">
                <a:latin typeface="標楷體" pitchFamily="65" charset="-120"/>
                <a:ea typeface="標楷體" pitchFamily="65" charset="-120"/>
              </a:rPr>
              <a:t>接受特教服務</a:t>
            </a:r>
            <a:r>
              <a:rPr lang="en-US" altLang="zh-TW" sz="1500" dirty="0">
                <a:latin typeface="標楷體" pitchFamily="65" charset="-120"/>
                <a:ea typeface="標楷體" pitchFamily="65" charset="-120"/>
              </a:rPr>
              <a:t>)</a:t>
            </a:r>
            <a:r>
              <a:rPr lang="zh-TW" altLang="en-US" sz="1500" dirty="0">
                <a:latin typeface="標楷體" pitchFamily="65" charset="-120"/>
                <a:ea typeface="標楷體" pitchFamily="65" charset="-120"/>
              </a:rPr>
              <a:t>之幼兒園大班特殊幼兒。</a:t>
            </a:r>
            <a:endParaRPr lang="en-US" altLang="zh-TW" sz="1500" dirty="0">
              <a:latin typeface="標楷體" pitchFamily="65" charset="-120"/>
              <a:ea typeface="標楷體" pitchFamily="65" charset="-120"/>
            </a:endParaRPr>
          </a:p>
          <a:p>
            <a:pPr marL="0" indent="0">
              <a:buNone/>
            </a:pPr>
            <a:r>
              <a:rPr lang="en-US" altLang="zh-TW" sz="1500" dirty="0">
                <a:latin typeface="標楷體" pitchFamily="65" charset="-120"/>
                <a:ea typeface="標楷體" pitchFamily="65" charset="-120"/>
              </a:rPr>
              <a:t>2.</a:t>
            </a:r>
            <a:r>
              <a:rPr lang="zh-TW" altLang="en-US" sz="1500" dirty="0">
                <a:latin typeface="標楷體" pitchFamily="65" charset="-120"/>
                <a:ea typeface="標楷體" pitchFamily="65" charset="-120"/>
              </a:rPr>
              <a:t>設籍屏東縣</a:t>
            </a:r>
            <a:r>
              <a:rPr lang="zh-TW" altLang="en-US" sz="1500" dirty="0">
                <a:latin typeface="標楷體"/>
                <a:ea typeface="標楷體"/>
              </a:rPr>
              <a:t>，</a:t>
            </a:r>
            <a:r>
              <a:rPr lang="zh-TW" altLang="en-US" sz="1500" dirty="0">
                <a:latin typeface="標楷體" pitchFamily="65" charset="-120"/>
                <a:ea typeface="標楷體" pitchFamily="65" charset="-120"/>
              </a:rPr>
              <a:t>在幼兒園就學大班的疑似特殊幼兒</a:t>
            </a:r>
            <a:r>
              <a:rPr lang="zh-TW" altLang="en-US" sz="1500" dirty="0">
                <a:latin typeface="標楷體"/>
                <a:ea typeface="標楷體"/>
              </a:rPr>
              <a:t>，</a:t>
            </a:r>
            <a:r>
              <a:rPr lang="zh-TW" altLang="en-US" sz="1500" dirty="0">
                <a:latin typeface="標楷體" pitchFamily="65" charset="-120"/>
                <a:ea typeface="標楷體" pitchFamily="65" charset="-120"/>
              </a:rPr>
              <a:t>但未經鑑輔會鑑定</a:t>
            </a:r>
            <a:r>
              <a:rPr lang="en-US" altLang="zh-TW" sz="1500" dirty="0">
                <a:latin typeface="標楷體" pitchFamily="65" charset="-120"/>
                <a:ea typeface="標楷體" pitchFamily="65" charset="-120"/>
              </a:rPr>
              <a:t>(</a:t>
            </a:r>
            <a:r>
              <a:rPr lang="zh-TW" altLang="en-US" sz="1500" dirty="0">
                <a:latin typeface="標楷體" pitchFamily="65" charset="-120"/>
                <a:ea typeface="標楷體" pitchFamily="65" charset="-120"/>
              </a:rPr>
              <a:t>疑似生</a:t>
            </a:r>
            <a:r>
              <a:rPr lang="en-US" altLang="zh-TW" sz="1500" dirty="0">
                <a:latin typeface="標楷體" pitchFamily="65" charset="-120"/>
                <a:ea typeface="標楷體" pitchFamily="65" charset="-120"/>
              </a:rPr>
              <a:t>)</a:t>
            </a:r>
            <a:r>
              <a:rPr lang="zh-TW" altLang="en-US" sz="1500" dirty="0">
                <a:latin typeface="標楷體" pitchFamily="65" charset="-120"/>
                <a:ea typeface="標楷體" pitchFamily="65" charset="-120"/>
              </a:rPr>
              <a:t>。</a:t>
            </a:r>
            <a:endParaRPr lang="en-US" altLang="zh-TW" sz="1500" dirty="0">
              <a:latin typeface="標楷體" pitchFamily="65" charset="-120"/>
              <a:ea typeface="標楷體" pitchFamily="65" charset="-120"/>
            </a:endParaRPr>
          </a:p>
          <a:p>
            <a:pPr marL="0" lvl="0" indent="0">
              <a:buNone/>
            </a:pPr>
            <a:r>
              <a:rPr lang="zh-TW" altLang="en-US" sz="1500" b="1" dirty="0">
                <a:latin typeface="標楷體" pitchFamily="65" charset="-120"/>
                <a:ea typeface="標楷體" pitchFamily="65" charset="-120"/>
              </a:rPr>
              <a:t>時間</a:t>
            </a:r>
            <a:r>
              <a:rPr lang="en-US" altLang="zh-TW" sz="1500" dirty="0">
                <a:latin typeface="標楷體" pitchFamily="65" charset="-120"/>
                <a:ea typeface="標楷體" pitchFamily="65" charset="-120"/>
              </a:rPr>
              <a:t>:</a:t>
            </a:r>
          </a:p>
          <a:p>
            <a:pPr marL="0" indent="0">
              <a:buNone/>
            </a:pPr>
            <a:r>
              <a:rPr lang="zh-TW" altLang="en-US" sz="1500" dirty="0">
                <a:latin typeface="標楷體" pitchFamily="65" charset="-120"/>
                <a:ea typeface="標楷體" pitchFamily="65" charset="-120"/>
              </a:rPr>
              <a:t>依鑑定期程於特教通報網提報鑑定安置並送相關表件給本縣鑑輔會</a:t>
            </a:r>
            <a:r>
              <a:rPr lang="zh-TW" altLang="zh-TW" sz="1500" dirty="0">
                <a:latin typeface="標楷體" panose="03000509000000000000" pitchFamily="65" charset="-120"/>
                <a:ea typeface="標楷體" panose="03000509000000000000" pitchFamily="65" charset="-120"/>
              </a:rPr>
              <a:t>。</a:t>
            </a:r>
            <a:endParaRPr lang="zh-TW" altLang="en-US" sz="1500" dirty="0">
              <a:solidFill>
                <a:srgbClr val="FF0000"/>
              </a:solidFill>
              <a:latin typeface="標楷體" pitchFamily="65" charset="-120"/>
              <a:ea typeface="標楷體" pitchFamily="65" charset="-120"/>
            </a:endParaRPr>
          </a:p>
          <a:p>
            <a:pPr marL="0" lvl="0" indent="0">
              <a:buNone/>
            </a:pPr>
            <a:r>
              <a:rPr lang="zh-TW" altLang="en-US" sz="1500" b="1" dirty="0">
                <a:solidFill>
                  <a:srgbClr val="FF0000"/>
                </a:solidFill>
                <a:latin typeface="標楷體" pitchFamily="65" charset="-120"/>
                <a:ea typeface="標楷體" pitchFamily="65" charset="-120"/>
                <a:hlinkClick r:id="rId2" action="ppaction://hlinkfile"/>
              </a:rPr>
              <a:t>流程</a:t>
            </a:r>
            <a:r>
              <a:rPr lang="en-US" altLang="zh-TW" sz="1500" b="1" dirty="0">
                <a:solidFill>
                  <a:srgbClr val="FF0000"/>
                </a:solidFill>
                <a:latin typeface="標楷體" pitchFamily="65" charset="-120"/>
                <a:ea typeface="標楷體" pitchFamily="65" charset="-120"/>
                <a:hlinkClick r:id="rId2" action="ppaction://hlinkfile"/>
              </a:rPr>
              <a:t>:</a:t>
            </a:r>
            <a:endParaRPr lang="en-US" altLang="zh-TW" sz="1500" b="1" dirty="0">
              <a:solidFill>
                <a:srgbClr val="FF0000"/>
              </a:solidFill>
              <a:latin typeface="標楷體" pitchFamily="65" charset="-120"/>
              <a:ea typeface="標楷體" pitchFamily="65" charset="-120"/>
            </a:endParaRPr>
          </a:p>
          <a:p>
            <a:pPr marL="0" lvl="0" indent="0">
              <a:buNone/>
            </a:pPr>
            <a:r>
              <a:rPr lang="zh-TW" altLang="en-US" sz="1500" dirty="0">
                <a:solidFill>
                  <a:srgbClr val="FF0000"/>
                </a:solidFill>
                <a:latin typeface="標楷體" pitchFamily="65" charset="-120"/>
                <a:ea typeface="標楷體" pitchFamily="65" charset="-120"/>
              </a:rPr>
              <a:t> </a:t>
            </a:r>
            <a:r>
              <a:rPr lang="en-US" altLang="zh-TW" sz="1500" dirty="0">
                <a:solidFill>
                  <a:srgbClr val="FF0000"/>
                </a:solidFill>
                <a:latin typeface="標楷體" pitchFamily="65" charset="-120"/>
                <a:ea typeface="標楷體" pitchFamily="65" charset="-120"/>
              </a:rPr>
              <a:t>1.</a:t>
            </a:r>
            <a:r>
              <a:rPr lang="zh-TW" altLang="en-US" sz="1500" dirty="0">
                <a:solidFill>
                  <a:srgbClr val="FF0000"/>
                </a:solidFill>
                <a:latin typeface="標楷體" panose="03000509000000000000" pitchFamily="65" charset="-120"/>
                <a:ea typeface="標楷體" panose="03000509000000000000" pitchFamily="65" charset="-120"/>
              </a:rPr>
              <a:t>進行校內評估後召開特殊教育推行委員會會議</a:t>
            </a:r>
            <a:r>
              <a:rPr lang="zh-TW" altLang="zh-TW" sz="1500" dirty="0">
                <a:solidFill>
                  <a:srgbClr val="FF0000"/>
                </a:solidFill>
                <a:latin typeface="標楷體" panose="03000509000000000000" pitchFamily="65" charset="-120"/>
                <a:ea typeface="標楷體" panose="03000509000000000000" pitchFamily="65" charset="-120"/>
              </a:rPr>
              <a:t>。</a:t>
            </a:r>
            <a:endParaRPr lang="en-US" altLang="zh-TW" sz="1500" dirty="0">
              <a:solidFill>
                <a:srgbClr val="FF0000"/>
              </a:solidFill>
              <a:latin typeface="標楷體" panose="03000509000000000000" pitchFamily="65" charset="-120"/>
              <a:ea typeface="標楷體" panose="03000509000000000000" pitchFamily="65" charset="-120"/>
            </a:endParaRPr>
          </a:p>
          <a:p>
            <a:pPr marL="0" indent="0">
              <a:buNone/>
            </a:pPr>
            <a:r>
              <a:rPr lang="zh-TW" altLang="en-US" sz="1500" dirty="0">
                <a:solidFill>
                  <a:srgbClr val="FF0000"/>
                </a:solidFill>
                <a:latin typeface="標楷體" panose="03000509000000000000" pitchFamily="65" charset="-120"/>
                <a:ea typeface="標楷體" panose="03000509000000000000" pitchFamily="65" charset="-120"/>
              </a:rPr>
              <a:t> </a:t>
            </a:r>
            <a:r>
              <a:rPr lang="en-US" altLang="zh-TW" sz="1500" dirty="0">
                <a:solidFill>
                  <a:srgbClr val="FF0000"/>
                </a:solidFill>
                <a:latin typeface="標楷體" panose="03000509000000000000" pitchFamily="65" charset="-120"/>
                <a:ea typeface="標楷體" panose="03000509000000000000" pitchFamily="65" charset="-120"/>
              </a:rPr>
              <a:t>2.</a:t>
            </a:r>
            <a:r>
              <a:rPr lang="zh-TW" altLang="en-US" sz="1500" dirty="0">
                <a:solidFill>
                  <a:srgbClr val="FF0000"/>
                </a:solidFill>
                <a:latin typeface="標楷體" pitchFamily="65" charset="-120"/>
                <a:ea typeface="標楷體" pitchFamily="65" charset="-120"/>
              </a:rPr>
              <a:t>依據檢核表蒐集各項資料。</a:t>
            </a:r>
            <a:endParaRPr lang="en-US" altLang="zh-TW" sz="1500" dirty="0">
              <a:solidFill>
                <a:srgbClr val="FF0000"/>
              </a:solidFill>
              <a:latin typeface="標楷體" pitchFamily="65" charset="-120"/>
              <a:ea typeface="標楷體" pitchFamily="65" charset="-120"/>
            </a:endParaRPr>
          </a:p>
          <a:p>
            <a:pPr marL="0" indent="0">
              <a:buNone/>
            </a:pPr>
            <a:r>
              <a:rPr lang="zh-TW" altLang="en-US" sz="1500" dirty="0">
                <a:solidFill>
                  <a:srgbClr val="FF0000"/>
                </a:solidFill>
                <a:latin typeface="標楷體" pitchFamily="65" charset="-120"/>
                <a:ea typeface="標楷體" pitchFamily="65" charset="-120"/>
              </a:rPr>
              <a:t> </a:t>
            </a:r>
            <a:r>
              <a:rPr lang="en-US" altLang="zh-TW" sz="1500" dirty="0">
                <a:solidFill>
                  <a:srgbClr val="FF0000"/>
                </a:solidFill>
                <a:latin typeface="標楷體" pitchFamily="65" charset="-120"/>
                <a:ea typeface="標楷體" pitchFamily="65" charset="-120"/>
              </a:rPr>
              <a:t>3.</a:t>
            </a:r>
            <a:r>
              <a:rPr lang="zh-TW" altLang="en-US" sz="1500" dirty="0">
                <a:solidFill>
                  <a:srgbClr val="FF0000"/>
                </a:solidFill>
                <a:latin typeface="標楷體" pitchFamily="65" charset="-120"/>
                <a:ea typeface="標楷體" pitchFamily="65" charset="-120"/>
              </a:rPr>
              <a:t>備妥資料依送件時程至學前鑑定中心學校進行資料審查及綜合研判</a:t>
            </a:r>
            <a:r>
              <a:rPr lang="zh-TW" altLang="zh-TW" sz="1500" dirty="0">
                <a:solidFill>
                  <a:srgbClr val="FF0000"/>
                </a:solidFill>
                <a:latin typeface="標楷體" panose="03000509000000000000" pitchFamily="65" charset="-120"/>
                <a:ea typeface="標楷體" panose="03000509000000000000" pitchFamily="65" charset="-120"/>
              </a:rPr>
              <a:t>。</a:t>
            </a:r>
            <a:r>
              <a:rPr lang="en-US" altLang="zh-TW" sz="1500" dirty="0">
                <a:solidFill>
                  <a:srgbClr val="FF0000"/>
                </a:solidFill>
                <a:latin typeface="標楷體" panose="03000509000000000000" pitchFamily="65" charset="-120"/>
                <a:ea typeface="標楷體" panose="03000509000000000000" pitchFamily="65" charset="-120"/>
              </a:rPr>
              <a:t> </a:t>
            </a:r>
          </a:p>
          <a:p>
            <a:pPr marL="0" indent="0">
              <a:buNone/>
            </a:pPr>
            <a:r>
              <a:rPr lang="zh-TW" altLang="en-US" sz="1500" dirty="0">
                <a:solidFill>
                  <a:srgbClr val="FF0000"/>
                </a:solidFill>
                <a:latin typeface="標楷體" panose="03000509000000000000" pitchFamily="65" charset="-120"/>
                <a:ea typeface="標楷體" panose="03000509000000000000" pitchFamily="65" charset="-120"/>
              </a:rPr>
              <a:t> </a:t>
            </a:r>
            <a:r>
              <a:rPr lang="en-US" altLang="zh-TW" sz="1500" dirty="0">
                <a:solidFill>
                  <a:srgbClr val="FF0000"/>
                </a:solidFill>
                <a:latin typeface="標楷體" panose="03000509000000000000" pitchFamily="65" charset="-120"/>
                <a:ea typeface="標楷體" panose="03000509000000000000" pitchFamily="65" charset="-120"/>
              </a:rPr>
              <a:t>4.</a:t>
            </a:r>
            <a:r>
              <a:rPr lang="zh-TW" altLang="en-US" sz="1500" dirty="0">
                <a:solidFill>
                  <a:srgbClr val="FF0000"/>
                </a:solidFill>
                <a:latin typeface="標楷體" panose="03000509000000000000" pitchFamily="65" charset="-120"/>
                <a:ea typeface="標楷體" panose="03000509000000000000" pitchFamily="65" charset="-120"/>
              </a:rPr>
              <a:t>依公文函示參加鑑定安置輔導會議</a:t>
            </a:r>
            <a:r>
              <a:rPr lang="zh-TW" altLang="zh-TW" sz="1500" dirty="0">
                <a:solidFill>
                  <a:srgbClr val="FF0000"/>
                </a:solidFill>
                <a:latin typeface="標楷體" panose="03000509000000000000" pitchFamily="65" charset="-120"/>
                <a:ea typeface="標楷體" panose="03000509000000000000" pitchFamily="65" charset="-120"/>
              </a:rPr>
              <a:t>，</a:t>
            </a:r>
            <a:r>
              <a:rPr lang="zh-TW" altLang="en-US" sz="1500" dirty="0">
                <a:solidFill>
                  <a:srgbClr val="FF0000"/>
                </a:solidFill>
                <a:latin typeface="標楷體" panose="03000509000000000000" pitchFamily="65" charset="-120"/>
                <a:ea typeface="標楷體" panose="03000509000000000000" pitchFamily="65" charset="-120"/>
              </a:rPr>
              <a:t>評估特殊幼兒障礙類別、安置型態及特殊需求</a:t>
            </a:r>
            <a:r>
              <a:rPr lang="zh-TW" altLang="zh-TW" sz="1500" dirty="0">
                <a:solidFill>
                  <a:srgbClr val="FF0000"/>
                </a:solidFill>
                <a:latin typeface="標楷體" panose="03000509000000000000" pitchFamily="65" charset="-120"/>
                <a:ea typeface="標楷體" panose="03000509000000000000" pitchFamily="65" charset="-120"/>
              </a:rPr>
              <a:t>。</a:t>
            </a:r>
            <a:endParaRPr lang="en-US" altLang="zh-TW" sz="1500" dirty="0">
              <a:solidFill>
                <a:srgbClr val="FF0000"/>
              </a:solidFill>
              <a:latin typeface="標楷體" panose="03000509000000000000" pitchFamily="65" charset="-120"/>
              <a:ea typeface="標楷體" panose="03000509000000000000" pitchFamily="65" charset="-120"/>
            </a:endParaRPr>
          </a:p>
          <a:p>
            <a:pPr marL="0" indent="0">
              <a:buNone/>
            </a:pPr>
            <a:r>
              <a:rPr lang="zh-TW" altLang="en-US" sz="1500" dirty="0">
                <a:solidFill>
                  <a:srgbClr val="FF0000"/>
                </a:solidFill>
                <a:latin typeface="標楷體" panose="03000509000000000000" pitchFamily="65" charset="-120"/>
                <a:ea typeface="標楷體" panose="03000509000000000000" pitchFamily="65" charset="-120"/>
              </a:rPr>
              <a:t> </a:t>
            </a:r>
            <a:r>
              <a:rPr lang="en-US" altLang="zh-TW" sz="1500" dirty="0">
                <a:solidFill>
                  <a:srgbClr val="FF0000"/>
                </a:solidFill>
                <a:latin typeface="標楷體" panose="03000509000000000000" pitchFamily="65" charset="-120"/>
                <a:ea typeface="標楷體" panose="03000509000000000000" pitchFamily="65" charset="-120"/>
              </a:rPr>
              <a:t>5.</a:t>
            </a:r>
            <a:r>
              <a:rPr lang="zh-TW" altLang="en-US" sz="1500" dirty="0">
                <a:solidFill>
                  <a:srgbClr val="FF0000"/>
                </a:solidFill>
                <a:latin typeface="標楷體" pitchFamily="65" charset="-120"/>
                <a:ea typeface="標楷體" pitchFamily="65" charset="-120"/>
              </a:rPr>
              <a:t>大班的特殊幼兒</a:t>
            </a:r>
            <a:r>
              <a:rPr lang="zh-TW" altLang="zh-TW" sz="1500" dirty="0">
                <a:solidFill>
                  <a:srgbClr val="FF0000"/>
                </a:solidFill>
                <a:latin typeface="標楷體" panose="03000509000000000000" pitchFamily="65" charset="-120"/>
                <a:ea typeface="標楷體" panose="03000509000000000000" pitchFamily="65" charset="-120"/>
              </a:rPr>
              <a:t>收到公文通知，</a:t>
            </a:r>
            <a:r>
              <a:rPr lang="zh-TW" altLang="en-US" sz="1500" dirty="0">
                <a:solidFill>
                  <a:srgbClr val="FF0000"/>
                </a:solidFill>
                <a:latin typeface="標楷體" panose="03000509000000000000" pitchFamily="65" charset="-120"/>
                <a:ea typeface="標楷體" panose="03000509000000000000" pitchFamily="65" charset="-120"/>
              </a:rPr>
              <a:t>鑑定</a:t>
            </a:r>
            <a:r>
              <a:rPr lang="zh-TW" altLang="zh-TW" sz="1500" dirty="0">
                <a:solidFill>
                  <a:srgbClr val="FF0000"/>
                </a:solidFill>
                <a:latin typeface="標楷體" panose="03000509000000000000" pitchFamily="65" charset="-120"/>
                <a:ea typeface="標楷體" panose="03000509000000000000" pitchFamily="65" charset="-120"/>
              </a:rPr>
              <a:t>結果</a:t>
            </a:r>
            <a:r>
              <a:rPr lang="zh-TW" altLang="en-US" sz="1500" dirty="0">
                <a:solidFill>
                  <a:srgbClr val="FF0000"/>
                </a:solidFill>
                <a:latin typeface="標楷體" panose="03000509000000000000" pitchFamily="65" charset="-120"/>
                <a:ea typeface="標楷體" panose="03000509000000000000" pitchFamily="65" charset="-120"/>
              </a:rPr>
              <a:t>為</a:t>
            </a:r>
            <a:r>
              <a:rPr lang="en-US" altLang="zh-TW" sz="1500" dirty="0">
                <a:solidFill>
                  <a:srgbClr val="FF0000"/>
                </a:solidFill>
                <a:latin typeface="標楷體" panose="03000509000000000000" pitchFamily="65" charset="-120"/>
                <a:ea typeface="標楷體" panose="03000509000000000000" pitchFamily="65" charset="-120"/>
              </a:rPr>
              <a:t>”</a:t>
            </a:r>
            <a:r>
              <a:rPr lang="zh-TW" altLang="en-US" sz="1500" dirty="0">
                <a:solidFill>
                  <a:srgbClr val="FF0000"/>
                </a:solidFill>
                <a:latin typeface="標楷體" panose="03000509000000000000" pitchFamily="65" charset="-120"/>
                <a:ea typeface="標楷體" panose="03000509000000000000" pitchFamily="65" charset="-120"/>
              </a:rPr>
              <a:t>特殊學生</a:t>
            </a:r>
            <a:r>
              <a:rPr lang="en-US" altLang="zh-TW" sz="1500" dirty="0">
                <a:solidFill>
                  <a:srgbClr val="FF0000"/>
                </a:solidFill>
                <a:latin typeface="標楷體" panose="03000509000000000000" pitchFamily="65" charset="-120"/>
                <a:ea typeface="標楷體" panose="03000509000000000000" pitchFamily="65" charset="-120"/>
              </a:rPr>
              <a:t>”</a:t>
            </a:r>
            <a:r>
              <a:rPr lang="zh-TW" altLang="zh-TW" sz="1500" dirty="0">
                <a:solidFill>
                  <a:srgbClr val="FF0000"/>
                </a:solidFill>
                <a:latin typeface="標楷體" panose="03000509000000000000" pitchFamily="65" charset="-120"/>
                <a:ea typeface="標楷體" panose="03000509000000000000" pitchFamily="65" charset="-120"/>
              </a:rPr>
              <a:t> </a:t>
            </a:r>
            <a:r>
              <a:rPr lang="zh-TW" altLang="en-US" sz="1500" dirty="0">
                <a:solidFill>
                  <a:srgbClr val="FF0000"/>
                </a:solidFill>
                <a:latin typeface="標楷體" panose="03000509000000000000" pitchFamily="65" charset="-120"/>
                <a:ea typeface="標楷體" panose="03000509000000000000" pitchFamily="65" charset="-120"/>
              </a:rPr>
              <a:t>提報學校</a:t>
            </a:r>
            <a:r>
              <a:rPr lang="zh-TW" altLang="zh-TW" sz="1500" dirty="0">
                <a:solidFill>
                  <a:srgbClr val="FF0000"/>
                </a:solidFill>
                <a:latin typeface="標楷體" panose="03000509000000000000" pitchFamily="65" charset="-120"/>
                <a:ea typeface="標楷體" panose="03000509000000000000" pitchFamily="65" charset="-120"/>
              </a:rPr>
              <a:t>至</a:t>
            </a:r>
            <a:r>
              <a:rPr lang="zh-TW" altLang="en-US" sz="1500" dirty="0">
                <a:solidFill>
                  <a:srgbClr val="FF0000"/>
                </a:solidFill>
                <a:latin typeface="標楷體" panose="03000509000000000000" pitchFamily="65" charset="-120"/>
                <a:ea typeface="標楷體" panose="03000509000000000000" pitchFamily="65" charset="-120"/>
              </a:rPr>
              <a:t>特教</a:t>
            </a:r>
            <a:r>
              <a:rPr lang="zh-TW" altLang="zh-TW" sz="1500" dirty="0">
                <a:solidFill>
                  <a:srgbClr val="FF0000"/>
                </a:solidFill>
                <a:latin typeface="標楷體" panose="03000509000000000000" pitchFamily="65" charset="-120"/>
                <a:ea typeface="標楷體" panose="03000509000000000000" pitchFamily="65" charset="-120"/>
              </a:rPr>
              <a:t>通報網</a:t>
            </a:r>
            <a:r>
              <a:rPr lang="zh-TW" altLang="en-US" sz="1500" dirty="0">
                <a:solidFill>
                  <a:srgbClr val="FF0000"/>
                </a:solidFill>
                <a:latin typeface="標楷體" panose="03000509000000000000" pitchFamily="65" charset="-120"/>
                <a:ea typeface="標楷體" panose="03000509000000000000" pitchFamily="65" charset="-120"/>
              </a:rPr>
              <a:t>轉銜端</a:t>
            </a:r>
            <a:r>
              <a:rPr lang="en-US" altLang="zh-TW" sz="1500" dirty="0">
                <a:solidFill>
                  <a:srgbClr val="FF0000"/>
                </a:solidFill>
                <a:latin typeface="標楷體" panose="03000509000000000000" pitchFamily="65" charset="-120"/>
                <a:ea typeface="標楷體" panose="03000509000000000000" pitchFamily="65" charset="-120"/>
              </a:rPr>
              <a:t/>
            </a:r>
            <a:br>
              <a:rPr lang="en-US" altLang="zh-TW" sz="1500" dirty="0">
                <a:solidFill>
                  <a:srgbClr val="FF0000"/>
                </a:solidFill>
                <a:latin typeface="標楷體" panose="03000509000000000000" pitchFamily="65" charset="-120"/>
                <a:ea typeface="標楷體" panose="03000509000000000000" pitchFamily="65" charset="-120"/>
              </a:rPr>
            </a:br>
            <a:r>
              <a:rPr lang="zh-TW" altLang="en-US" sz="1500" dirty="0">
                <a:solidFill>
                  <a:srgbClr val="FF0000"/>
                </a:solidFill>
                <a:latin typeface="標楷體" panose="03000509000000000000" pitchFamily="65" charset="-120"/>
                <a:ea typeface="標楷體" panose="03000509000000000000" pitchFamily="65" charset="-120"/>
              </a:rPr>
              <a:t>   </a:t>
            </a:r>
            <a:r>
              <a:rPr lang="zh-TW" altLang="zh-TW" sz="1500" dirty="0">
                <a:solidFill>
                  <a:srgbClr val="FF0000"/>
                </a:solidFill>
                <a:latin typeface="標楷體" panose="03000509000000000000" pitchFamily="65" charset="-120"/>
                <a:ea typeface="標楷體" panose="03000509000000000000" pitchFamily="65" charset="-120"/>
              </a:rPr>
              <a:t>填寫</a:t>
            </a:r>
            <a:r>
              <a:rPr lang="zh-TW" altLang="zh-TW" sz="1500" u="dbl" dirty="0">
                <a:solidFill>
                  <a:srgbClr val="FF0000"/>
                </a:solidFill>
                <a:latin typeface="標楷體" panose="03000509000000000000" pitchFamily="65" charset="-120"/>
                <a:ea typeface="標楷體" panose="03000509000000000000" pitchFamily="65" charset="-120"/>
              </a:rPr>
              <a:t>轉銜表</a:t>
            </a:r>
            <a:r>
              <a:rPr lang="zh-TW" altLang="en-US" sz="1500" dirty="0">
                <a:solidFill>
                  <a:srgbClr val="FF0000"/>
                </a:solidFill>
                <a:latin typeface="標楷體" panose="03000509000000000000" pitchFamily="65" charset="-120"/>
                <a:ea typeface="標楷體" panose="03000509000000000000" pitchFamily="65" charset="-120"/>
              </a:rPr>
              <a:t>再至學務端</a:t>
            </a:r>
            <a:r>
              <a:rPr lang="zh-TW" altLang="zh-TW" sz="1500" dirty="0">
                <a:solidFill>
                  <a:srgbClr val="FF0000"/>
                </a:solidFill>
                <a:latin typeface="標楷體" panose="03000509000000000000" pitchFamily="65" charset="-120"/>
                <a:ea typeface="標楷體" panose="03000509000000000000" pitchFamily="65" charset="-120"/>
              </a:rPr>
              <a:t>異動</a:t>
            </a:r>
            <a:r>
              <a:rPr lang="zh-TW" altLang="en-US" sz="1500" dirty="0">
                <a:solidFill>
                  <a:srgbClr val="FF0000"/>
                </a:solidFill>
                <a:latin typeface="標楷體" panose="03000509000000000000" pitchFamily="65" charset="-120"/>
                <a:ea typeface="標楷體" panose="03000509000000000000" pitchFamily="65" charset="-120"/>
              </a:rPr>
              <a:t>學生資料</a:t>
            </a:r>
            <a:r>
              <a:rPr lang="zh-TW" altLang="zh-TW" sz="1500" dirty="0">
                <a:solidFill>
                  <a:srgbClr val="FF0000"/>
                </a:solidFill>
                <a:latin typeface="標楷體" panose="03000509000000000000" pitchFamily="65" charset="-120"/>
                <a:ea typeface="標楷體" panose="03000509000000000000" pitchFamily="65" charset="-120"/>
              </a:rPr>
              <a:t>，</a:t>
            </a:r>
            <a:r>
              <a:rPr lang="zh-TW" altLang="en-US" sz="1500" dirty="0">
                <a:solidFill>
                  <a:srgbClr val="FF0000"/>
                </a:solidFill>
                <a:latin typeface="標楷體" panose="03000509000000000000" pitchFamily="65" charset="-120"/>
                <a:ea typeface="標楷體" panose="03000509000000000000" pitchFamily="65" charset="-120"/>
              </a:rPr>
              <a:t>通知安置學校</a:t>
            </a:r>
            <a:r>
              <a:rPr lang="en-US" altLang="zh-TW" sz="1500" dirty="0">
                <a:solidFill>
                  <a:srgbClr val="FF0000"/>
                </a:solidFill>
                <a:latin typeface="標楷體" panose="03000509000000000000" pitchFamily="65" charset="-120"/>
                <a:ea typeface="標楷體" panose="03000509000000000000" pitchFamily="65" charset="-120"/>
              </a:rPr>
              <a:t>(</a:t>
            </a:r>
            <a:r>
              <a:rPr lang="zh-TW" altLang="en-US" sz="1500" dirty="0">
                <a:solidFill>
                  <a:srgbClr val="FF0000"/>
                </a:solidFill>
                <a:latin typeface="標楷體" panose="03000509000000000000" pitchFamily="65" charset="-120"/>
                <a:ea typeface="標楷體" panose="03000509000000000000" pitchFamily="65" charset="-120"/>
              </a:rPr>
              <a:t>國小</a:t>
            </a:r>
            <a:r>
              <a:rPr lang="en-US" altLang="zh-TW" sz="1500" dirty="0">
                <a:solidFill>
                  <a:srgbClr val="FF0000"/>
                </a:solidFill>
                <a:latin typeface="標楷體" panose="03000509000000000000" pitchFamily="65" charset="-120"/>
                <a:ea typeface="標楷體" panose="03000509000000000000" pitchFamily="65" charset="-120"/>
              </a:rPr>
              <a:t>)</a:t>
            </a:r>
            <a:r>
              <a:rPr lang="zh-TW" altLang="zh-TW" sz="1500" dirty="0">
                <a:solidFill>
                  <a:srgbClr val="FF0000"/>
                </a:solidFill>
                <a:latin typeface="標楷體" panose="03000509000000000000" pitchFamily="65" charset="-120"/>
                <a:ea typeface="標楷體" panose="03000509000000000000" pitchFamily="65" charset="-120"/>
              </a:rPr>
              <a:t>接收。</a:t>
            </a:r>
            <a:endParaRPr lang="en-US" altLang="zh-TW" sz="1500" dirty="0">
              <a:solidFill>
                <a:srgbClr val="FF0000"/>
              </a:solidFill>
              <a:latin typeface="標楷體" panose="03000509000000000000" pitchFamily="65" charset="-120"/>
              <a:ea typeface="標楷體" panose="03000509000000000000" pitchFamily="65" charset="-120"/>
            </a:endParaRPr>
          </a:p>
          <a:p>
            <a:pPr marL="0" indent="0">
              <a:buNone/>
            </a:pPr>
            <a:r>
              <a:rPr lang="zh-TW" altLang="en-US" sz="1500" dirty="0">
                <a:solidFill>
                  <a:srgbClr val="FF0000"/>
                </a:solidFill>
                <a:latin typeface="標楷體" panose="03000509000000000000" pitchFamily="65" charset="-120"/>
                <a:ea typeface="標楷體" panose="03000509000000000000" pitchFamily="65" charset="-120"/>
              </a:rPr>
              <a:t> </a:t>
            </a:r>
            <a:r>
              <a:rPr lang="en-US" altLang="zh-TW" sz="1500" dirty="0">
                <a:solidFill>
                  <a:srgbClr val="FF0000"/>
                </a:solidFill>
                <a:latin typeface="標楷體" panose="03000509000000000000" pitchFamily="65" charset="-120"/>
                <a:ea typeface="標楷體" panose="03000509000000000000" pitchFamily="65" charset="-120"/>
              </a:rPr>
              <a:t>6.</a:t>
            </a:r>
            <a:r>
              <a:rPr lang="zh-TW" altLang="en-US" sz="1500" dirty="0">
                <a:solidFill>
                  <a:srgbClr val="FF0000"/>
                </a:solidFill>
                <a:latin typeface="標楷體" pitchFamily="65" charset="-120"/>
                <a:ea typeface="標楷體" pitchFamily="65" charset="-120"/>
              </a:rPr>
              <a:t>大班的特殊幼兒</a:t>
            </a:r>
            <a:r>
              <a:rPr lang="zh-TW" altLang="zh-TW" sz="1500" dirty="0">
                <a:solidFill>
                  <a:srgbClr val="FF0000"/>
                </a:solidFill>
                <a:latin typeface="標楷體" panose="03000509000000000000" pitchFamily="65" charset="-120"/>
                <a:ea typeface="標楷體" panose="03000509000000000000" pitchFamily="65" charset="-120"/>
              </a:rPr>
              <a:t>收到公文通知，</a:t>
            </a:r>
            <a:r>
              <a:rPr lang="zh-TW" altLang="en-US" sz="1500" dirty="0">
                <a:solidFill>
                  <a:srgbClr val="FF0000"/>
                </a:solidFill>
                <a:latin typeface="標楷體" panose="03000509000000000000" pitchFamily="65" charset="-120"/>
                <a:ea typeface="標楷體" panose="03000509000000000000" pitchFamily="65" charset="-120"/>
              </a:rPr>
              <a:t>鑑定</a:t>
            </a:r>
            <a:r>
              <a:rPr lang="zh-TW" altLang="zh-TW" sz="1500" dirty="0">
                <a:solidFill>
                  <a:srgbClr val="FF0000"/>
                </a:solidFill>
                <a:latin typeface="標楷體" panose="03000509000000000000" pitchFamily="65" charset="-120"/>
                <a:ea typeface="標楷體" panose="03000509000000000000" pitchFamily="65" charset="-120"/>
              </a:rPr>
              <a:t>結果</a:t>
            </a:r>
            <a:r>
              <a:rPr lang="zh-TW" altLang="en-US" sz="1500" dirty="0">
                <a:solidFill>
                  <a:srgbClr val="FF0000"/>
                </a:solidFill>
                <a:latin typeface="標楷體" panose="03000509000000000000" pitchFamily="65" charset="-120"/>
                <a:ea typeface="標楷體" panose="03000509000000000000" pitchFamily="65" charset="-120"/>
              </a:rPr>
              <a:t>為</a:t>
            </a:r>
            <a:r>
              <a:rPr lang="en-US" altLang="zh-TW" sz="1500" dirty="0">
                <a:solidFill>
                  <a:srgbClr val="FF0000"/>
                </a:solidFill>
                <a:latin typeface="標楷體" panose="03000509000000000000" pitchFamily="65" charset="-120"/>
                <a:ea typeface="標楷體" panose="03000509000000000000" pitchFamily="65" charset="-120"/>
              </a:rPr>
              <a:t>”</a:t>
            </a:r>
            <a:r>
              <a:rPr lang="zh-TW" altLang="en-US" sz="1500" dirty="0">
                <a:solidFill>
                  <a:srgbClr val="FF0000"/>
                </a:solidFill>
                <a:latin typeface="標楷體" panose="03000509000000000000" pitchFamily="65" charset="-120"/>
                <a:ea typeface="標楷體" panose="03000509000000000000" pitchFamily="65" charset="-120"/>
              </a:rPr>
              <a:t>非特殊學生</a:t>
            </a:r>
            <a:r>
              <a:rPr lang="en-US" altLang="zh-TW" sz="1500" dirty="0">
                <a:solidFill>
                  <a:srgbClr val="FF0000"/>
                </a:solidFill>
                <a:latin typeface="標楷體" panose="03000509000000000000" pitchFamily="65" charset="-120"/>
                <a:ea typeface="標楷體" panose="03000509000000000000" pitchFamily="65" charset="-120"/>
              </a:rPr>
              <a:t>”</a:t>
            </a:r>
            <a:r>
              <a:rPr lang="zh-TW" altLang="zh-TW" sz="1500" dirty="0">
                <a:solidFill>
                  <a:srgbClr val="FF0000"/>
                </a:solidFill>
                <a:latin typeface="標楷體" panose="03000509000000000000" pitchFamily="65" charset="-120"/>
                <a:ea typeface="標楷體" panose="03000509000000000000" pitchFamily="65" charset="-120"/>
              </a:rPr>
              <a:t> </a:t>
            </a:r>
            <a:r>
              <a:rPr lang="zh-TW" altLang="en-US" sz="1500" dirty="0">
                <a:solidFill>
                  <a:srgbClr val="FF0000"/>
                </a:solidFill>
                <a:latin typeface="標楷體" panose="03000509000000000000" pitchFamily="65" charset="-120"/>
                <a:ea typeface="標楷體" panose="03000509000000000000" pitchFamily="65" charset="-120"/>
              </a:rPr>
              <a:t>提報學校</a:t>
            </a:r>
            <a:r>
              <a:rPr lang="zh-TW" altLang="zh-TW" sz="1500" dirty="0">
                <a:solidFill>
                  <a:srgbClr val="FF0000"/>
                </a:solidFill>
                <a:latin typeface="標楷體" panose="03000509000000000000" pitchFamily="65" charset="-120"/>
                <a:ea typeface="標楷體" panose="03000509000000000000" pitchFamily="65" charset="-120"/>
              </a:rPr>
              <a:t>至</a:t>
            </a:r>
            <a:r>
              <a:rPr lang="zh-TW" altLang="en-US" sz="1500" dirty="0">
                <a:solidFill>
                  <a:srgbClr val="FF0000"/>
                </a:solidFill>
                <a:latin typeface="標楷體" panose="03000509000000000000" pitchFamily="65" charset="-120"/>
                <a:ea typeface="標楷體" panose="03000509000000000000" pitchFamily="65" charset="-120"/>
              </a:rPr>
              <a:t>特教</a:t>
            </a:r>
            <a:r>
              <a:rPr lang="zh-TW" altLang="zh-TW" sz="1500" dirty="0">
                <a:solidFill>
                  <a:srgbClr val="FF0000"/>
                </a:solidFill>
                <a:latin typeface="標楷體" panose="03000509000000000000" pitchFamily="65" charset="-120"/>
                <a:ea typeface="標楷體" panose="03000509000000000000" pitchFamily="65" charset="-120"/>
              </a:rPr>
              <a:t>通報網</a:t>
            </a:r>
            <a:r>
              <a:rPr lang="zh-TW" altLang="en-US" sz="1500" dirty="0">
                <a:solidFill>
                  <a:srgbClr val="FF0000"/>
                </a:solidFill>
                <a:latin typeface="標楷體" panose="03000509000000000000" pitchFamily="65" charset="-120"/>
                <a:ea typeface="標楷體" panose="03000509000000000000" pitchFamily="65" charset="-120"/>
              </a:rPr>
              <a:t>學務</a:t>
            </a:r>
            <a:r>
              <a:rPr lang="en-US" altLang="zh-TW" sz="1500" dirty="0">
                <a:solidFill>
                  <a:srgbClr val="FF0000"/>
                </a:solidFill>
                <a:latin typeface="標楷體" panose="03000509000000000000" pitchFamily="65" charset="-120"/>
                <a:ea typeface="標楷體" panose="03000509000000000000" pitchFamily="65" charset="-120"/>
              </a:rPr>
              <a:t/>
            </a:r>
            <a:br>
              <a:rPr lang="en-US" altLang="zh-TW" sz="1500" dirty="0">
                <a:solidFill>
                  <a:srgbClr val="FF0000"/>
                </a:solidFill>
                <a:latin typeface="標楷體" panose="03000509000000000000" pitchFamily="65" charset="-120"/>
                <a:ea typeface="標楷體" panose="03000509000000000000" pitchFamily="65" charset="-120"/>
              </a:rPr>
            </a:br>
            <a:r>
              <a:rPr lang="zh-TW" altLang="en-US" sz="1500" dirty="0">
                <a:solidFill>
                  <a:srgbClr val="FF0000"/>
                </a:solidFill>
                <a:latin typeface="標楷體" panose="03000509000000000000" pitchFamily="65" charset="-120"/>
                <a:ea typeface="標楷體" panose="03000509000000000000" pitchFamily="65" charset="-120"/>
              </a:rPr>
              <a:t>   端接收學生資料</a:t>
            </a:r>
            <a:r>
              <a:rPr lang="zh-TW" altLang="zh-TW" sz="1500" dirty="0">
                <a:solidFill>
                  <a:srgbClr val="FF0000"/>
                </a:solidFill>
                <a:latin typeface="標楷體" panose="03000509000000000000" pitchFamily="65" charset="-120"/>
                <a:ea typeface="標楷體" panose="03000509000000000000" pitchFamily="65" charset="-120"/>
              </a:rPr>
              <a:t>。</a:t>
            </a:r>
            <a:endParaRPr lang="en-US" altLang="zh-TW" sz="1500" dirty="0">
              <a:solidFill>
                <a:srgbClr val="FF0000"/>
              </a:solidFill>
              <a:latin typeface="標楷體" panose="03000509000000000000" pitchFamily="65" charset="-120"/>
              <a:ea typeface="標楷體" panose="03000509000000000000" pitchFamily="65" charset="-120"/>
            </a:endParaRPr>
          </a:p>
          <a:p>
            <a:pPr marL="0" indent="0">
              <a:buNone/>
            </a:pPr>
            <a:r>
              <a:rPr lang="zh-TW" altLang="en-US" sz="1500" dirty="0">
                <a:solidFill>
                  <a:srgbClr val="FF0000"/>
                </a:solidFill>
                <a:latin typeface="標楷體" panose="03000509000000000000" pitchFamily="65" charset="-120"/>
                <a:ea typeface="標楷體" panose="03000509000000000000" pitchFamily="65" charset="-120"/>
              </a:rPr>
              <a:t> </a:t>
            </a:r>
            <a:r>
              <a:rPr lang="en-US" altLang="zh-TW" sz="1500" dirty="0">
                <a:solidFill>
                  <a:srgbClr val="FF0000"/>
                </a:solidFill>
                <a:latin typeface="標楷體" panose="03000509000000000000" pitchFamily="65" charset="-120"/>
                <a:ea typeface="標楷體" panose="03000509000000000000" pitchFamily="65" charset="-120"/>
              </a:rPr>
              <a:t>7.</a:t>
            </a:r>
            <a:r>
              <a:rPr lang="zh-TW" altLang="en-US" sz="1500" dirty="0">
                <a:solidFill>
                  <a:srgbClr val="FF0000"/>
                </a:solidFill>
                <a:latin typeface="標楷體" pitchFamily="65" charset="-120"/>
                <a:ea typeface="標楷體" pitchFamily="65" charset="-120"/>
              </a:rPr>
              <a:t>大班的疑似特殊幼兒</a:t>
            </a:r>
            <a:r>
              <a:rPr lang="zh-TW" altLang="zh-TW" sz="1500" dirty="0">
                <a:solidFill>
                  <a:srgbClr val="FF0000"/>
                </a:solidFill>
                <a:latin typeface="標楷體" panose="03000509000000000000" pitchFamily="65" charset="-120"/>
                <a:ea typeface="標楷體" panose="03000509000000000000" pitchFamily="65" charset="-120"/>
              </a:rPr>
              <a:t>收到公文通知</a:t>
            </a:r>
            <a:r>
              <a:rPr lang="zh-TW" altLang="en-US" sz="1500" dirty="0">
                <a:solidFill>
                  <a:srgbClr val="FF0000"/>
                </a:solidFill>
                <a:latin typeface="標楷體" panose="03000509000000000000" pitchFamily="65" charset="-120"/>
                <a:ea typeface="標楷體" panose="03000509000000000000" pitchFamily="65" charset="-120"/>
              </a:rPr>
              <a:t>鑑定</a:t>
            </a:r>
            <a:r>
              <a:rPr lang="zh-TW" altLang="zh-TW" sz="1500" dirty="0">
                <a:solidFill>
                  <a:srgbClr val="FF0000"/>
                </a:solidFill>
                <a:latin typeface="標楷體" panose="03000509000000000000" pitchFamily="65" charset="-120"/>
                <a:ea typeface="標楷體" panose="03000509000000000000" pitchFamily="65" charset="-120"/>
              </a:rPr>
              <a:t>結果</a:t>
            </a:r>
            <a:r>
              <a:rPr lang="zh-TW" altLang="en-US" sz="1500" dirty="0">
                <a:solidFill>
                  <a:srgbClr val="FF0000"/>
                </a:solidFill>
                <a:latin typeface="標楷體" panose="03000509000000000000" pitchFamily="65" charset="-120"/>
                <a:ea typeface="標楷體" panose="03000509000000000000" pitchFamily="65" charset="-120"/>
              </a:rPr>
              <a:t>為特殊學生至學務端</a:t>
            </a:r>
            <a:r>
              <a:rPr lang="zh-TW" altLang="zh-TW" sz="1500" dirty="0">
                <a:solidFill>
                  <a:srgbClr val="FF0000"/>
                </a:solidFill>
                <a:latin typeface="標楷體" panose="03000509000000000000" pitchFamily="65" charset="-120"/>
                <a:ea typeface="標楷體" panose="03000509000000000000" pitchFamily="65" charset="-120"/>
              </a:rPr>
              <a:t>異動</a:t>
            </a:r>
            <a:r>
              <a:rPr lang="zh-TW" altLang="en-US" sz="1500" dirty="0">
                <a:solidFill>
                  <a:srgbClr val="FF0000"/>
                </a:solidFill>
                <a:latin typeface="標楷體" panose="03000509000000000000" pitchFamily="65" charset="-120"/>
                <a:ea typeface="標楷體" panose="03000509000000000000" pitchFamily="65" charset="-120"/>
              </a:rPr>
              <a:t>學生資料</a:t>
            </a:r>
            <a:r>
              <a:rPr lang="zh-TW" altLang="zh-TW" sz="1500" dirty="0">
                <a:solidFill>
                  <a:srgbClr val="FF0000"/>
                </a:solidFill>
                <a:latin typeface="標楷體" panose="03000509000000000000" pitchFamily="65" charset="-120"/>
                <a:ea typeface="標楷體" panose="03000509000000000000" pitchFamily="65" charset="-120"/>
              </a:rPr>
              <a:t>，</a:t>
            </a:r>
            <a:endParaRPr lang="en-US" altLang="zh-TW" sz="1500" dirty="0">
              <a:solidFill>
                <a:srgbClr val="FF0000"/>
              </a:solidFill>
              <a:latin typeface="標楷體" panose="03000509000000000000" pitchFamily="65" charset="-120"/>
              <a:ea typeface="標楷體" panose="03000509000000000000" pitchFamily="65" charset="-120"/>
            </a:endParaRPr>
          </a:p>
          <a:p>
            <a:pPr marL="0" indent="0">
              <a:buNone/>
            </a:pPr>
            <a:r>
              <a:rPr lang="en-US" altLang="zh-TW" sz="1500" dirty="0">
                <a:solidFill>
                  <a:srgbClr val="FF0000"/>
                </a:solidFill>
                <a:latin typeface="標楷體" panose="03000509000000000000" pitchFamily="65" charset="-120"/>
                <a:ea typeface="標楷體" panose="03000509000000000000" pitchFamily="65" charset="-120"/>
              </a:rPr>
              <a:t>   </a:t>
            </a:r>
            <a:r>
              <a:rPr lang="zh-TW" altLang="en-US" sz="1500" dirty="0">
                <a:solidFill>
                  <a:srgbClr val="FF0000"/>
                </a:solidFill>
                <a:latin typeface="標楷體" panose="03000509000000000000" pitchFamily="65" charset="-120"/>
                <a:ea typeface="標楷體" panose="03000509000000000000" pitchFamily="65" charset="-120"/>
              </a:rPr>
              <a:t>通知安置學校</a:t>
            </a:r>
            <a:r>
              <a:rPr lang="en-US" altLang="zh-TW" sz="1500" dirty="0">
                <a:solidFill>
                  <a:srgbClr val="FF0000"/>
                </a:solidFill>
                <a:latin typeface="標楷體" panose="03000509000000000000" pitchFamily="65" charset="-120"/>
                <a:ea typeface="標楷體" panose="03000509000000000000" pitchFamily="65" charset="-120"/>
              </a:rPr>
              <a:t>(</a:t>
            </a:r>
            <a:r>
              <a:rPr lang="zh-TW" altLang="en-US" sz="1500" dirty="0">
                <a:solidFill>
                  <a:srgbClr val="FF0000"/>
                </a:solidFill>
                <a:latin typeface="標楷體" panose="03000509000000000000" pitchFamily="65" charset="-120"/>
                <a:ea typeface="標楷體" panose="03000509000000000000" pitchFamily="65" charset="-120"/>
              </a:rPr>
              <a:t>國小</a:t>
            </a:r>
            <a:r>
              <a:rPr lang="en-US" altLang="zh-TW" sz="1500" dirty="0">
                <a:solidFill>
                  <a:srgbClr val="FF0000"/>
                </a:solidFill>
                <a:latin typeface="標楷體" panose="03000509000000000000" pitchFamily="65" charset="-120"/>
                <a:ea typeface="標楷體" panose="03000509000000000000" pitchFamily="65" charset="-120"/>
              </a:rPr>
              <a:t>)</a:t>
            </a:r>
            <a:r>
              <a:rPr lang="zh-TW" altLang="zh-TW" sz="1500" dirty="0">
                <a:solidFill>
                  <a:srgbClr val="FF0000"/>
                </a:solidFill>
                <a:latin typeface="標楷體" panose="03000509000000000000" pitchFamily="65" charset="-120"/>
                <a:ea typeface="標楷體" panose="03000509000000000000" pitchFamily="65" charset="-120"/>
              </a:rPr>
              <a:t>接</a:t>
            </a:r>
            <a:r>
              <a:rPr lang="zh-TW" altLang="en-US" sz="1500" dirty="0">
                <a:solidFill>
                  <a:srgbClr val="FF0000"/>
                </a:solidFill>
                <a:latin typeface="標楷體" panose="03000509000000000000" pitchFamily="65" charset="-120"/>
                <a:ea typeface="標楷體" panose="03000509000000000000" pitchFamily="65" charset="-120"/>
              </a:rPr>
              <a:t>收</a:t>
            </a:r>
            <a:r>
              <a:rPr lang="zh-TW" altLang="zh-TW" sz="1500" dirty="0">
                <a:solidFill>
                  <a:srgbClr val="FF0000"/>
                </a:solidFill>
                <a:latin typeface="標楷體" panose="03000509000000000000" pitchFamily="65" charset="-120"/>
                <a:ea typeface="標楷體" panose="03000509000000000000" pitchFamily="65" charset="-120"/>
              </a:rPr>
              <a:t>，</a:t>
            </a:r>
            <a:r>
              <a:rPr lang="zh-TW" altLang="en-US" sz="1500" dirty="0">
                <a:solidFill>
                  <a:srgbClr val="FF0000"/>
                </a:solidFill>
                <a:latin typeface="標楷體" panose="03000509000000000000" pitchFamily="65" charset="-120"/>
                <a:ea typeface="標楷體" panose="03000509000000000000" pitchFamily="65" charset="-120"/>
              </a:rPr>
              <a:t>無須填寫轉銜表</a:t>
            </a:r>
            <a:r>
              <a:rPr lang="zh-TW" altLang="zh-TW" sz="1500" dirty="0">
                <a:solidFill>
                  <a:srgbClr val="FF0000"/>
                </a:solidFill>
                <a:latin typeface="標楷體" panose="03000509000000000000" pitchFamily="65" charset="-120"/>
                <a:ea typeface="標楷體" panose="03000509000000000000" pitchFamily="65" charset="-120"/>
              </a:rPr>
              <a:t>。</a:t>
            </a:r>
            <a:endParaRPr lang="en-US" altLang="zh-TW" sz="1500" dirty="0">
              <a:solidFill>
                <a:srgbClr val="FF0000"/>
              </a:solidFill>
              <a:latin typeface="標楷體" panose="03000509000000000000" pitchFamily="65" charset="-120"/>
              <a:ea typeface="標楷體" panose="03000509000000000000" pitchFamily="65" charset="-120"/>
            </a:endParaRPr>
          </a:p>
          <a:p>
            <a:pPr marL="0" indent="0">
              <a:buNone/>
            </a:pPr>
            <a:r>
              <a:rPr lang="zh-TW" altLang="en-US" sz="1500" dirty="0">
                <a:solidFill>
                  <a:srgbClr val="FF0000"/>
                </a:solidFill>
                <a:latin typeface="標楷體" panose="03000509000000000000" pitchFamily="65" charset="-120"/>
                <a:ea typeface="標楷體" panose="03000509000000000000" pitchFamily="65" charset="-120"/>
              </a:rPr>
              <a:t> </a:t>
            </a:r>
            <a:r>
              <a:rPr lang="en-US" altLang="zh-TW" sz="1500" dirty="0">
                <a:solidFill>
                  <a:srgbClr val="FF0000"/>
                </a:solidFill>
                <a:latin typeface="標楷體" panose="03000509000000000000" pitchFamily="65" charset="-120"/>
                <a:ea typeface="標楷體" panose="03000509000000000000" pitchFamily="65" charset="-120"/>
              </a:rPr>
              <a:t>8.</a:t>
            </a:r>
            <a:r>
              <a:rPr lang="zh-TW" altLang="en-US" sz="1500" dirty="0">
                <a:solidFill>
                  <a:srgbClr val="FF0000"/>
                </a:solidFill>
                <a:latin typeface="標楷體" pitchFamily="65" charset="-120"/>
                <a:ea typeface="標楷體" pitchFamily="65" charset="-120"/>
              </a:rPr>
              <a:t>大班的疑似特殊幼兒</a:t>
            </a:r>
            <a:r>
              <a:rPr lang="zh-TW" altLang="zh-TW" sz="1500" dirty="0">
                <a:solidFill>
                  <a:srgbClr val="FF0000"/>
                </a:solidFill>
                <a:latin typeface="標楷體" panose="03000509000000000000" pitchFamily="65" charset="-120"/>
                <a:ea typeface="標楷體" panose="03000509000000000000" pitchFamily="65" charset="-120"/>
              </a:rPr>
              <a:t>收到公文通知，</a:t>
            </a:r>
            <a:r>
              <a:rPr lang="zh-TW" altLang="en-US" sz="1500" dirty="0">
                <a:solidFill>
                  <a:srgbClr val="FF0000"/>
                </a:solidFill>
                <a:latin typeface="標楷體" panose="03000509000000000000" pitchFamily="65" charset="-120"/>
                <a:ea typeface="標楷體" panose="03000509000000000000" pitchFamily="65" charset="-120"/>
              </a:rPr>
              <a:t>鑑定</a:t>
            </a:r>
            <a:r>
              <a:rPr lang="zh-TW" altLang="zh-TW" sz="1500" dirty="0">
                <a:solidFill>
                  <a:srgbClr val="FF0000"/>
                </a:solidFill>
                <a:latin typeface="標楷體" panose="03000509000000000000" pitchFamily="65" charset="-120"/>
                <a:ea typeface="標楷體" panose="03000509000000000000" pitchFamily="65" charset="-120"/>
              </a:rPr>
              <a:t>結果</a:t>
            </a:r>
            <a:r>
              <a:rPr lang="zh-TW" altLang="en-US" sz="1500" dirty="0">
                <a:solidFill>
                  <a:srgbClr val="FF0000"/>
                </a:solidFill>
                <a:latin typeface="標楷體" panose="03000509000000000000" pitchFamily="65" charset="-120"/>
                <a:ea typeface="標楷體" panose="03000509000000000000" pitchFamily="65" charset="-120"/>
              </a:rPr>
              <a:t>為</a:t>
            </a:r>
            <a:r>
              <a:rPr lang="en-US" altLang="zh-TW" sz="1500" dirty="0">
                <a:solidFill>
                  <a:srgbClr val="FF0000"/>
                </a:solidFill>
                <a:latin typeface="標楷體" panose="03000509000000000000" pitchFamily="65" charset="-120"/>
                <a:ea typeface="標楷體" panose="03000509000000000000" pitchFamily="65" charset="-120"/>
              </a:rPr>
              <a:t>”</a:t>
            </a:r>
            <a:r>
              <a:rPr lang="zh-TW" altLang="en-US" sz="1500" dirty="0">
                <a:solidFill>
                  <a:srgbClr val="FF0000"/>
                </a:solidFill>
                <a:latin typeface="標楷體" panose="03000509000000000000" pitchFamily="65" charset="-120"/>
                <a:ea typeface="標楷體" panose="03000509000000000000" pitchFamily="65" charset="-120"/>
              </a:rPr>
              <a:t>非特殊學生</a:t>
            </a:r>
            <a:r>
              <a:rPr lang="en-US" altLang="zh-TW" sz="1500" dirty="0">
                <a:solidFill>
                  <a:srgbClr val="FF0000"/>
                </a:solidFill>
                <a:latin typeface="標楷體" panose="03000509000000000000" pitchFamily="65" charset="-120"/>
                <a:ea typeface="標楷體" panose="03000509000000000000" pitchFamily="65" charset="-120"/>
              </a:rPr>
              <a:t>”</a:t>
            </a:r>
            <a:r>
              <a:rPr lang="zh-TW" altLang="en-US" sz="1500" dirty="0">
                <a:solidFill>
                  <a:srgbClr val="FF0000"/>
                </a:solidFill>
                <a:latin typeface="標楷體" panose="03000509000000000000" pitchFamily="65" charset="-120"/>
                <a:ea typeface="標楷體" panose="03000509000000000000" pitchFamily="65" charset="-120"/>
              </a:rPr>
              <a:t>提報學校</a:t>
            </a:r>
            <a:r>
              <a:rPr lang="zh-TW" altLang="zh-TW" sz="1500" dirty="0">
                <a:solidFill>
                  <a:srgbClr val="FF0000"/>
                </a:solidFill>
                <a:latin typeface="標楷體" panose="03000509000000000000" pitchFamily="65" charset="-120"/>
                <a:ea typeface="標楷體" panose="03000509000000000000" pitchFamily="65" charset="-120"/>
              </a:rPr>
              <a:t>至</a:t>
            </a:r>
            <a:r>
              <a:rPr lang="zh-TW" altLang="en-US" sz="1500" dirty="0">
                <a:solidFill>
                  <a:srgbClr val="FF0000"/>
                </a:solidFill>
                <a:latin typeface="標楷體" panose="03000509000000000000" pitchFamily="65" charset="-120"/>
                <a:ea typeface="標楷體" panose="03000509000000000000" pitchFamily="65" charset="-120"/>
              </a:rPr>
              <a:t>特教</a:t>
            </a:r>
            <a:r>
              <a:rPr lang="zh-TW" altLang="zh-TW" sz="1500" dirty="0">
                <a:solidFill>
                  <a:srgbClr val="FF0000"/>
                </a:solidFill>
                <a:latin typeface="標楷體" panose="03000509000000000000" pitchFamily="65" charset="-120"/>
                <a:ea typeface="標楷體" panose="03000509000000000000" pitchFamily="65" charset="-120"/>
              </a:rPr>
              <a:t>通報網</a:t>
            </a:r>
            <a:endParaRPr lang="en-US" altLang="zh-TW" sz="1500" dirty="0">
              <a:solidFill>
                <a:srgbClr val="FF0000"/>
              </a:solidFill>
              <a:latin typeface="標楷體" panose="03000509000000000000" pitchFamily="65" charset="-120"/>
              <a:ea typeface="標楷體" panose="03000509000000000000" pitchFamily="65" charset="-120"/>
            </a:endParaRPr>
          </a:p>
          <a:p>
            <a:pPr marL="0" indent="0">
              <a:buNone/>
            </a:pPr>
            <a:r>
              <a:rPr lang="en-US" altLang="zh-TW" sz="1500" dirty="0">
                <a:solidFill>
                  <a:srgbClr val="FF0000"/>
                </a:solidFill>
                <a:latin typeface="標楷體" panose="03000509000000000000" pitchFamily="65" charset="-120"/>
                <a:ea typeface="標楷體" panose="03000509000000000000" pitchFamily="65" charset="-120"/>
              </a:rPr>
              <a:t>   </a:t>
            </a:r>
            <a:r>
              <a:rPr lang="zh-TW" altLang="en-US" sz="1500" dirty="0">
                <a:solidFill>
                  <a:srgbClr val="FF0000"/>
                </a:solidFill>
                <a:latin typeface="標楷體" panose="03000509000000000000" pitchFamily="65" charset="-120"/>
                <a:ea typeface="標楷體" panose="03000509000000000000" pitchFamily="65" charset="-120"/>
              </a:rPr>
              <a:t>學務端接收學生資料</a:t>
            </a:r>
            <a:r>
              <a:rPr lang="zh-TW" altLang="zh-TW" sz="1500" dirty="0">
                <a:solidFill>
                  <a:srgbClr val="FF0000"/>
                </a:solidFill>
                <a:latin typeface="標楷體" panose="03000509000000000000" pitchFamily="65" charset="-120"/>
                <a:ea typeface="標楷體" panose="03000509000000000000" pitchFamily="65" charset="-120"/>
              </a:rPr>
              <a:t>。</a:t>
            </a:r>
            <a:endParaRPr lang="en-US" altLang="zh-TW" sz="1500" dirty="0">
              <a:solidFill>
                <a:srgbClr val="FF0000"/>
              </a:solidFill>
              <a:latin typeface="標楷體" panose="03000509000000000000" pitchFamily="65" charset="-120"/>
              <a:ea typeface="標楷體" panose="03000509000000000000" pitchFamily="65" charset="-120"/>
            </a:endParaRPr>
          </a:p>
          <a:p>
            <a:pPr marL="0" indent="0">
              <a:buNone/>
            </a:pPr>
            <a:endParaRPr lang="en-US" altLang="zh-TW" sz="1600" dirty="0">
              <a:latin typeface="標楷體" panose="03000509000000000000" pitchFamily="65" charset="-120"/>
              <a:ea typeface="標楷體" panose="03000509000000000000" pitchFamily="65" charset="-120"/>
            </a:endParaRPr>
          </a:p>
          <a:p>
            <a:pPr marL="0" indent="0">
              <a:buNone/>
            </a:pPr>
            <a:endParaRPr lang="en-US" altLang="zh-TW" sz="1600" dirty="0">
              <a:latin typeface="標楷體" panose="03000509000000000000" pitchFamily="65" charset="-120"/>
              <a:ea typeface="標楷體" panose="03000509000000000000" pitchFamily="65" charset="-120"/>
            </a:endParaRPr>
          </a:p>
          <a:p>
            <a:pPr marL="0" lvl="0" indent="0">
              <a:buNone/>
            </a:pPr>
            <a:endParaRPr lang="zh-TW" altLang="en-US" dirty="0"/>
          </a:p>
        </p:txBody>
      </p:sp>
    </p:spTree>
    <p:extLst>
      <p:ext uri="{BB962C8B-B14F-4D97-AF65-F5344CB8AC3E}">
        <p14:creationId xmlns:p14="http://schemas.microsoft.com/office/powerpoint/2010/main" val="39348987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116632"/>
            <a:ext cx="7467600" cy="720080"/>
          </a:xfrm>
        </p:spPr>
        <p:txBody>
          <a:bodyPr>
            <a:normAutofit/>
          </a:bodyPr>
          <a:lstStyle/>
          <a:p>
            <a:pPr algn="ctr"/>
            <a:r>
              <a:rPr lang="zh-TW" altLang="en-US" sz="3600" b="1" cap="none" dirty="0">
                <a:solidFill>
                  <a:schemeClr val="tx1"/>
                </a:solidFill>
                <a:latin typeface="標楷體" pitchFamily="65" charset="-120"/>
                <a:ea typeface="標楷體" pitchFamily="65" charset="-120"/>
              </a:rPr>
              <a:t>跨階段轉銜鑑定</a:t>
            </a:r>
            <a:r>
              <a:rPr lang="zh-TW" altLang="en-US" sz="3600" b="1" dirty="0">
                <a:solidFill>
                  <a:srgbClr val="000000"/>
                </a:solidFill>
                <a:latin typeface="標楷體" pitchFamily="65" charset="-120"/>
                <a:ea typeface="標楷體" pitchFamily="65" charset="-120"/>
                <a:sym typeface="Wingdings" pitchFamily="2" charset="2"/>
              </a:rPr>
              <a:t>申請文件</a:t>
            </a:r>
            <a:endParaRPr lang="zh-TW" altLang="en-US" sz="3600" dirty="0"/>
          </a:p>
        </p:txBody>
      </p:sp>
      <p:sp>
        <p:nvSpPr>
          <p:cNvPr id="3" name="內容版面配置區 2"/>
          <p:cNvSpPr>
            <a:spLocks noGrp="1"/>
          </p:cNvSpPr>
          <p:nvPr>
            <p:ph idx="1"/>
          </p:nvPr>
        </p:nvSpPr>
        <p:spPr>
          <a:xfrm>
            <a:off x="251520" y="908720"/>
            <a:ext cx="8496944" cy="5565105"/>
          </a:xfrm>
        </p:spPr>
        <p:txBody>
          <a:bodyPr/>
          <a:lstStyle/>
          <a:p>
            <a:pPr marL="0" indent="0">
              <a:buClr>
                <a:srgbClr val="FE8637"/>
              </a:buClr>
              <a:buNone/>
            </a:pPr>
            <a:r>
              <a:rPr lang="zh-TW" altLang="en-US" sz="1700" dirty="0">
                <a:latin typeface="標楷體" pitchFamily="65" charset="-120"/>
                <a:ea typeface="標楷體" pitchFamily="65" charset="-120"/>
              </a:rPr>
              <a:t>（</a:t>
            </a:r>
            <a:r>
              <a:rPr lang="en-US" altLang="zh-TW" sz="1700" dirty="0">
                <a:latin typeface="標楷體" pitchFamily="65" charset="-120"/>
                <a:ea typeface="標楷體" pitchFamily="65" charset="-120"/>
              </a:rPr>
              <a:t>1</a:t>
            </a:r>
            <a:r>
              <a:rPr lang="zh-TW" altLang="en-US" sz="1700" dirty="0">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總表</a:t>
            </a:r>
            <a:r>
              <a:rPr lang="en-US" altLang="zh-TW" sz="1700" dirty="0">
                <a:solidFill>
                  <a:srgbClr val="002060"/>
                </a:solidFill>
                <a:latin typeface="標楷體" pitchFamily="65" charset="-120"/>
                <a:ea typeface="標楷體" pitchFamily="65" charset="-120"/>
              </a:rPr>
              <a:t>(</a:t>
            </a:r>
            <a:r>
              <a:rPr lang="zh-TW" altLang="en-US" sz="1700" dirty="0">
                <a:solidFill>
                  <a:srgbClr val="FF0000"/>
                </a:solidFill>
                <a:latin typeface="標楷體" pitchFamily="65" charset="-120"/>
                <a:ea typeface="標楷體" pitchFamily="65" charset="-120"/>
              </a:rPr>
              <a:t>需</a:t>
            </a:r>
            <a:r>
              <a:rPr lang="zh-TW" altLang="en-US" sz="1700" dirty="0">
                <a:solidFill>
                  <a:srgbClr val="002060"/>
                </a:solidFill>
                <a:latin typeface="標楷體" pitchFamily="65" charset="-120"/>
                <a:ea typeface="標楷體" pitchFamily="65" charset="-120"/>
              </a:rPr>
              <a:t>繳交書面資料，電子檔寄至東港國小傅鈺婷老師</a:t>
            </a:r>
            <a:r>
              <a:rPr lang="en-US" altLang="zh-TW" sz="1700" dirty="0">
                <a:solidFill>
                  <a:srgbClr val="002060"/>
                </a:solidFill>
                <a:latin typeface="標楷體" pitchFamily="65" charset="-120"/>
                <a:ea typeface="標楷體" pitchFamily="65" charset="-120"/>
              </a:rPr>
              <a:t>dkpsspe@gmail.com)</a:t>
            </a:r>
          </a:p>
          <a:p>
            <a:pPr marL="0" indent="0">
              <a:buClr>
                <a:srgbClr val="FE8637"/>
              </a:buClr>
              <a:buNone/>
            </a:pPr>
            <a:r>
              <a:rPr lang="zh-TW" altLang="en-US" sz="1700" dirty="0">
                <a:solidFill>
                  <a:srgbClr val="002060"/>
                </a:solidFill>
                <a:latin typeface="標楷體" pitchFamily="65" charset="-120"/>
                <a:ea typeface="標楷體" pitchFamily="65" charset="-120"/>
              </a:rPr>
              <a:t>（</a:t>
            </a:r>
            <a:r>
              <a:rPr lang="en-US" altLang="zh-TW" sz="1700" dirty="0">
                <a:solidFill>
                  <a:srgbClr val="002060"/>
                </a:solidFill>
                <a:latin typeface="標楷體" pitchFamily="65" charset="-120"/>
                <a:ea typeface="標楷體" pitchFamily="65" charset="-120"/>
              </a:rPr>
              <a:t>2</a:t>
            </a:r>
            <a:r>
              <a:rPr lang="zh-TW" altLang="en-US" sz="1700" dirty="0">
                <a:solidFill>
                  <a:srgbClr val="002060"/>
                </a:solidFill>
                <a:latin typeface="標楷體" pitchFamily="65" charset="-120"/>
                <a:ea typeface="標楷體" pitchFamily="65" charset="-120"/>
              </a:rPr>
              <a:t>）資料送件信封封面</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黏貼於送件資料袋</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 信封提報類別</a:t>
            </a:r>
            <a:r>
              <a:rPr lang="en-US" altLang="zh-TW" sz="1700" dirty="0">
                <a:solidFill>
                  <a:srgbClr val="002060"/>
                </a:solidFill>
                <a:latin typeface="標楷體" pitchFamily="65" charset="-120"/>
                <a:ea typeface="標楷體" pitchFamily="65" charset="-120"/>
              </a:rPr>
              <a:t>:</a:t>
            </a:r>
            <a:r>
              <a:rPr lang="en-US" altLang="zh-TW" sz="1700" b="1" dirty="0">
                <a:solidFill>
                  <a:srgbClr val="FF0000"/>
                </a:solidFill>
                <a:latin typeface="標楷體" pitchFamily="65" charset="-120"/>
                <a:ea typeface="標楷體" pitchFamily="65" charset="-120"/>
              </a:rPr>
              <a:t>A</a:t>
            </a:r>
          </a:p>
          <a:p>
            <a:pPr marL="0" indent="0">
              <a:buClr>
                <a:srgbClr val="FE8637"/>
              </a:buClr>
              <a:buNone/>
            </a:pPr>
            <a:r>
              <a:rPr lang="zh-TW" altLang="en-US" sz="1700" dirty="0">
                <a:solidFill>
                  <a:srgbClr val="002060"/>
                </a:solidFill>
                <a:latin typeface="標楷體" pitchFamily="65" charset="-120"/>
                <a:ea typeface="標楷體" pitchFamily="65" charset="-120"/>
              </a:rPr>
              <a:t>（</a:t>
            </a:r>
            <a:r>
              <a:rPr lang="en-US" altLang="zh-TW" sz="1700" dirty="0">
                <a:solidFill>
                  <a:srgbClr val="002060"/>
                </a:solidFill>
                <a:latin typeface="標楷體" pitchFamily="65" charset="-120"/>
                <a:ea typeface="標楷體" pitchFamily="65" charset="-120"/>
              </a:rPr>
              <a:t>3</a:t>
            </a:r>
            <a:r>
              <a:rPr lang="zh-TW" altLang="en-US" sz="1700" dirty="0">
                <a:solidFill>
                  <a:srgbClr val="002060"/>
                </a:solidFill>
                <a:latin typeface="標楷體" pitchFamily="65" charset="-120"/>
                <a:ea typeface="標楷體" pitchFamily="65" charset="-120"/>
              </a:rPr>
              <a:t>）提報清冊</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於提報鑑定後列印</a:t>
            </a:r>
            <a:r>
              <a:rPr lang="en-US" altLang="zh-TW" sz="1700" dirty="0" smtClean="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一</a:t>
            </a:r>
            <a:r>
              <a:rPr lang="zh-TW" altLang="en-US" sz="1700" dirty="0" smtClean="0">
                <a:solidFill>
                  <a:srgbClr val="002060"/>
                </a:solidFill>
                <a:latin typeface="標楷體" pitchFamily="65" charset="-120"/>
                <a:ea typeface="標楷體" pitchFamily="65" charset="-120"/>
              </a:rPr>
              <a:t>校</a:t>
            </a:r>
            <a:r>
              <a:rPr lang="zh-TW" altLang="en-US" sz="1700" dirty="0">
                <a:solidFill>
                  <a:srgbClr val="002060"/>
                </a:solidFill>
                <a:latin typeface="標楷體" pitchFamily="65" charset="-120"/>
                <a:ea typeface="標楷體" pitchFamily="65" charset="-120"/>
              </a:rPr>
              <a:t>一份</a:t>
            </a:r>
            <a:endParaRPr lang="en-US" altLang="zh-TW" sz="1700" dirty="0">
              <a:solidFill>
                <a:srgbClr val="002060"/>
              </a:solidFill>
              <a:latin typeface="標楷體" pitchFamily="65" charset="-120"/>
              <a:ea typeface="標楷體" pitchFamily="65" charset="-120"/>
            </a:endParaRPr>
          </a:p>
          <a:p>
            <a:pPr marL="0" indent="0">
              <a:buClr>
                <a:srgbClr val="FE8637"/>
              </a:buClr>
              <a:buNone/>
            </a:pPr>
            <a:r>
              <a:rPr lang="zh-TW" altLang="en-US" sz="1700" dirty="0">
                <a:solidFill>
                  <a:srgbClr val="002060"/>
                </a:solidFill>
                <a:latin typeface="標楷體" pitchFamily="65" charset="-120"/>
                <a:ea typeface="標楷體" pitchFamily="65" charset="-120"/>
              </a:rPr>
              <a:t>（</a:t>
            </a:r>
            <a:r>
              <a:rPr lang="en-US" altLang="zh-TW" sz="1700" dirty="0">
                <a:solidFill>
                  <a:srgbClr val="002060"/>
                </a:solidFill>
                <a:latin typeface="標楷體" pitchFamily="65" charset="-120"/>
                <a:ea typeface="標楷體" pitchFamily="65" charset="-120"/>
              </a:rPr>
              <a:t>4</a:t>
            </a:r>
            <a:r>
              <a:rPr lang="zh-TW" altLang="en-US" sz="1700" dirty="0">
                <a:solidFill>
                  <a:srgbClr val="002060"/>
                </a:solidFill>
                <a:latin typeface="標楷體" pitchFamily="65" charset="-120"/>
                <a:ea typeface="標楷體" pitchFamily="65" charset="-120"/>
              </a:rPr>
              <a:t>）</a:t>
            </a:r>
            <a:r>
              <a:rPr lang="zh-TW" altLang="en-US" sz="1700" dirty="0">
                <a:solidFill>
                  <a:srgbClr val="FF0000"/>
                </a:solidFill>
                <a:latin typeface="標楷體" pitchFamily="65" charset="-120"/>
                <a:ea typeface="標楷體" pitchFamily="65" charset="-120"/>
              </a:rPr>
              <a:t>檢核</a:t>
            </a:r>
            <a:r>
              <a:rPr lang="zh-TW" altLang="en-US" sz="1700" dirty="0" smtClean="0">
                <a:solidFill>
                  <a:srgbClr val="FF0000"/>
                </a:solidFill>
                <a:latin typeface="標楷體" pitchFamily="65" charset="-120"/>
                <a:ea typeface="標楷體" pitchFamily="65" charset="-120"/>
              </a:rPr>
              <a:t>表</a:t>
            </a:r>
            <a:endParaRPr lang="en-US" altLang="zh-TW" sz="1700" dirty="0">
              <a:solidFill>
                <a:srgbClr val="FF0000"/>
              </a:solidFill>
              <a:latin typeface="標楷體" pitchFamily="65" charset="-120"/>
              <a:ea typeface="標楷體" pitchFamily="65" charset="-120"/>
            </a:endParaRPr>
          </a:p>
          <a:p>
            <a:pPr marL="0" indent="0">
              <a:buClr>
                <a:srgbClr val="FE8637"/>
              </a:buClr>
              <a:buNone/>
            </a:pPr>
            <a:r>
              <a:rPr lang="zh-TW" altLang="en-US" sz="1700" dirty="0">
                <a:solidFill>
                  <a:srgbClr val="002060"/>
                </a:solidFill>
                <a:latin typeface="標楷體" pitchFamily="65" charset="-120"/>
                <a:ea typeface="標楷體" pitchFamily="65" charset="-120"/>
              </a:rPr>
              <a:t> </a:t>
            </a:r>
            <a:r>
              <a:rPr lang="en-US" altLang="zh-TW" sz="1700" dirty="0">
                <a:solidFill>
                  <a:srgbClr val="002060"/>
                </a:solidFill>
                <a:latin typeface="標楷體" pitchFamily="65" charset="-120"/>
                <a:ea typeface="標楷體" pitchFamily="65" charset="-120"/>
              </a:rPr>
              <a:t>(5)</a:t>
            </a:r>
            <a:r>
              <a:rPr lang="zh-TW" altLang="en-US" sz="1700" dirty="0">
                <a:solidFill>
                  <a:srgbClr val="002060"/>
                </a:solidFill>
                <a:latin typeface="標楷體" pitchFamily="65" charset="-120"/>
                <a:ea typeface="標楷體" pitchFamily="65" charset="-120"/>
              </a:rPr>
              <a:t> 家長同意書</a:t>
            </a:r>
          </a:p>
          <a:p>
            <a:pPr marL="0" indent="0">
              <a:buClr>
                <a:srgbClr val="FE8637"/>
              </a:buClr>
              <a:buNone/>
            </a:pPr>
            <a:r>
              <a:rPr lang="zh-TW" altLang="en-US" sz="1700" dirty="0">
                <a:solidFill>
                  <a:srgbClr val="002060"/>
                </a:solidFill>
                <a:latin typeface="標楷體" pitchFamily="65" charset="-120"/>
                <a:ea typeface="標楷體" pitchFamily="65" charset="-120"/>
              </a:rPr>
              <a:t>（</a:t>
            </a:r>
            <a:r>
              <a:rPr lang="en-US" altLang="zh-TW" sz="1700" dirty="0">
                <a:solidFill>
                  <a:srgbClr val="002060"/>
                </a:solidFill>
                <a:latin typeface="標楷體" pitchFamily="65" charset="-120"/>
                <a:ea typeface="標楷體" pitchFamily="65" charset="-120"/>
              </a:rPr>
              <a:t>6</a:t>
            </a:r>
            <a:r>
              <a:rPr lang="zh-TW" altLang="en-US" sz="1700" dirty="0">
                <a:solidFill>
                  <a:srgbClr val="002060"/>
                </a:solidFill>
                <a:latin typeface="標楷體" pitchFamily="65" charset="-120"/>
                <a:ea typeface="標楷體" pitchFamily="65" charset="-120"/>
              </a:rPr>
              <a:t>）鑑定安置申請表</a:t>
            </a:r>
          </a:p>
          <a:p>
            <a:pPr marL="0" indent="0">
              <a:buClr>
                <a:srgbClr val="FE8637"/>
              </a:buClr>
              <a:buNone/>
            </a:pPr>
            <a:r>
              <a:rPr lang="zh-TW" altLang="en-US" sz="1700" dirty="0">
                <a:solidFill>
                  <a:srgbClr val="002060"/>
                </a:solidFill>
                <a:latin typeface="標楷體" pitchFamily="65" charset="-120"/>
                <a:ea typeface="標楷體" pitchFamily="65" charset="-120"/>
              </a:rPr>
              <a:t>（</a:t>
            </a:r>
            <a:r>
              <a:rPr lang="en-US" altLang="zh-TW" sz="1700" dirty="0">
                <a:solidFill>
                  <a:srgbClr val="002060"/>
                </a:solidFill>
                <a:latin typeface="標楷體" pitchFamily="65" charset="-120"/>
                <a:ea typeface="標楷體" pitchFamily="65" charset="-120"/>
              </a:rPr>
              <a:t>7</a:t>
            </a:r>
            <a:r>
              <a:rPr lang="zh-TW" altLang="en-US" sz="1700" dirty="0">
                <a:solidFill>
                  <a:srgbClr val="002060"/>
                </a:solidFill>
                <a:latin typeface="標楷體" pitchFamily="65" charset="-120"/>
                <a:ea typeface="標楷體" pitchFamily="65" charset="-120"/>
              </a:rPr>
              <a:t>）通報網列印學生基本資料表</a:t>
            </a:r>
            <a:endParaRPr lang="en-US" altLang="zh-TW" sz="1700" dirty="0">
              <a:solidFill>
                <a:srgbClr val="002060"/>
              </a:solidFill>
              <a:latin typeface="標楷體" pitchFamily="65" charset="-120"/>
              <a:ea typeface="標楷體" pitchFamily="65" charset="-120"/>
            </a:endParaRPr>
          </a:p>
          <a:p>
            <a:pPr marL="0" indent="0">
              <a:buClr>
                <a:srgbClr val="FE8637"/>
              </a:buClr>
              <a:buNone/>
            </a:pPr>
            <a:r>
              <a:rPr lang="zh-TW" altLang="en-US" sz="1700" dirty="0">
                <a:solidFill>
                  <a:srgbClr val="002060"/>
                </a:solidFill>
                <a:latin typeface="標楷體" pitchFamily="65" charset="-120"/>
                <a:ea typeface="標楷體" pitchFamily="65" charset="-120"/>
              </a:rPr>
              <a:t> </a:t>
            </a:r>
            <a:r>
              <a:rPr lang="en-US" altLang="zh-TW" sz="1700" dirty="0">
                <a:solidFill>
                  <a:srgbClr val="002060"/>
                </a:solidFill>
                <a:latin typeface="標楷體" pitchFamily="65" charset="-120"/>
                <a:ea typeface="標楷體" pitchFamily="65" charset="-120"/>
              </a:rPr>
              <a:t>(8)</a:t>
            </a:r>
            <a:r>
              <a:rPr lang="zh-TW" altLang="en-US" sz="1700" dirty="0">
                <a:solidFill>
                  <a:srgbClr val="FF0000"/>
                </a:solidFill>
                <a:latin typeface="標楷體" pitchFamily="65" charset="-120"/>
                <a:ea typeface="標楷體" pitchFamily="65" charset="-120"/>
              </a:rPr>
              <a:t>戶口名簿影本</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依據檢核表說明送件</a:t>
            </a:r>
            <a:r>
              <a:rPr lang="en-US" altLang="zh-TW" sz="1700" dirty="0">
                <a:solidFill>
                  <a:srgbClr val="002060"/>
                </a:solidFill>
                <a:latin typeface="標楷體" pitchFamily="65" charset="-120"/>
                <a:ea typeface="標楷體" pitchFamily="65" charset="-120"/>
              </a:rPr>
              <a:t>)</a:t>
            </a:r>
            <a:endParaRPr lang="en-US" altLang="zh-TW" sz="1700" dirty="0">
              <a:solidFill>
                <a:srgbClr val="FF0000"/>
              </a:solidFill>
              <a:latin typeface="標楷體" pitchFamily="65" charset="-120"/>
              <a:ea typeface="標楷體" pitchFamily="65" charset="-120"/>
            </a:endParaRPr>
          </a:p>
          <a:p>
            <a:pPr marL="0" indent="0">
              <a:buClr>
                <a:srgbClr val="FE8637"/>
              </a:buClr>
              <a:buNone/>
            </a:pPr>
            <a:r>
              <a:rPr lang="zh-TW" altLang="en-US" sz="1700" dirty="0">
                <a:solidFill>
                  <a:srgbClr val="002060"/>
                </a:solidFill>
                <a:latin typeface="標楷體" pitchFamily="65" charset="-120"/>
                <a:ea typeface="標楷體" pitchFamily="65" charset="-120"/>
              </a:rPr>
              <a:t> </a:t>
            </a:r>
            <a:r>
              <a:rPr lang="en-US" altLang="zh-TW" sz="1700" dirty="0">
                <a:solidFill>
                  <a:srgbClr val="FF0000"/>
                </a:solidFill>
                <a:latin typeface="標楷體" pitchFamily="65" charset="-120"/>
                <a:ea typeface="標楷體" pitchFamily="65" charset="-120"/>
              </a:rPr>
              <a:t>(9)</a:t>
            </a:r>
            <a:r>
              <a:rPr lang="zh-TW" altLang="en-US" sz="1700" dirty="0">
                <a:solidFill>
                  <a:srgbClr val="FF0000"/>
                </a:solidFill>
                <a:latin typeface="標楷體" pitchFamily="65" charset="-120"/>
                <a:ea typeface="標楷體" pitchFamily="65" charset="-120"/>
              </a:rPr>
              <a:t>幼生管理系統之學生在學資料</a:t>
            </a:r>
            <a:endParaRPr lang="en-US" altLang="zh-TW" sz="1700" dirty="0">
              <a:solidFill>
                <a:srgbClr val="FF0000"/>
              </a:solidFill>
              <a:latin typeface="標楷體" pitchFamily="65" charset="-120"/>
              <a:ea typeface="標楷體" pitchFamily="65" charset="-120"/>
            </a:endParaRPr>
          </a:p>
          <a:p>
            <a:pPr marL="0" indent="0">
              <a:buClr>
                <a:srgbClr val="FE8637"/>
              </a:buClr>
              <a:buNone/>
            </a:pPr>
            <a:r>
              <a:rPr lang="zh-TW" altLang="en-US" sz="1700" dirty="0">
                <a:solidFill>
                  <a:srgbClr val="FF0000"/>
                </a:solidFill>
                <a:latin typeface="標楷體" pitchFamily="65" charset="-120"/>
                <a:ea typeface="標楷體" pitchFamily="65" charset="-120"/>
              </a:rPr>
              <a:t>以下資料依照不同障礙類別之</a:t>
            </a:r>
            <a:r>
              <a:rPr lang="zh-TW" altLang="en-US" sz="1700" dirty="0">
                <a:solidFill>
                  <a:srgbClr val="FF0000"/>
                </a:solidFill>
                <a:latin typeface="標楷體" pitchFamily="65" charset="-120"/>
                <a:ea typeface="標楷體" pitchFamily="65" charset="-120"/>
                <a:hlinkClick r:id="rId2" action="ppaction://hlinkfile"/>
              </a:rPr>
              <a:t>檢核表</a:t>
            </a:r>
            <a:r>
              <a:rPr lang="zh-TW" altLang="en-US" sz="1700" dirty="0">
                <a:solidFill>
                  <a:srgbClr val="FF0000"/>
                </a:solidFill>
                <a:latin typeface="標楷體" pitchFamily="65" charset="-120"/>
                <a:ea typeface="標楷體" pitchFamily="65" charset="-120"/>
              </a:rPr>
              <a:t>備件</a:t>
            </a:r>
            <a:endParaRPr lang="en-US" altLang="zh-TW" sz="1700" dirty="0">
              <a:solidFill>
                <a:srgbClr val="002060"/>
              </a:solidFill>
              <a:latin typeface="標楷體" pitchFamily="65" charset="-120"/>
              <a:ea typeface="標楷體" pitchFamily="65" charset="-120"/>
            </a:endParaRPr>
          </a:p>
          <a:p>
            <a:pPr marL="0" indent="0">
              <a:buClr>
                <a:srgbClr val="FE8637"/>
              </a:buClr>
              <a:buNone/>
            </a:pPr>
            <a:r>
              <a:rPr lang="en-US" altLang="zh-TW" sz="1700" dirty="0">
                <a:solidFill>
                  <a:srgbClr val="002060"/>
                </a:solidFill>
                <a:latin typeface="標楷體" pitchFamily="65" charset="-120"/>
                <a:ea typeface="標楷體" pitchFamily="65" charset="-120"/>
              </a:rPr>
              <a:t> (10)</a:t>
            </a:r>
            <a:r>
              <a:rPr lang="zh-TW" altLang="en-US" sz="1700" dirty="0">
                <a:solidFill>
                  <a:srgbClr val="002060"/>
                </a:solidFill>
                <a:latin typeface="標楷體" pitchFamily="65" charset="-120"/>
                <a:ea typeface="標楷體" pitchFamily="65" charset="-120"/>
                <a:hlinkClick r:id="rId3" action="ppaction://hlinkfile"/>
              </a:rPr>
              <a:t>修訂中華適應行為量表</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幼兒園版</a:t>
            </a:r>
            <a:r>
              <a:rPr lang="en-US" altLang="zh-TW" sz="1700" dirty="0">
                <a:solidFill>
                  <a:srgbClr val="002060"/>
                </a:solidFill>
                <a:latin typeface="標楷體" pitchFamily="65" charset="-120"/>
                <a:ea typeface="標楷體" pitchFamily="65" charset="-120"/>
              </a:rPr>
              <a:t>)</a:t>
            </a:r>
          </a:p>
          <a:p>
            <a:pPr marL="0" indent="0">
              <a:buClr>
                <a:srgbClr val="FE8637"/>
              </a:buClr>
              <a:buNone/>
            </a:pPr>
            <a:r>
              <a:rPr lang="zh-TW" altLang="en-US" sz="1700" dirty="0">
                <a:solidFill>
                  <a:srgbClr val="002060"/>
                </a:solidFill>
                <a:latin typeface="標楷體" pitchFamily="65" charset="-120"/>
                <a:ea typeface="標楷體" pitchFamily="65" charset="-120"/>
              </a:rPr>
              <a:t>    依據</a:t>
            </a:r>
            <a:r>
              <a:rPr lang="zh-TW" altLang="en-US" sz="1700" dirty="0">
                <a:solidFill>
                  <a:srgbClr val="002060"/>
                </a:solidFill>
                <a:latin typeface="標楷體" pitchFamily="65" charset="-120"/>
                <a:ea typeface="標楷體" pitchFamily="65" charset="-120"/>
                <a:hlinkClick r:id="rId4" action="ppaction://hlinkfile"/>
              </a:rPr>
              <a:t>魏氏幼兒智力量表全量表分數</a:t>
            </a:r>
            <a:r>
              <a:rPr lang="zh-TW" altLang="en-US" sz="1700" dirty="0">
                <a:solidFill>
                  <a:srgbClr val="002060"/>
                </a:solidFill>
                <a:latin typeface="標楷體" pitchFamily="65" charset="-120"/>
                <a:ea typeface="標楷體" pitchFamily="65" charset="-120"/>
              </a:rPr>
              <a:t>之需要送件</a:t>
            </a:r>
            <a:endParaRPr lang="en-US" altLang="zh-TW" sz="1700" dirty="0">
              <a:solidFill>
                <a:srgbClr val="002060"/>
              </a:solidFill>
              <a:latin typeface="標楷體" pitchFamily="65" charset="-120"/>
              <a:ea typeface="標楷體" pitchFamily="65" charset="-120"/>
            </a:endParaRPr>
          </a:p>
          <a:p>
            <a:pPr marL="0" indent="0">
              <a:buClr>
                <a:srgbClr val="FE8637"/>
              </a:buClr>
              <a:buNone/>
            </a:pPr>
            <a:r>
              <a:rPr lang="zh-TW" altLang="en-US" sz="1700" dirty="0">
                <a:solidFill>
                  <a:srgbClr val="002060"/>
                </a:solidFill>
                <a:latin typeface="標楷體" pitchFamily="65" charset="-120"/>
                <a:ea typeface="標楷體" pitchFamily="65" charset="-120"/>
              </a:rPr>
              <a:t> </a:t>
            </a:r>
            <a:r>
              <a:rPr lang="en-US" altLang="zh-TW" sz="1700" dirty="0">
                <a:solidFill>
                  <a:srgbClr val="002060"/>
                </a:solidFill>
                <a:latin typeface="標楷體" pitchFamily="65" charset="-120"/>
                <a:ea typeface="標楷體" pitchFamily="65" charset="-120"/>
              </a:rPr>
              <a:t>(11)</a:t>
            </a:r>
            <a:r>
              <a:rPr lang="zh-TW" altLang="en-US" sz="1700" dirty="0">
                <a:solidFill>
                  <a:srgbClr val="002060"/>
                </a:solidFill>
                <a:latin typeface="標楷體" pitchFamily="65" charset="-120"/>
                <a:ea typeface="標楷體" pitchFamily="65" charset="-120"/>
              </a:rPr>
              <a:t>身心障礙證明</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新制身心障礙證明</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診斷證明書</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依據檢核表說明送件</a:t>
            </a:r>
            <a:r>
              <a:rPr lang="en-US" altLang="zh-TW" sz="1700" dirty="0">
                <a:solidFill>
                  <a:srgbClr val="002060"/>
                </a:solidFill>
                <a:latin typeface="標楷體" pitchFamily="65" charset="-120"/>
                <a:ea typeface="標楷體" pitchFamily="65" charset="-120"/>
              </a:rPr>
              <a:t>)</a:t>
            </a:r>
          </a:p>
          <a:p>
            <a:pPr marL="0" indent="0">
              <a:buClr>
                <a:srgbClr val="FE8637"/>
              </a:buClr>
              <a:buNone/>
            </a:pPr>
            <a:r>
              <a:rPr lang="zh-TW" altLang="en-US" sz="1700" dirty="0">
                <a:solidFill>
                  <a:srgbClr val="002060"/>
                </a:solidFill>
                <a:latin typeface="標楷體" pitchFamily="65" charset="-120"/>
                <a:ea typeface="標楷體" pitchFamily="65" charset="-120"/>
              </a:rPr>
              <a:t> </a:t>
            </a:r>
            <a:r>
              <a:rPr lang="en-US" altLang="zh-TW" sz="1700" dirty="0">
                <a:solidFill>
                  <a:srgbClr val="002060"/>
                </a:solidFill>
                <a:latin typeface="標楷體" pitchFamily="65" charset="-120"/>
                <a:ea typeface="標楷體" pitchFamily="65" charset="-120"/>
              </a:rPr>
              <a:t>(12)</a:t>
            </a:r>
            <a:r>
              <a:rPr lang="zh-TW" altLang="en-US" sz="1700" dirty="0">
                <a:solidFill>
                  <a:srgbClr val="002060"/>
                </a:solidFill>
                <a:latin typeface="標楷體" pitchFamily="65" charset="-120"/>
                <a:ea typeface="標楷體" pitchFamily="65" charset="-120"/>
                <a:hlinkClick r:id="rId5" action="ppaction://hlinkfile"/>
              </a:rPr>
              <a:t>聯合評估報告</a:t>
            </a:r>
            <a:r>
              <a:rPr lang="zh-TW" altLang="en-US" sz="1700" dirty="0">
                <a:solidFill>
                  <a:srgbClr val="002060"/>
                </a:solidFill>
                <a:latin typeface="標楷體" pitchFamily="65" charset="-120"/>
                <a:ea typeface="標楷體" pitchFamily="65" charset="-120"/>
              </a:rPr>
              <a:t>或</a:t>
            </a:r>
            <a:r>
              <a:rPr lang="zh-TW" altLang="en-US" sz="1700" dirty="0">
                <a:solidFill>
                  <a:srgbClr val="002060"/>
                </a:solidFill>
                <a:latin typeface="標楷體" pitchFamily="65" charset="-120"/>
                <a:ea typeface="標楷體" pitchFamily="65" charset="-120"/>
                <a:hlinkClick r:id="rId6" action="ppaction://hlinkfile"/>
              </a:rPr>
              <a:t>心理衡鑑報告</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魏氏幼兒智力量表紀錄本</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依據檢核表說明送件</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 </a:t>
            </a:r>
            <a:endParaRPr lang="en-US" altLang="zh-TW" sz="1700" dirty="0">
              <a:solidFill>
                <a:srgbClr val="002060"/>
              </a:solidFill>
              <a:latin typeface="標楷體" pitchFamily="65" charset="-120"/>
              <a:ea typeface="標楷體" pitchFamily="65" charset="-120"/>
            </a:endParaRPr>
          </a:p>
          <a:p>
            <a:pPr marL="0" indent="0">
              <a:buClr>
                <a:srgbClr val="FE8637"/>
              </a:buClr>
              <a:buNone/>
            </a:pPr>
            <a:r>
              <a:rPr lang="zh-TW" altLang="en-US" sz="1700" dirty="0">
                <a:solidFill>
                  <a:srgbClr val="002060"/>
                </a:solidFill>
                <a:latin typeface="標楷體" pitchFamily="65" charset="-120"/>
                <a:ea typeface="標楷體" pitchFamily="65" charset="-120"/>
              </a:rPr>
              <a:t> </a:t>
            </a:r>
            <a:r>
              <a:rPr lang="en-US" altLang="zh-TW" sz="1700" dirty="0">
                <a:solidFill>
                  <a:srgbClr val="002060"/>
                </a:solidFill>
                <a:latin typeface="標楷體" pitchFamily="65" charset="-120"/>
                <a:ea typeface="標楷體" pitchFamily="65" charset="-120"/>
              </a:rPr>
              <a:t>(13)</a:t>
            </a:r>
            <a:r>
              <a:rPr lang="zh-TW" altLang="en-US" sz="1700" dirty="0">
                <a:solidFill>
                  <a:srgbClr val="002060"/>
                </a:solidFill>
                <a:latin typeface="標楷體" pitchFamily="65" charset="-120"/>
                <a:ea typeface="標楷體" pitchFamily="65" charset="-120"/>
              </a:rPr>
              <a:t>其他佐證資料：重大傷病</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其他評量資料</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依據檢核表說明送件</a:t>
            </a:r>
            <a:r>
              <a:rPr lang="en-US" altLang="zh-TW" sz="1700" dirty="0">
                <a:solidFill>
                  <a:srgbClr val="002060"/>
                </a:solidFill>
                <a:latin typeface="標楷體" pitchFamily="65" charset="-120"/>
                <a:ea typeface="標楷體" pitchFamily="65" charset="-120"/>
              </a:rPr>
              <a:t>)</a:t>
            </a:r>
          </a:p>
          <a:p>
            <a:pPr marL="0" indent="0">
              <a:buClr>
                <a:srgbClr val="FE8637"/>
              </a:buClr>
              <a:buNone/>
            </a:pPr>
            <a:r>
              <a:rPr lang="zh-TW" altLang="en-US" sz="1700" dirty="0">
                <a:latin typeface="標楷體" panose="03000509000000000000" pitchFamily="65" charset="-120"/>
                <a:ea typeface="標楷體" panose="03000509000000000000" pitchFamily="65" charset="-120"/>
              </a:rPr>
              <a:t> </a:t>
            </a:r>
            <a:r>
              <a:rPr lang="en-US" altLang="zh-TW" sz="1700" dirty="0">
                <a:latin typeface="標楷體" panose="03000509000000000000" pitchFamily="65" charset="-120"/>
                <a:ea typeface="標楷體" panose="03000509000000000000" pitchFamily="65" charset="-120"/>
              </a:rPr>
              <a:t>※</a:t>
            </a:r>
            <a:r>
              <a:rPr lang="zh-TW" altLang="en-US" sz="1700" dirty="0">
                <a:solidFill>
                  <a:srgbClr val="002060"/>
                </a:solidFill>
                <a:latin typeface="標楷體" pitchFamily="65" charset="-120"/>
                <a:ea typeface="標楷體" pitchFamily="65" charset="-120"/>
              </a:rPr>
              <a:t>特教通報網學務端操作→提報鑑定安置→填寫鑑定摘要表</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學前鑑定</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分區</a:t>
            </a:r>
            <a:r>
              <a:rPr lang="en-US" altLang="zh-TW" sz="1700" dirty="0">
                <a:solidFill>
                  <a:srgbClr val="002060"/>
                </a:solidFill>
                <a:latin typeface="標楷體" pitchFamily="65" charset="-120"/>
                <a:ea typeface="標楷體" pitchFamily="65" charset="-120"/>
              </a:rPr>
              <a:t>) </a:t>
            </a:r>
            <a:r>
              <a:rPr lang="zh-TW" altLang="en-US" sz="1700" dirty="0">
                <a:solidFill>
                  <a:srgbClr val="002060"/>
                </a:solidFill>
                <a:latin typeface="標楷體" pitchFamily="65" charset="-120"/>
                <a:ea typeface="標楷體" pitchFamily="65" charset="-120"/>
              </a:rPr>
              <a:t>→</a:t>
            </a:r>
            <a:endParaRPr lang="en-US" altLang="zh-TW" sz="1700" dirty="0">
              <a:solidFill>
                <a:srgbClr val="002060"/>
              </a:solidFill>
              <a:latin typeface="標楷體" pitchFamily="65" charset="-120"/>
              <a:ea typeface="標楷體" pitchFamily="65" charset="-120"/>
            </a:endParaRPr>
          </a:p>
          <a:p>
            <a:pPr marL="0" indent="0">
              <a:buClr>
                <a:srgbClr val="FE8637"/>
              </a:buClr>
              <a:buNone/>
            </a:pPr>
            <a:r>
              <a:rPr lang="zh-TW" altLang="en-US" sz="1700" dirty="0">
                <a:solidFill>
                  <a:srgbClr val="002060"/>
                </a:solidFill>
                <a:latin typeface="標楷體" pitchFamily="65" charset="-120"/>
                <a:ea typeface="標楷體" pitchFamily="65" charset="-120"/>
              </a:rPr>
              <a:t>提報類組</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依據學生障礙狀況選擇</a:t>
            </a:r>
            <a:r>
              <a:rPr lang="zh-TW" altLang="en-US" sz="1700" dirty="0">
                <a:solidFill>
                  <a:srgbClr val="002060"/>
                </a:solidFill>
                <a:latin typeface="標楷體"/>
                <a:ea typeface="標楷體"/>
              </a:rPr>
              <a:t>「特教障礙類別」</a:t>
            </a:r>
            <a:r>
              <a:rPr lang="en-US" altLang="zh-TW" sz="1700" dirty="0">
                <a:solidFill>
                  <a:srgbClr val="002060"/>
                </a:solidFill>
                <a:latin typeface="標楷體"/>
                <a:ea typeface="標楷體"/>
              </a:rPr>
              <a:t>-</a:t>
            </a:r>
            <a:r>
              <a:rPr lang="zh-TW" altLang="en-US" sz="1700" dirty="0">
                <a:solidFill>
                  <a:srgbClr val="002060"/>
                </a:solidFill>
                <a:latin typeface="標楷體" pitchFamily="65" charset="-120"/>
                <a:ea typeface="標楷體" pitchFamily="65" charset="-120"/>
              </a:rPr>
              <a:t>提報身分</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a:ea typeface="標楷體"/>
              </a:rPr>
              <a:t>「跨階段轉銜安置」</a:t>
            </a:r>
            <a:endParaRPr lang="en-US" altLang="zh-TW" sz="1700" dirty="0">
              <a:solidFill>
                <a:srgbClr val="002060"/>
              </a:solidFill>
              <a:latin typeface="標楷體" pitchFamily="65" charset="-120"/>
              <a:ea typeface="標楷體" pitchFamily="65" charset="-120"/>
            </a:endParaRPr>
          </a:p>
          <a:p>
            <a:endParaRPr lang="zh-TW" altLang="en-US" dirty="0"/>
          </a:p>
        </p:txBody>
      </p:sp>
    </p:spTree>
    <p:extLst>
      <p:ext uri="{BB962C8B-B14F-4D97-AF65-F5344CB8AC3E}">
        <p14:creationId xmlns:p14="http://schemas.microsoft.com/office/powerpoint/2010/main" val="12161592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116632"/>
            <a:ext cx="7467600" cy="720080"/>
          </a:xfrm>
        </p:spPr>
        <p:txBody>
          <a:bodyPr>
            <a:normAutofit/>
          </a:bodyPr>
          <a:lstStyle/>
          <a:p>
            <a:pPr algn="ctr"/>
            <a:r>
              <a:rPr lang="zh-TW" altLang="en-US" sz="3600" b="1" cap="none" dirty="0">
                <a:solidFill>
                  <a:schemeClr val="tx1"/>
                </a:solidFill>
                <a:latin typeface="標楷體" pitchFamily="65" charset="-120"/>
                <a:ea typeface="標楷體" pitchFamily="65" charset="-120"/>
              </a:rPr>
              <a:t>重新評估鑑定</a:t>
            </a:r>
            <a:endParaRPr lang="zh-TW" altLang="en-US" sz="3600" dirty="0"/>
          </a:p>
        </p:txBody>
      </p:sp>
      <p:sp>
        <p:nvSpPr>
          <p:cNvPr id="3" name="內容版面配置區 2"/>
          <p:cNvSpPr>
            <a:spLocks noGrp="1"/>
          </p:cNvSpPr>
          <p:nvPr>
            <p:ph sz="quarter" idx="1"/>
          </p:nvPr>
        </p:nvSpPr>
        <p:spPr>
          <a:xfrm>
            <a:off x="323528" y="692696"/>
            <a:ext cx="8496944" cy="5781256"/>
          </a:xfrm>
        </p:spPr>
        <p:txBody>
          <a:bodyPr/>
          <a:lstStyle/>
          <a:p>
            <a:pPr marL="0" indent="0">
              <a:buNone/>
            </a:pPr>
            <a:r>
              <a:rPr lang="zh-TW" altLang="zh-TW" sz="1800" b="1" dirty="0">
                <a:latin typeface="標楷體" pitchFamily="65" charset="-120"/>
                <a:ea typeface="標楷體" pitchFamily="65" charset="-120"/>
              </a:rPr>
              <a:t>對象</a:t>
            </a:r>
            <a:r>
              <a:rPr lang="en-US" altLang="zh-TW" sz="1800" b="1" dirty="0">
                <a:latin typeface="標楷體" pitchFamily="65" charset="-120"/>
                <a:ea typeface="標楷體" pitchFamily="65" charset="-120"/>
              </a:rPr>
              <a:t>:</a:t>
            </a:r>
            <a:r>
              <a:rPr lang="en-US" altLang="zh-TW" sz="2000" dirty="0">
                <a:latin typeface="標楷體" pitchFamily="65" charset="-120"/>
                <a:ea typeface="標楷體" pitchFamily="65" charset="-120"/>
              </a:rPr>
              <a:t> </a:t>
            </a:r>
          </a:p>
          <a:p>
            <a:pPr marL="0" indent="0">
              <a:buNone/>
            </a:pPr>
            <a:r>
              <a:rPr lang="zh-TW" altLang="en-US" sz="1800" dirty="0">
                <a:latin typeface="標楷體" pitchFamily="65" charset="-120"/>
                <a:ea typeface="標楷體" pitchFamily="65" charset="-120"/>
              </a:rPr>
              <a:t> </a:t>
            </a:r>
            <a:r>
              <a:rPr lang="en-US" altLang="zh-TW" sz="1700" dirty="0">
                <a:latin typeface="標楷體" pitchFamily="65" charset="-120"/>
                <a:ea typeface="標楷體" pitchFamily="65" charset="-120"/>
              </a:rPr>
              <a:t>1.</a:t>
            </a:r>
            <a:r>
              <a:rPr lang="zh-TW" altLang="en-US" sz="1700" dirty="0">
                <a:latin typeface="標楷體" pitchFamily="65" charset="-120"/>
                <a:ea typeface="標楷體" pitchFamily="65" charset="-120"/>
              </a:rPr>
              <a:t>設籍屏東縣，經鑑輔會鑑定且安置於學前特教班、學前不分類巡輔班、學前普通班</a:t>
            </a:r>
            <a:r>
              <a:rPr lang="en-US" altLang="zh-TW" sz="1700" dirty="0">
                <a:latin typeface="標楷體" pitchFamily="65" charset="-120"/>
                <a:ea typeface="標楷體" pitchFamily="65" charset="-120"/>
              </a:rPr>
              <a:t>(</a:t>
            </a:r>
            <a:br>
              <a:rPr lang="en-US" altLang="zh-TW" sz="1700" dirty="0">
                <a:latin typeface="標楷體" pitchFamily="65" charset="-120"/>
                <a:ea typeface="標楷體" pitchFamily="65" charset="-120"/>
              </a:rPr>
            </a:br>
            <a:r>
              <a:rPr lang="zh-TW" altLang="en-US" sz="1700" dirty="0">
                <a:latin typeface="標楷體" pitchFamily="65" charset="-120"/>
                <a:ea typeface="標楷體" pitchFamily="65" charset="-120"/>
              </a:rPr>
              <a:t>   接受特教服務</a:t>
            </a:r>
            <a:r>
              <a:rPr lang="en-US" altLang="zh-TW" sz="1700" dirty="0">
                <a:latin typeface="標楷體" pitchFamily="65" charset="-120"/>
                <a:ea typeface="標楷體" pitchFamily="65" charset="-120"/>
              </a:rPr>
              <a:t>)</a:t>
            </a:r>
            <a:r>
              <a:rPr lang="zh-TW" altLang="en-US" sz="1700" dirty="0">
                <a:latin typeface="標楷體" pitchFamily="65" charset="-120"/>
                <a:ea typeface="標楷體" pitchFamily="65" charset="-120"/>
              </a:rPr>
              <a:t>之幼兒園特殊幼兒，遇障礙情形改變、優弱勢能力改變、安置後適應</a:t>
            </a:r>
            <a:r>
              <a:rPr lang="en-US" altLang="zh-TW" sz="1700" dirty="0">
                <a:latin typeface="標楷體" pitchFamily="65" charset="-120"/>
                <a:ea typeface="標楷體" pitchFamily="65" charset="-120"/>
              </a:rPr>
              <a:t/>
            </a:r>
            <a:br>
              <a:rPr lang="en-US" altLang="zh-TW" sz="1700" dirty="0">
                <a:latin typeface="標楷體" pitchFamily="65" charset="-120"/>
                <a:ea typeface="標楷體" pitchFamily="65" charset="-120"/>
              </a:rPr>
            </a:br>
            <a:r>
              <a:rPr lang="zh-TW" altLang="en-US" sz="1700" dirty="0">
                <a:latin typeface="標楷體" pitchFamily="65" charset="-120"/>
                <a:ea typeface="標楷體" pitchFamily="65" charset="-120"/>
              </a:rPr>
              <a:t>   不良或其他特殊需求時提出</a:t>
            </a:r>
            <a:r>
              <a:rPr lang="zh-TW" altLang="zh-TW" sz="1700" dirty="0">
                <a:latin typeface="標楷體" pitchFamily="65" charset="-120"/>
                <a:ea typeface="標楷體" pitchFamily="65" charset="-120"/>
              </a:rPr>
              <a:t>重新評估</a:t>
            </a:r>
            <a:r>
              <a:rPr lang="zh-TW" altLang="en-US" sz="1700" dirty="0">
                <a:latin typeface="標楷體" pitchFamily="65" charset="-120"/>
                <a:ea typeface="標楷體" pitchFamily="65" charset="-120"/>
              </a:rPr>
              <a:t>。</a:t>
            </a:r>
            <a:endParaRPr lang="en-US" altLang="zh-TW" sz="1700" dirty="0">
              <a:latin typeface="標楷體" pitchFamily="65" charset="-120"/>
              <a:ea typeface="標楷體" pitchFamily="65" charset="-120"/>
            </a:endParaRPr>
          </a:p>
          <a:p>
            <a:pPr marL="0" indent="0">
              <a:buNone/>
            </a:pPr>
            <a:r>
              <a:rPr lang="zh-TW" altLang="en-US" sz="1700" dirty="0">
                <a:latin typeface="標楷體" pitchFamily="65" charset="-120"/>
                <a:ea typeface="標楷體" pitchFamily="65" charset="-120"/>
              </a:rPr>
              <a:t> </a:t>
            </a:r>
            <a:r>
              <a:rPr lang="en-US" altLang="zh-TW" sz="1700" dirty="0">
                <a:latin typeface="標楷體" pitchFamily="65" charset="-120"/>
                <a:ea typeface="標楷體" pitchFamily="65" charset="-120"/>
              </a:rPr>
              <a:t>2.</a:t>
            </a:r>
            <a:r>
              <a:rPr lang="zh-TW" altLang="en-US" sz="1700" dirty="0">
                <a:latin typeface="標楷體" pitchFamily="65" charset="-120"/>
                <a:ea typeface="標楷體" pitchFamily="65" charset="-120"/>
              </a:rPr>
              <a:t>經鑑定</a:t>
            </a:r>
            <a:r>
              <a:rPr lang="zh-TW" altLang="en-US" sz="1700" dirty="0">
                <a:latin typeface="標楷體"/>
                <a:ea typeface="標楷體"/>
              </a:rPr>
              <a:t>，在</a:t>
            </a:r>
            <a:r>
              <a:rPr lang="zh-TW" altLang="en-US" sz="1700" dirty="0">
                <a:latin typeface="標楷體" pitchFamily="65" charset="-120"/>
                <a:ea typeface="標楷體" pitchFamily="65" charset="-120"/>
              </a:rPr>
              <a:t>幼兒園就學需要</a:t>
            </a:r>
            <a:r>
              <a:rPr lang="en-US" altLang="zh-TW" sz="1700" dirty="0">
                <a:latin typeface="標楷體" pitchFamily="65" charset="-120"/>
                <a:ea typeface="標楷體" pitchFamily="65" charset="-120"/>
              </a:rPr>
              <a:t>1</a:t>
            </a:r>
            <a:r>
              <a:rPr lang="zh-TW" altLang="en-US" sz="1700" dirty="0">
                <a:latin typeface="標楷體" pitchFamily="65" charset="-120"/>
                <a:ea typeface="標楷體" pitchFamily="65" charset="-120"/>
              </a:rPr>
              <a:t>年後或</a:t>
            </a:r>
            <a:r>
              <a:rPr lang="en-US" altLang="zh-TW" sz="1700" dirty="0">
                <a:latin typeface="標楷體" pitchFamily="65" charset="-120"/>
                <a:ea typeface="標楷體" pitchFamily="65" charset="-120"/>
              </a:rPr>
              <a:t>2</a:t>
            </a:r>
            <a:r>
              <a:rPr lang="zh-TW" altLang="en-US" sz="1700" dirty="0">
                <a:latin typeface="標楷體" pitchFamily="65" charset="-120"/>
                <a:ea typeface="標楷體" pitchFamily="65" charset="-120"/>
              </a:rPr>
              <a:t>年後或</a:t>
            </a:r>
            <a:r>
              <a:rPr lang="zh-TW" altLang="en-US" sz="1700" dirty="0">
                <a:solidFill>
                  <a:srgbClr val="FF0000"/>
                </a:solidFill>
                <a:latin typeface="標楷體" pitchFamily="65" charset="-120"/>
                <a:ea typeface="標楷體" pitchFamily="65" charset="-120"/>
              </a:rPr>
              <a:t>特定期限前</a:t>
            </a:r>
            <a:r>
              <a:rPr lang="zh-TW" altLang="en-US" sz="1700" dirty="0">
                <a:latin typeface="標楷體" pitchFamily="65" charset="-120"/>
                <a:ea typeface="標楷體" pitchFamily="65" charset="-120"/>
              </a:rPr>
              <a:t>重新評估的幼兒園特殊幼兒。</a:t>
            </a:r>
            <a:endParaRPr lang="en-US" altLang="zh-TW" sz="1700" dirty="0">
              <a:latin typeface="標楷體" pitchFamily="65" charset="-120"/>
              <a:ea typeface="標楷體" pitchFamily="65" charset="-120"/>
            </a:endParaRPr>
          </a:p>
          <a:p>
            <a:pPr marL="0" indent="0">
              <a:buNone/>
            </a:pPr>
            <a:r>
              <a:rPr lang="en-US" altLang="zh-TW" sz="1700" dirty="0">
                <a:latin typeface="標楷體" pitchFamily="65" charset="-120"/>
                <a:ea typeface="標楷體" pitchFamily="65" charset="-120"/>
              </a:rPr>
              <a:t> 3.</a:t>
            </a:r>
            <a:r>
              <a:rPr lang="zh-TW" altLang="en-US" sz="1700" dirty="0">
                <a:latin typeface="標楷體" pitchFamily="65" charset="-120"/>
                <a:ea typeface="標楷體" pitchFamily="65" charset="-120"/>
              </a:rPr>
              <a:t>外縣市轉入之特殊幼兒及縣內轉學</a:t>
            </a:r>
            <a:r>
              <a:rPr lang="zh-TW" altLang="en-US" sz="1700" dirty="0">
                <a:solidFill>
                  <a:srgbClr val="FF0000"/>
                </a:solidFill>
                <a:latin typeface="標楷體" pitchFamily="65" charset="-120"/>
                <a:ea typeface="標楷體" pitchFamily="65" charset="-120"/>
              </a:rPr>
              <a:t>不同班級</a:t>
            </a:r>
            <a:r>
              <a:rPr lang="zh-TW" altLang="en-US" sz="1700" dirty="0">
                <a:latin typeface="標楷體" pitchFamily="65" charset="-120"/>
                <a:ea typeface="標楷體" pitchFamily="65" charset="-120"/>
              </a:rPr>
              <a:t>型態之特殊幼兒。</a:t>
            </a:r>
            <a:endParaRPr lang="en-US" altLang="zh-TW" sz="1700" dirty="0">
              <a:latin typeface="標楷體" pitchFamily="65" charset="-120"/>
              <a:ea typeface="標楷體" pitchFamily="65" charset="-120"/>
            </a:endParaRPr>
          </a:p>
          <a:p>
            <a:pPr marL="0" lvl="0" indent="0">
              <a:buNone/>
            </a:pPr>
            <a:r>
              <a:rPr lang="zh-TW" altLang="en-US" sz="1800" b="1" dirty="0">
                <a:latin typeface="標楷體" pitchFamily="65" charset="-120"/>
                <a:ea typeface="標楷體" pitchFamily="65" charset="-120"/>
              </a:rPr>
              <a:t>時間</a:t>
            </a:r>
            <a:r>
              <a:rPr lang="en-US" altLang="zh-TW" sz="1800" b="1" dirty="0">
                <a:latin typeface="標楷體" pitchFamily="65" charset="-120"/>
                <a:ea typeface="標楷體" pitchFamily="65" charset="-120"/>
              </a:rPr>
              <a:t>:</a:t>
            </a:r>
          </a:p>
          <a:p>
            <a:pPr marL="0" indent="0">
              <a:buNone/>
            </a:pPr>
            <a:r>
              <a:rPr lang="zh-TW" altLang="en-US" sz="1700" dirty="0">
                <a:latin typeface="標楷體" pitchFamily="65" charset="-120"/>
                <a:ea typeface="標楷體" pitchFamily="65" charset="-120"/>
              </a:rPr>
              <a:t>依鑑定期程於特教通報網提報鑑定安置並送相關表件給本縣鑑輔會。</a:t>
            </a:r>
            <a:endParaRPr lang="zh-TW" altLang="en-US" sz="1700" dirty="0">
              <a:solidFill>
                <a:srgbClr val="FF0000"/>
              </a:solidFill>
              <a:latin typeface="標楷體" pitchFamily="65" charset="-120"/>
              <a:ea typeface="標楷體" pitchFamily="65" charset="-120"/>
            </a:endParaRPr>
          </a:p>
          <a:p>
            <a:pPr marL="0" lvl="0" indent="0">
              <a:buNone/>
            </a:pPr>
            <a:r>
              <a:rPr lang="zh-TW" altLang="en-US" sz="1800" b="1" dirty="0">
                <a:latin typeface="標楷體" pitchFamily="65" charset="-120"/>
                <a:ea typeface="標楷體" pitchFamily="65" charset="-120"/>
              </a:rPr>
              <a:t>流程</a:t>
            </a:r>
            <a:r>
              <a:rPr lang="en-US" altLang="zh-TW" sz="1800" b="1" dirty="0">
                <a:latin typeface="標楷體" pitchFamily="65" charset="-120"/>
                <a:ea typeface="標楷體" pitchFamily="65" charset="-120"/>
              </a:rPr>
              <a:t>:</a:t>
            </a:r>
          </a:p>
          <a:p>
            <a:pPr marL="0" lvl="0" indent="0">
              <a:buNone/>
            </a:pPr>
            <a:r>
              <a:rPr lang="zh-TW" altLang="en-US" sz="1800" dirty="0">
                <a:latin typeface="標楷體" pitchFamily="65" charset="-120"/>
                <a:ea typeface="標楷體" pitchFamily="65" charset="-120"/>
              </a:rPr>
              <a:t> </a:t>
            </a:r>
            <a:r>
              <a:rPr lang="en-US" altLang="zh-TW" sz="1700" dirty="0">
                <a:latin typeface="標楷體" pitchFamily="65" charset="-120"/>
                <a:ea typeface="標楷體" pitchFamily="65" charset="-120"/>
              </a:rPr>
              <a:t>1.</a:t>
            </a:r>
            <a:r>
              <a:rPr lang="zh-TW" altLang="en-US" sz="1700" dirty="0">
                <a:latin typeface="標楷體" pitchFamily="65" charset="-120"/>
                <a:ea typeface="標楷體" pitchFamily="65" charset="-120"/>
              </a:rPr>
              <a:t>進行校內評估後召開特殊教育推行委員會會議</a:t>
            </a:r>
            <a:r>
              <a:rPr lang="zh-TW" altLang="zh-TW" sz="1700" dirty="0">
                <a:latin typeface="標楷體" panose="03000509000000000000" pitchFamily="65" charset="-120"/>
                <a:ea typeface="標楷體" panose="03000509000000000000" pitchFamily="65" charset="-120"/>
              </a:rPr>
              <a:t>。</a:t>
            </a:r>
            <a:endParaRPr lang="en-US" altLang="zh-TW" sz="1700" dirty="0">
              <a:latin typeface="標楷體" panose="03000509000000000000" pitchFamily="65" charset="-120"/>
              <a:ea typeface="標楷體" panose="03000509000000000000" pitchFamily="65" charset="-120"/>
            </a:endParaRPr>
          </a:p>
          <a:p>
            <a:pPr marL="0" indent="0">
              <a:buNone/>
            </a:pPr>
            <a:r>
              <a:rPr lang="zh-TW" altLang="en-US" sz="1700" dirty="0">
                <a:latin typeface="標楷體" panose="03000509000000000000" pitchFamily="65" charset="-120"/>
                <a:ea typeface="標楷體" panose="03000509000000000000" pitchFamily="65" charset="-120"/>
              </a:rPr>
              <a:t> </a:t>
            </a:r>
            <a:r>
              <a:rPr lang="en-US" altLang="zh-TW" sz="1700" dirty="0">
                <a:latin typeface="標楷體" panose="03000509000000000000" pitchFamily="65" charset="-120"/>
                <a:ea typeface="標楷體" panose="03000509000000000000" pitchFamily="65" charset="-120"/>
              </a:rPr>
              <a:t>2.</a:t>
            </a:r>
            <a:r>
              <a:rPr lang="zh-TW" altLang="en-US" sz="1700" dirty="0">
                <a:latin typeface="標楷體" pitchFamily="65" charset="-120"/>
                <a:ea typeface="標楷體" pitchFamily="65" charset="-120"/>
              </a:rPr>
              <a:t>依據檢核表蒐集各項資料。</a:t>
            </a:r>
            <a:endParaRPr lang="en-US" altLang="zh-TW" sz="1700" dirty="0">
              <a:latin typeface="標楷體" pitchFamily="65" charset="-120"/>
              <a:ea typeface="標楷體" pitchFamily="65" charset="-120"/>
            </a:endParaRPr>
          </a:p>
          <a:p>
            <a:pPr marL="0" indent="0">
              <a:buNone/>
            </a:pPr>
            <a:r>
              <a:rPr lang="zh-TW" altLang="en-US" sz="1700" dirty="0">
                <a:latin typeface="標楷體" pitchFamily="65" charset="-120"/>
                <a:ea typeface="標楷體" pitchFamily="65" charset="-120"/>
              </a:rPr>
              <a:t> </a:t>
            </a:r>
            <a:r>
              <a:rPr lang="en-US" altLang="zh-TW" sz="1700" dirty="0">
                <a:latin typeface="標楷體" pitchFamily="65" charset="-120"/>
                <a:ea typeface="標楷體" pitchFamily="65" charset="-120"/>
              </a:rPr>
              <a:t>3.</a:t>
            </a:r>
            <a:r>
              <a:rPr lang="zh-TW" altLang="en-US" sz="1700" dirty="0">
                <a:latin typeface="標楷體" pitchFamily="65" charset="-120"/>
                <a:ea typeface="標楷體" pitchFamily="65" charset="-120"/>
              </a:rPr>
              <a:t>備妥資料依送件時程至學前鑑定中心學校進行資料審查及綜合研判</a:t>
            </a:r>
            <a:r>
              <a:rPr lang="zh-TW" altLang="zh-TW" sz="1700" dirty="0">
                <a:latin typeface="標楷體" panose="03000509000000000000" pitchFamily="65" charset="-120"/>
                <a:ea typeface="標楷體" panose="03000509000000000000" pitchFamily="65" charset="-120"/>
              </a:rPr>
              <a:t>。</a:t>
            </a:r>
            <a:r>
              <a:rPr lang="en-US" altLang="zh-TW" sz="1700" dirty="0">
                <a:latin typeface="標楷體" panose="03000509000000000000" pitchFamily="65" charset="-120"/>
                <a:ea typeface="標楷體" panose="03000509000000000000" pitchFamily="65" charset="-120"/>
              </a:rPr>
              <a:t> </a:t>
            </a:r>
          </a:p>
          <a:p>
            <a:pPr marL="0" indent="0">
              <a:buNone/>
            </a:pPr>
            <a:r>
              <a:rPr lang="zh-TW" altLang="en-US" sz="1700" dirty="0">
                <a:latin typeface="標楷體" panose="03000509000000000000" pitchFamily="65" charset="-120"/>
                <a:ea typeface="標楷體" panose="03000509000000000000" pitchFamily="65" charset="-120"/>
              </a:rPr>
              <a:t> </a:t>
            </a:r>
            <a:r>
              <a:rPr lang="en-US" altLang="zh-TW" sz="1700" dirty="0">
                <a:latin typeface="標楷體" panose="03000509000000000000" pitchFamily="65" charset="-120"/>
                <a:ea typeface="標楷體" panose="03000509000000000000" pitchFamily="65" charset="-120"/>
              </a:rPr>
              <a:t>4.</a:t>
            </a:r>
            <a:r>
              <a:rPr lang="zh-TW" altLang="en-US" sz="1700" dirty="0">
                <a:latin typeface="標楷體" panose="03000509000000000000" pitchFamily="65" charset="-120"/>
                <a:ea typeface="標楷體" panose="03000509000000000000" pitchFamily="65" charset="-120"/>
              </a:rPr>
              <a:t>依公文函</a:t>
            </a:r>
            <a:r>
              <a:rPr lang="zh-TW" altLang="en-US" sz="1800" dirty="0">
                <a:latin typeface="標楷體" panose="03000509000000000000" pitchFamily="65" charset="-120"/>
                <a:ea typeface="標楷體" panose="03000509000000000000" pitchFamily="65" charset="-120"/>
              </a:rPr>
              <a:t>示</a:t>
            </a:r>
            <a:r>
              <a:rPr lang="zh-TW" altLang="en-US" sz="1700" dirty="0">
                <a:latin typeface="標楷體" panose="03000509000000000000" pitchFamily="65" charset="-120"/>
                <a:ea typeface="標楷體" panose="03000509000000000000" pitchFamily="65" charset="-120"/>
              </a:rPr>
              <a:t>參加鑑定安置輔導會議</a:t>
            </a:r>
            <a:r>
              <a:rPr lang="zh-TW" altLang="zh-TW" sz="1700" dirty="0">
                <a:latin typeface="標楷體" panose="03000509000000000000" pitchFamily="65" charset="-120"/>
                <a:ea typeface="標楷體" panose="03000509000000000000" pitchFamily="65" charset="-120"/>
              </a:rPr>
              <a:t>，</a:t>
            </a:r>
            <a:r>
              <a:rPr lang="zh-TW" altLang="en-US" sz="1700" dirty="0">
                <a:latin typeface="標楷體" panose="03000509000000000000" pitchFamily="65" charset="-120"/>
                <a:ea typeface="標楷體" panose="03000509000000000000" pitchFamily="65" charset="-120"/>
              </a:rPr>
              <a:t>評估特殊幼兒障礙類別安置型態及特殊需求</a:t>
            </a:r>
            <a:r>
              <a:rPr lang="zh-TW" altLang="zh-TW" sz="1700" dirty="0">
                <a:latin typeface="標楷體" panose="03000509000000000000" pitchFamily="65" charset="-120"/>
                <a:ea typeface="標楷體" panose="03000509000000000000" pitchFamily="65" charset="-120"/>
              </a:rPr>
              <a:t>。</a:t>
            </a:r>
            <a:endParaRPr lang="en-US" altLang="zh-TW" sz="1700" dirty="0">
              <a:latin typeface="標楷體" panose="03000509000000000000" pitchFamily="65" charset="-120"/>
              <a:ea typeface="標楷體" panose="03000509000000000000" pitchFamily="65" charset="-120"/>
            </a:endParaRPr>
          </a:p>
          <a:p>
            <a:pPr marL="0" indent="0">
              <a:buNone/>
            </a:pPr>
            <a:r>
              <a:rPr lang="zh-TW" altLang="en-US" sz="1700" dirty="0">
                <a:latin typeface="標楷體" panose="03000509000000000000" pitchFamily="65" charset="-120"/>
                <a:ea typeface="標楷體" panose="03000509000000000000" pitchFamily="65" charset="-120"/>
              </a:rPr>
              <a:t> </a:t>
            </a:r>
            <a:r>
              <a:rPr lang="en-US" altLang="zh-TW" sz="1700" dirty="0">
                <a:latin typeface="標楷體" panose="03000509000000000000" pitchFamily="65" charset="-120"/>
                <a:ea typeface="標楷體" panose="03000509000000000000" pitchFamily="65" charset="-120"/>
              </a:rPr>
              <a:t>5.</a:t>
            </a:r>
            <a:r>
              <a:rPr lang="zh-TW" altLang="en-US" sz="1700" dirty="0">
                <a:latin typeface="標楷體" panose="03000509000000000000" pitchFamily="65" charset="-120"/>
                <a:ea typeface="標楷體" panose="03000509000000000000" pitchFamily="65" charset="-120"/>
              </a:rPr>
              <a:t>提報</a:t>
            </a:r>
            <a:r>
              <a:rPr lang="zh-TW" altLang="zh-TW" sz="1700" dirty="0">
                <a:latin typeface="標楷體" panose="03000509000000000000" pitchFamily="65" charset="-120"/>
                <a:ea typeface="標楷體" panose="03000509000000000000" pitchFamily="65" charset="-120"/>
              </a:rPr>
              <a:t>學校收到公文通知</a:t>
            </a:r>
            <a:r>
              <a:rPr lang="zh-TW" altLang="en-US" sz="1700" dirty="0">
                <a:latin typeface="標楷體" panose="03000509000000000000" pitchFamily="65" charset="-120"/>
                <a:ea typeface="標楷體" panose="03000509000000000000" pitchFamily="65" charset="-120"/>
              </a:rPr>
              <a:t>鑑定</a:t>
            </a:r>
            <a:r>
              <a:rPr lang="zh-TW" altLang="zh-TW" sz="1700" dirty="0">
                <a:latin typeface="標楷體" panose="03000509000000000000" pitchFamily="65" charset="-120"/>
                <a:ea typeface="標楷體" panose="03000509000000000000" pitchFamily="65" charset="-120"/>
              </a:rPr>
              <a:t>結果後，再至</a:t>
            </a:r>
            <a:r>
              <a:rPr lang="zh-TW" altLang="en-US" sz="1700" dirty="0">
                <a:latin typeface="標楷體" panose="03000509000000000000" pitchFamily="65" charset="-120"/>
                <a:ea typeface="標楷體" panose="03000509000000000000" pitchFamily="65" charset="-120"/>
              </a:rPr>
              <a:t>特教</a:t>
            </a:r>
            <a:r>
              <a:rPr lang="zh-TW" altLang="zh-TW" sz="1700" dirty="0">
                <a:latin typeface="標楷體" panose="03000509000000000000" pitchFamily="65" charset="-120"/>
                <a:ea typeface="標楷體" panose="03000509000000000000" pitchFamily="65" charset="-120"/>
              </a:rPr>
              <a:t>通報網</a:t>
            </a:r>
            <a:r>
              <a:rPr lang="zh-TW" altLang="en-US" sz="1700" dirty="0">
                <a:latin typeface="標楷體" panose="03000509000000000000" pitchFamily="65" charset="-120"/>
                <a:ea typeface="標楷體" panose="03000509000000000000" pitchFamily="65" charset="-120"/>
              </a:rPr>
              <a:t>學務端</a:t>
            </a:r>
            <a:r>
              <a:rPr lang="zh-TW" altLang="zh-TW" sz="1700" dirty="0">
                <a:latin typeface="標楷體" panose="03000509000000000000" pitchFamily="65" charset="-120"/>
                <a:ea typeface="標楷體" panose="03000509000000000000" pitchFamily="65" charset="-120"/>
              </a:rPr>
              <a:t>接收。</a:t>
            </a:r>
            <a:endParaRPr lang="en-US" altLang="zh-TW" sz="1700" dirty="0">
              <a:latin typeface="標楷體" panose="03000509000000000000" pitchFamily="65" charset="-120"/>
              <a:ea typeface="標楷體" panose="03000509000000000000" pitchFamily="65" charset="-120"/>
            </a:endParaRPr>
          </a:p>
          <a:p>
            <a:pPr marL="0" indent="0">
              <a:buNone/>
            </a:pPr>
            <a:r>
              <a:rPr lang="zh-TW" altLang="zh-TW" sz="1700" dirty="0">
                <a:latin typeface="標楷體" panose="03000509000000000000" pitchFamily="65" charset="-120"/>
                <a:ea typeface="標楷體" panose="03000509000000000000" pitchFamily="65" charset="-120"/>
              </a:rPr>
              <a:t>※</a:t>
            </a:r>
            <a:r>
              <a:rPr lang="zh-TW" altLang="en-US" sz="1700" dirty="0">
                <a:latin typeface="標楷體" panose="03000509000000000000" pitchFamily="65" charset="-120"/>
                <a:ea typeface="標楷體" panose="03000509000000000000" pitchFamily="65" charset="-120"/>
              </a:rPr>
              <a:t>重新評估鑑定</a:t>
            </a:r>
            <a:r>
              <a:rPr lang="zh-TW" altLang="zh-TW" sz="1700" dirty="0">
                <a:latin typeface="標楷體" panose="03000509000000000000" pitchFamily="65" charset="-120"/>
                <a:ea typeface="標楷體" panose="03000509000000000000" pitchFamily="65" charset="-120"/>
              </a:rPr>
              <a:t>結果</a:t>
            </a:r>
            <a:r>
              <a:rPr lang="zh-TW" altLang="en-US" sz="1700" dirty="0">
                <a:latin typeface="標楷體" panose="03000509000000000000" pitchFamily="65" charset="-120"/>
                <a:ea typeface="標楷體" panose="03000509000000000000" pitchFamily="65" charset="-120"/>
              </a:rPr>
              <a:t>是安置原校</a:t>
            </a:r>
            <a:r>
              <a:rPr lang="zh-TW" altLang="zh-TW" sz="1700" dirty="0">
                <a:latin typeface="標楷體" panose="03000509000000000000" pitchFamily="65" charset="-120"/>
                <a:ea typeface="標楷體" panose="03000509000000000000" pitchFamily="65" charset="-120"/>
              </a:rPr>
              <a:t>，至</a:t>
            </a:r>
            <a:r>
              <a:rPr lang="zh-TW" altLang="en-US" sz="1700" dirty="0">
                <a:latin typeface="標楷體" panose="03000509000000000000" pitchFamily="65" charset="-120"/>
                <a:ea typeface="標楷體" panose="03000509000000000000" pitchFamily="65" charset="-120"/>
              </a:rPr>
              <a:t>特教</a:t>
            </a:r>
            <a:r>
              <a:rPr lang="zh-TW" altLang="zh-TW" sz="1700" dirty="0">
                <a:latin typeface="標楷體" panose="03000509000000000000" pitchFamily="65" charset="-120"/>
                <a:ea typeface="標楷體" panose="03000509000000000000" pitchFamily="65" charset="-120"/>
              </a:rPr>
              <a:t>通報網</a:t>
            </a:r>
            <a:r>
              <a:rPr lang="zh-TW" altLang="en-US" sz="1700" dirty="0">
                <a:latin typeface="標楷體" panose="03000509000000000000" pitchFamily="65" charset="-120"/>
                <a:ea typeface="標楷體" panose="03000509000000000000" pitchFamily="65" charset="-120"/>
              </a:rPr>
              <a:t>學務端接收學生資料</a:t>
            </a:r>
            <a:r>
              <a:rPr lang="zh-TW" altLang="zh-TW" sz="1700" dirty="0">
                <a:latin typeface="標楷體" panose="03000509000000000000" pitchFamily="65" charset="-120"/>
                <a:ea typeface="標楷體" panose="03000509000000000000" pitchFamily="65" charset="-120"/>
              </a:rPr>
              <a:t>。</a:t>
            </a:r>
            <a:endParaRPr lang="en-US" altLang="zh-TW" sz="1700" dirty="0">
              <a:latin typeface="標楷體" panose="03000509000000000000" pitchFamily="65" charset="-120"/>
              <a:ea typeface="標楷體" panose="03000509000000000000" pitchFamily="65" charset="-120"/>
            </a:endParaRPr>
          </a:p>
          <a:p>
            <a:pPr marL="0" indent="0">
              <a:buNone/>
            </a:pPr>
            <a:r>
              <a:rPr lang="zh-TW" altLang="zh-TW" sz="1700" dirty="0">
                <a:latin typeface="標楷體" panose="03000509000000000000" pitchFamily="65" charset="-120"/>
                <a:ea typeface="標楷體" panose="03000509000000000000" pitchFamily="65" charset="-120"/>
              </a:rPr>
              <a:t>※</a:t>
            </a:r>
            <a:r>
              <a:rPr lang="zh-TW" altLang="en-US" sz="1700" dirty="0">
                <a:latin typeface="標楷體" panose="03000509000000000000" pitchFamily="65" charset="-120"/>
                <a:ea typeface="標楷體" panose="03000509000000000000" pitchFamily="65" charset="-120"/>
              </a:rPr>
              <a:t>若重新評估鑑定</a:t>
            </a:r>
            <a:r>
              <a:rPr lang="zh-TW" altLang="zh-TW" sz="1700" dirty="0">
                <a:latin typeface="標楷體" panose="03000509000000000000" pitchFamily="65" charset="-120"/>
                <a:ea typeface="標楷體" panose="03000509000000000000" pitchFamily="65" charset="-120"/>
              </a:rPr>
              <a:t>結果</a:t>
            </a:r>
            <a:r>
              <a:rPr lang="zh-TW" altLang="en-US" sz="1700" dirty="0">
                <a:latin typeface="標楷體" panose="03000509000000000000" pitchFamily="65" charset="-120"/>
                <a:ea typeface="標楷體" panose="03000509000000000000" pitchFamily="65" charset="-120"/>
              </a:rPr>
              <a:t>是安置他校</a:t>
            </a:r>
            <a:r>
              <a:rPr lang="zh-TW" altLang="zh-TW" sz="1700" dirty="0">
                <a:latin typeface="標楷體" panose="03000509000000000000" pitchFamily="65" charset="-120"/>
                <a:ea typeface="標楷體" panose="03000509000000000000" pitchFamily="65" charset="-120"/>
              </a:rPr>
              <a:t>，</a:t>
            </a:r>
            <a:r>
              <a:rPr lang="zh-TW" altLang="en-US" sz="1700" dirty="0">
                <a:latin typeface="標楷體" panose="03000509000000000000" pitchFamily="65" charset="-120"/>
                <a:ea typeface="標楷體" panose="03000509000000000000" pitchFamily="65" charset="-120"/>
              </a:rPr>
              <a:t>先</a:t>
            </a:r>
            <a:r>
              <a:rPr lang="zh-TW" altLang="zh-TW" sz="1700" dirty="0">
                <a:latin typeface="標楷體" panose="03000509000000000000" pitchFamily="65" charset="-120"/>
                <a:ea typeface="標楷體" panose="03000509000000000000" pitchFamily="65" charset="-120"/>
              </a:rPr>
              <a:t>至</a:t>
            </a:r>
            <a:r>
              <a:rPr lang="zh-TW" altLang="en-US" sz="1700" dirty="0">
                <a:latin typeface="標楷體" panose="03000509000000000000" pitchFamily="65" charset="-120"/>
                <a:ea typeface="標楷體" panose="03000509000000000000" pitchFamily="65" charset="-120"/>
              </a:rPr>
              <a:t>特教</a:t>
            </a:r>
            <a:r>
              <a:rPr lang="zh-TW" altLang="zh-TW" sz="1700" dirty="0">
                <a:latin typeface="標楷體" panose="03000509000000000000" pitchFamily="65" charset="-120"/>
                <a:ea typeface="標楷體" panose="03000509000000000000" pitchFamily="65" charset="-120"/>
              </a:rPr>
              <a:t>通報網</a:t>
            </a:r>
            <a:r>
              <a:rPr lang="zh-TW" altLang="en-US" sz="1700" dirty="0">
                <a:latin typeface="標楷體" panose="03000509000000000000" pitchFamily="65" charset="-120"/>
                <a:ea typeface="標楷體" panose="03000509000000000000" pitchFamily="65" charset="-120"/>
              </a:rPr>
              <a:t>轉銜端</a:t>
            </a:r>
            <a:r>
              <a:rPr lang="zh-TW" altLang="zh-TW" sz="1700" dirty="0">
                <a:latin typeface="標楷體" panose="03000509000000000000" pitchFamily="65" charset="-120"/>
                <a:ea typeface="標楷體" panose="03000509000000000000" pitchFamily="65" charset="-120"/>
              </a:rPr>
              <a:t>填寫</a:t>
            </a:r>
            <a:r>
              <a:rPr lang="zh-TW" altLang="zh-TW" sz="1700" u="dbl" dirty="0">
                <a:latin typeface="標楷體" panose="03000509000000000000" pitchFamily="65" charset="-120"/>
                <a:ea typeface="標楷體" panose="03000509000000000000" pitchFamily="65" charset="-120"/>
              </a:rPr>
              <a:t>轉銜表</a:t>
            </a:r>
            <a:r>
              <a:rPr lang="zh-TW" altLang="en-US" sz="1700" dirty="0">
                <a:latin typeface="標楷體" panose="03000509000000000000" pitchFamily="65" charset="-120"/>
                <a:ea typeface="標楷體" panose="03000509000000000000" pitchFamily="65" charset="-120"/>
              </a:rPr>
              <a:t>再至學務端</a:t>
            </a:r>
            <a:endParaRPr lang="en-US" altLang="zh-TW" sz="1700" dirty="0">
              <a:latin typeface="標楷體" panose="03000509000000000000" pitchFamily="65" charset="-120"/>
              <a:ea typeface="標楷體" panose="03000509000000000000" pitchFamily="65" charset="-120"/>
            </a:endParaRPr>
          </a:p>
          <a:p>
            <a:pPr marL="0" indent="0">
              <a:buNone/>
            </a:pPr>
            <a:r>
              <a:rPr lang="zh-TW" altLang="en-US" sz="1700" dirty="0">
                <a:latin typeface="標楷體" panose="03000509000000000000" pitchFamily="65" charset="-120"/>
                <a:ea typeface="標楷體" panose="03000509000000000000" pitchFamily="65" charset="-120"/>
              </a:rPr>
              <a:t>  </a:t>
            </a:r>
            <a:r>
              <a:rPr lang="zh-TW" altLang="zh-TW" sz="1700" dirty="0">
                <a:latin typeface="標楷體" panose="03000509000000000000" pitchFamily="65" charset="-120"/>
                <a:ea typeface="標楷體" panose="03000509000000000000" pitchFamily="65" charset="-120"/>
              </a:rPr>
              <a:t>異動</a:t>
            </a:r>
            <a:r>
              <a:rPr lang="zh-TW" altLang="en-US" sz="1700" dirty="0">
                <a:latin typeface="標楷體" panose="03000509000000000000" pitchFamily="65" charset="-120"/>
                <a:ea typeface="標楷體" panose="03000509000000000000" pitchFamily="65" charset="-120"/>
              </a:rPr>
              <a:t>學生資料</a:t>
            </a:r>
            <a:r>
              <a:rPr lang="zh-TW" altLang="zh-TW" sz="1700" dirty="0">
                <a:latin typeface="標楷體" panose="03000509000000000000" pitchFamily="65" charset="-120"/>
                <a:ea typeface="標楷體" panose="03000509000000000000" pitchFamily="65" charset="-120"/>
              </a:rPr>
              <a:t>，</a:t>
            </a:r>
            <a:r>
              <a:rPr lang="zh-TW" altLang="en-US" sz="1700" dirty="0">
                <a:latin typeface="標楷體" panose="03000509000000000000" pitchFamily="65" charset="-120"/>
                <a:ea typeface="標楷體" panose="03000509000000000000" pitchFamily="65" charset="-120"/>
              </a:rPr>
              <a:t>通知安置學校</a:t>
            </a:r>
            <a:r>
              <a:rPr lang="zh-TW" altLang="zh-TW" sz="1700" dirty="0">
                <a:latin typeface="標楷體" panose="03000509000000000000" pitchFamily="65" charset="-120"/>
                <a:ea typeface="標楷體" panose="03000509000000000000" pitchFamily="65" charset="-120"/>
              </a:rPr>
              <a:t>接收。</a:t>
            </a:r>
            <a:endParaRPr lang="en-US" altLang="zh-TW" sz="1700" dirty="0">
              <a:latin typeface="標楷體" pitchFamily="65" charset="-120"/>
              <a:ea typeface="標楷體" pitchFamily="65" charset="-120"/>
            </a:endParaRPr>
          </a:p>
          <a:p>
            <a:pPr marL="0" indent="0">
              <a:buNone/>
            </a:pPr>
            <a:endParaRPr lang="en-US" altLang="zh-TW" sz="2000" dirty="0">
              <a:latin typeface="標楷體" pitchFamily="65" charset="-120"/>
              <a:ea typeface="標楷體" pitchFamily="65" charset="-120"/>
            </a:endParaRPr>
          </a:p>
          <a:p>
            <a:endParaRPr lang="zh-TW" altLang="en-US" dirty="0"/>
          </a:p>
        </p:txBody>
      </p:sp>
    </p:spTree>
    <p:extLst>
      <p:ext uri="{BB962C8B-B14F-4D97-AF65-F5344CB8AC3E}">
        <p14:creationId xmlns:p14="http://schemas.microsoft.com/office/powerpoint/2010/main" val="21321181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7467600" cy="634082"/>
          </a:xfrm>
        </p:spPr>
        <p:txBody>
          <a:bodyPr>
            <a:normAutofit fontScale="90000"/>
          </a:bodyPr>
          <a:lstStyle/>
          <a:p>
            <a:r>
              <a:rPr lang="zh-TW" altLang="en-US" sz="2800" b="1" cap="none" dirty="0">
                <a:solidFill>
                  <a:schemeClr val="tx1"/>
                </a:solidFill>
                <a:latin typeface="標楷體" pitchFamily="65" charset="-120"/>
                <a:ea typeface="標楷體" pitchFamily="65" charset="-120"/>
              </a:rPr>
              <a:t>          </a:t>
            </a:r>
            <a:r>
              <a:rPr lang="zh-TW" altLang="en-US" sz="3600" b="1" cap="none" dirty="0">
                <a:solidFill>
                  <a:schemeClr val="tx1"/>
                </a:solidFill>
                <a:latin typeface="標楷體" pitchFamily="65" charset="-120"/>
                <a:ea typeface="標楷體" pitchFamily="65" charset="-120"/>
              </a:rPr>
              <a:t>重新評估鑑定</a:t>
            </a:r>
            <a:r>
              <a:rPr lang="zh-TW" altLang="en-US" sz="3600" b="1" dirty="0">
                <a:solidFill>
                  <a:srgbClr val="000000"/>
                </a:solidFill>
                <a:latin typeface="標楷體" pitchFamily="65" charset="-120"/>
                <a:ea typeface="標楷體" pitchFamily="65" charset="-120"/>
                <a:sym typeface="Wingdings" pitchFamily="2" charset="2"/>
              </a:rPr>
              <a:t>申請文件</a:t>
            </a:r>
            <a:endParaRPr lang="zh-TW" altLang="en-US" sz="3600" dirty="0"/>
          </a:p>
        </p:txBody>
      </p:sp>
      <p:sp>
        <p:nvSpPr>
          <p:cNvPr id="3" name="內容版面配置區 2"/>
          <p:cNvSpPr>
            <a:spLocks noGrp="1"/>
          </p:cNvSpPr>
          <p:nvPr>
            <p:ph sz="quarter" idx="1"/>
          </p:nvPr>
        </p:nvSpPr>
        <p:spPr>
          <a:xfrm>
            <a:off x="179512" y="1052736"/>
            <a:ext cx="8424936" cy="5421216"/>
          </a:xfrm>
        </p:spPr>
        <p:txBody>
          <a:bodyPr/>
          <a:lstStyle/>
          <a:p>
            <a:pPr marL="0" indent="0">
              <a:buClr>
                <a:srgbClr val="FE8637"/>
              </a:buClr>
              <a:buNone/>
            </a:pPr>
            <a:r>
              <a:rPr lang="zh-TW" altLang="en-US" sz="1700" dirty="0">
                <a:latin typeface="標楷體" pitchFamily="65" charset="-120"/>
                <a:ea typeface="標楷體" pitchFamily="65" charset="-120"/>
              </a:rPr>
              <a:t>（</a:t>
            </a:r>
            <a:r>
              <a:rPr lang="en-US" altLang="zh-TW" sz="1700" dirty="0">
                <a:latin typeface="標楷體" pitchFamily="65" charset="-120"/>
                <a:ea typeface="標楷體" pitchFamily="65" charset="-120"/>
              </a:rPr>
              <a:t>1</a:t>
            </a:r>
            <a:r>
              <a:rPr lang="zh-TW" altLang="en-US" sz="1700" dirty="0">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總表</a:t>
            </a:r>
            <a:r>
              <a:rPr lang="en-US" altLang="zh-TW" sz="1700" dirty="0">
                <a:solidFill>
                  <a:srgbClr val="002060"/>
                </a:solidFill>
                <a:latin typeface="標楷體" pitchFamily="65" charset="-120"/>
                <a:ea typeface="標楷體" pitchFamily="65" charset="-120"/>
              </a:rPr>
              <a:t>(</a:t>
            </a:r>
            <a:r>
              <a:rPr lang="zh-TW" altLang="en-US" sz="1700" u="sng" dirty="0">
                <a:solidFill>
                  <a:srgbClr val="FF0000"/>
                </a:solidFill>
                <a:latin typeface="標楷體" pitchFamily="65" charset="-120"/>
                <a:ea typeface="標楷體" pitchFamily="65" charset="-120"/>
              </a:rPr>
              <a:t>需繳交書面資料</a:t>
            </a:r>
            <a:r>
              <a:rPr lang="zh-TW" altLang="en-US" sz="1700" dirty="0">
                <a:solidFill>
                  <a:srgbClr val="002060"/>
                </a:solidFill>
                <a:latin typeface="標楷體" pitchFamily="65" charset="-120"/>
                <a:ea typeface="標楷體" pitchFamily="65" charset="-120"/>
              </a:rPr>
              <a:t>，電子檔寄至東港國小傅鈺婷老師</a:t>
            </a:r>
            <a:r>
              <a:rPr lang="en-US" altLang="zh-TW" sz="1700" dirty="0">
                <a:solidFill>
                  <a:srgbClr val="002060"/>
                </a:solidFill>
                <a:latin typeface="標楷體" pitchFamily="65" charset="-120"/>
                <a:ea typeface="標楷體" pitchFamily="65" charset="-120"/>
              </a:rPr>
              <a:t>dkpsspe@gmail.com)</a:t>
            </a:r>
          </a:p>
          <a:p>
            <a:pPr marL="0" indent="0">
              <a:buClr>
                <a:srgbClr val="FE8637"/>
              </a:buClr>
              <a:buNone/>
            </a:pPr>
            <a:r>
              <a:rPr lang="zh-TW" altLang="en-US" sz="1700" dirty="0">
                <a:solidFill>
                  <a:srgbClr val="002060"/>
                </a:solidFill>
                <a:latin typeface="標楷體" pitchFamily="65" charset="-120"/>
                <a:ea typeface="標楷體" pitchFamily="65" charset="-120"/>
              </a:rPr>
              <a:t>（</a:t>
            </a:r>
            <a:r>
              <a:rPr lang="en-US" altLang="zh-TW" sz="1700" dirty="0">
                <a:solidFill>
                  <a:srgbClr val="002060"/>
                </a:solidFill>
                <a:latin typeface="標楷體" pitchFamily="65" charset="-120"/>
                <a:ea typeface="標楷體" pitchFamily="65" charset="-120"/>
              </a:rPr>
              <a:t>2</a:t>
            </a:r>
            <a:r>
              <a:rPr lang="zh-TW" altLang="en-US" sz="1700" dirty="0">
                <a:solidFill>
                  <a:srgbClr val="002060"/>
                </a:solidFill>
                <a:latin typeface="標楷體" pitchFamily="65" charset="-120"/>
                <a:ea typeface="標楷體" pitchFamily="65" charset="-120"/>
              </a:rPr>
              <a:t>）資料送件信封封面</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黏貼於送件資料袋</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 信封提報類別</a:t>
            </a:r>
            <a:r>
              <a:rPr lang="en-US" altLang="zh-TW" sz="1700" dirty="0">
                <a:solidFill>
                  <a:srgbClr val="002060"/>
                </a:solidFill>
                <a:latin typeface="標楷體" pitchFamily="65" charset="-120"/>
                <a:ea typeface="標楷體" pitchFamily="65" charset="-120"/>
              </a:rPr>
              <a:t>:</a:t>
            </a:r>
            <a:r>
              <a:rPr lang="en-US" altLang="zh-TW" sz="1700" b="1" dirty="0">
                <a:solidFill>
                  <a:srgbClr val="FF0000"/>
                </a:solidFill>
                <a:latin typeface="標楷體" pitchFamily="65" charset="-120"/>
                <a:ea typeface="標楷體" pitchFamily="65" charset="-120"/>
              </a:rPr>
              <a:t>A</a:t>
            </a:r>
          </a:p>
          <a:p>
            <a:pPr marL="0" indent="0">
              <a:buClr>
                <a:srgbClr val="FE8637"/>
              </a:buClr>
              <a:buNone/>
            </a:pPr>
            <a:r>
              <a:rPr lang="zh-TW" altLang="en-US" sz="1700" dirty="0">
                <a:solidFill>
                  <a:srgbClr val="002060"/>
                </a:solidFill>
                <a:latin typeface="標楷體" pitchFamily="65" charset="-120"/>
                <a:ea typeface="標楷體" pitchFamily="65" charset="-120"/>
              </a:rPr>
              <a:t>（</a:t>
            </a:r>
            <a:r>
              <a:rPr lang="en-US" altLang="zh-TW" sz="1700" dirty="0">
                <a:solidFill>
                  <a:srgbClr val="002060"/>
                </a:solidFill>
                <a:latin typeface="標楷體" pitchFamily="65" charset="-120"/>
                <a:ea typeface="標楷體" pitchFamily="65" charset="-120"/>
              </a:rPr>
              <a:t>3</a:t>
            </a:r>
            <a:r>
              <a:rPr lang="zh-TW" altLang="en-US" sz="1700" dirty="0">
                <a:solidFill>
                  <a:srgbClr val="002060"/>
                </a:solidFill>
                <a:latin typeface="標楷體" pitchFamily="65" charset="-120"/>
                <a:ea typeface="標楷體" pitchFamily="65" charset="-120"/>
              </a:rPr>
              <a:t>）提報清冊</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於提報鑑定後列印</a:t>
            </a:r>
            <a:r>
              <a:rPr lang="en-US" altLang="zh-TW" sz="1700" dirty="0" smtClean="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一</a:t>
            </a:r>
            <a:r>
              <a:rPr lang="zh-TW" altLang="en-US" sz="1700" dirty="0" smtClean="0">
                <a:solidFill>
                  <a:srgbClr val="002060"/>
                </a:solidFill>
                <a:latin typeface="標楷體" pitchFamily="65" charset="-120"/>
                <a:ea typeface="標楷體" pitchFamily="65" charset="-120"/>
              </a:rPr>
              <a:t>校</a:t>
            </a:r>
            <a:r>
              <a:rPr lang="zh-TW" altLang="en-US" sz="1700" dirty="0">
                <a:solidFill>
                  <a:srgbClr val="002060"/>
                </a:solidFill>
                <a:latin typeface="標楷體" pitchFamily="65" charset="-120"/>
                <a:ea typeface="標楷體" pitchFamily="65" charset="-120"/>
              </a:rPr>
              <a:t>一份</a:t>
            </a:r>
            <a:endParaRPr lang="en-US" altLang="zh-TW" sz="1700" dirty="0">
              <a:solidFill>
                <a:srgbClr val="002060"/>
              </a:solidFill>
              <a:latin typeface="標楷體" pitchFamily="65" charset="-120"/>
              <a:ea typeface="標楷體" pitchFamily="65" charset="-120"/>
            </a:endParaRPr>
          </a:p>
          <a:p>
            <a:pPr marL="0" indent="0">
              <a:buClr>
                <a:srgbClr val="FE8637"/>
              </a:buClr>
              <a:buNone/>
            </a:pPr>
            <a:r>
              <a:rPr lang="zh-TW" altLang="en-US" sz="1700" dirty="0">
                <a:solidFill>
                  <a:srgbClr val="002060"/>
                </a:solidFill>
                <a:latin typeface="標楷體" pitchFamily="65" charset="-120"/>
                <a:ea typeface="標楷體" pitchFamily="65" charset="-120"/>
              </a:rPr>
              <a:t>（</a:t>
            </a:r>
            <a:r>
              <a:rPr lang="en-US" altLang="zh-TW" sz="1700" dirty="0">
                <a:solidFill>
                  <a:srgbClr val="002060"/>
                </a:solidFill>
                <a:latin typeface="標楷體" pitchFamily="65" charset="-120"/>
                <a:ea typeface="標楷體" pitchFamily="65" charset="-120"/>
              </a:rPr>
              <a:t>4</a:t>
            </a:r>
            <a:r>
              <a:rPr lang="zh-TW" altLang="en-US" sz="1700" dirty="0">
                <a:solidFill>
                  <a:srgbClr val="002060"/>
                </a:solidFill>
                <a:latin typeface="標楷體" pitchFamily="65" charset="-120"/>
                <a:ea typeface="標楷體" pitchFamily="65" charset="-120"/>
              </a:rPr>
              <a:t>）</a:t>
            </a:r>
            <a:r>
              <a:rPr lang="zh-TW" altLang="en-US" sz="1700" dirty="0">
                <a:solidFill>
                  <a:srgbClr val="FF0000"/>
                </a:solidFill>
                <a:latin typeface="標楷體" pitchFamily="65" charset="-120"/>
                <a:ea typeface="標楷體" pitchFamily="65" charset="-120"/>
                <a:hlinkClick r:id="rId3" action="ppaction://hlinkfile"/>
              </a:rPr>
              <a:t>檢核表</a:t>
            </a:r>
            <a:endParaRPr lang="en-US" altLang="zh-TW" sz="1700" dirty="0">
              <a:solidFill>
                <a:srgbClr val="FF0000"/>
              </a:solidFill>
              <a:latin typeface="標楷體" pitchFamily="65" charset="-120"/>
              <a:ea typeface="標楷體" pitchFamily="65" charset="-120"/>
            </a:endParaRPr>
          </a:p>
          <a:p>
            <a:pPr marL="0" indent="0">
              <a:buClr>
                <a:srgbClr val="FE8637"/>
              </a:buClr>
              <a:buNone/>
            </a:pPr>
            <a:r>
              <a:rPr lang="zh-TW" altLang="en-US" sz="1700" dirty="0">
                <a:solidFill>
                  <a:srgbClr val="002060"/>
                </a:solidFill>
                <a:latin typeface="標楷體" pitchFamily="65" charset="-120"/>
                <a:ea typeface="標楷體" pitchFamily="65" charset="-120"/>
              </a:rPr>
              <a:t> </a:t>
            </a:r>
            <a:r>
              <a:rPr lang="en-US" altLang="zh-TW" sz="1700" dirty="0">
                <a:solidFill>
                  <a:srgbClr val="002060"/>
                </a:solidFill>
                <a:latin typeface="標楷體" pitchFamily="65" charset="-120"/>
                <a:ea typeface="標楷體" pitchFamily="65" charset="-120"/>
              </a:rPr>
              <a:t>(5)</a:t>
            </a:r>
            <a:r>
              <a:rPr lang="zh-TW" altLang="en-US" sz="1700" dirty="0">
                <a:solidFill>
                  <a:srgbClr val="002060"/>
                </a:solidFill>
                <a:latin typeface="標楷體" pitchFamily="65" charset="-120"/>
                <a:ea typeface="標楷體" pitchFamily="65" charset="-120"/>
              </a:rPr>
              <a:t> 家長同意書</a:t>
            </a:r>
          </a:p>
          <a:p>
            <a:pPr marL="0" indent="0">
              <a:buClr>
                <a:srgbClr val="FE8637"/>
              </a:buClr>
              <a:buNone/>
            </a:pPr>
            <a:r>
              <a:rPr lang="zh-TW" altLang="en-US" sz="1700" dirty="0">
                <a:solidFill>
                  <a:srgbClr val="002060"/>
                </a:solidFill>
                <a:latin typeface="標楷體" pitchFamily="65" charset="-120"/>
                <a:ea typeface="標楷體" pitchFamily="65" charset="-120"/>
              </a:rPr>
              <a:t>（</a:t>
            </a:r>
            <a:r>
              <a:rPr lang="en-US" altLang="zh-TW" sz="1700" dirty="0">
                <a:solidFill>
                  <a:srgbClr val="002060"/>
                </a:solidFill>
                <a:latin typeface="標楷體" pitchFamily="65" charset="-120"/>
                <a:ea typeface="標楷體" pitchFamily="65" charset="-120"/>
              </a:rPr>
              <a:t>6</a:t>
            </a:r>
            <a:r>
              <a:rPr lang="zh-TW" altLang="en-US" sz="1700" dirty="0">
                <a:solidFill>
                  <a:srgbClr val="002060"/>
                </a:solidFill>
                <a:latin typeface="標楷體" pitchFamily="65" charset="-120"/>
                <a:ea typeface="標楷體" pitchFamily="65" charset="-120"/>
              </a:rPr>
              <a:t>）鑑定安置申請表</a:t>
            </a:r>
          </a:p>
          <a:p>
            <a:pPr marL="0" indent="0">
              <a:buClr>
                <a:srgbClr val="FE8637"/>
              </a:buClr>
              <a:buNone/>
            </a:pPr>
            <a:r>
              <a:rPr lang="zh-TW" altLang="en-US" sz="1700" dirty="0">
                <a:solidFill>
                  <a:srgbClr val="002060"/>
                </a:solidFill>
                <a:latin typeface="標楷體" pitchFamily="65" charset="-120"/>
                <a:ea typeface="標楷體" pitchFamily="65" charset="-120"/>
              </a:rPr>
              <a:t>（</a:t>
            </a:r>
            <a:r>
              <a:rPr lang="en-US" altLang="zh-TW" sz="1700" dirty="0">
                <a:solidFill>
                  <a:srgbClr val="002060"/>
                </a:solidFill>
                <a:latin typeface="標楷體" pitchFamily="65" charset="-120"/>
                <a:ea typeface="標楷體" pitchFamily="65" charset="-120"/>
              </a:rPr>
              <a:t>7</a:t>
            </a:r>
            <a:r>
              <a:rPr lang="zh-TW" altLang="en-US" sz="1700" dirty="0">
                <a:solidFill>
                  <a:srgbClr val="002060"/>
                </a:solidFill>
                <a:latin typeface="標楷體" pitchFamily="65" charset="-120"/>
                <a:ea typeface="標楷體" pitchFamily="65" charset="-120"/>
              </a:rPr>
              <a:t>）通報網列印學生基本資料表</a:t>
            </a:r>
            <a:endParaRPr lang="en-US" altLang="zh-TW" sz="1700" dirty="0">
              <a:solidFill>
                <a:srgbClr val="002060"/>
              </a:solidFill>
              <a:latin typeface="標楷體" pitchFamily="65" charset="-120"/>
              <a:ea typeface="標楷體" pitchFamily="65" charset="-120"/>
            </a:endParaRPr>
          </a:p>
          <a:p>
            <a:pPr marL="0" indent="0">
              <a:buClr>
                <a:srgbClr val="FE8637"/>
              </a:buClr>
              <a:buNone/>
            </a:pPr>
            <a:r>
              <a:rPr lang="zh-TW" altLang="en-US" sz="1700" dirty="0">
                <a:solidFill>
                  <a:srgbClr val="002060"/>
                </a:solidFill>
                <a:latin typeface="標楷體" pitchFamily="65" charset="-120"/>
                <a:ea typeface="標楷體" pitchFamily="65" charset="-120"/>
              </a:rPr>
              <a:t> </a:t>
            </a:r>
            <a:r>
              <a:rPr lang="en-US" altLang="zh-TW" sz="1700" dirty="0">
                <a:solidFill>
                  <a:srgbClr val="002060"/>
                </a:solidFill>
                <a:latin typeface="標楷體" pitchFamily="65" charset="-120"/>
                <a:ea typeface="標楷體" pitchFamily="65" charset="-120"/>
              </a:rPr>
              <a:t>(8)</a:t>
            </a:r>
            <a:r>
              <a:rPr lang="zh-TW" altLang="en-US" sz="1700" dirty="0">
                <a:solidFill>
                  <a:srgbClr val="FF0000"/>
                </a:solidFill>
                <a:latin typeface="標楷體" pitchFamily="65" charset="-120"/>
                <a:ea typeface="標楷體" pitchFamily="65" charset="-120"/>
              </a:rPr>
              <a:t>戶口名簿影本</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依據檢核表說明送件</a:t>
            </a:r>
            <a:r>
              <a:rPr lang="en-US" altLang="zh-TW" sz="1700" dirty="0">
                <a:solidFill>
                  <a:srgbClr val="002060"/>
                </a:solidFill>
                <a:latin typeface="標楷體" pitchFamily="65" charset="-120"/>
                <a:ea typeface="標楷體" pitchFamily="65" charset="-120"/>
              </a:rPr>
              <a:t>)</a:t>
            </a:r>
          </a:p>
          <a:p>
            <a:pPr marL="0" indent="0">
              <a:buClr>
                <a:srgbClr val="FE8637"/>
              </a:buClr>
              <a:buNone/>
            </a:pPr>
            <a:r>
              <a:rPr lang="zh-TW" altLang="en-US" sz="1700" dirty="0">
                <a:solidFill>
                  <a:srgbClr val="002060"/>
                </a:solidFill>
                <a:latin typeface="標楷體" pitchFamily="65" charset="-120"/>
                <a:ea typeface="標楷體" pitchFamily="65" charset="-120"/>
              </a:rPr>
              <a:t> </a:t>
            </a:r>
            <a:r>
              <a:rPr lang="en-US" altLang="zh-TW" sz="1700" dirty="0">
                <a:solidFill>
                  <a:srgbClr val="FF0000"/>
                </a:solidFill>
                <a:latin typeface="標楷體" pitchFamily="65" charset="-120"/>
                <a:ea typeface="標楷體" pitchFamily="65" charset="-120"/>
              </a:rPr>
              <a:t>(9)</a:t>
            </a:r>
            <a:r>
              <a:rPr lang="zh-TW" altLang="en-US" sz="1700" dirty="0">
                <a:solidFill>
                  <a:srgbClr val="FF0000"/>
                </a:solidFill>
                <a:latin typeface="標楷體" pitchFamily="65" charset="-120"/>
                <a:ea typeface="標楷體" pitchFamily="65" charset="-120"/>
              </a:rPr>
              <a:t>幼生管理系統之學生在學資料</a:t>
            </a:r>
            <a:endParaRPr lang="en-US" altLang="zh-TW" sz="1700" dirty="0">
              <a:solidFill>
                <a:srgbClr val="FF0000"/>
              </a:solidFill>
              <a:latin typeface="標楷體" pitchFamily="65" charset="-120"/>
              <a:ea typeface="標楷體" pitchFamily="65" charset="-120"/>
            </a:endParaRPr>
          </a:p>
          <a:p>
            <a:pPr marL="0" indent="0">
              <a:buClr>
                <a:srgbClr val="FE8637"/>
              </a:buClr>
              <a:buNone/>
            </a:pPr>
            <a:r>
              <a:rPr lang="zh-TW" altLang="en-US" sz="1700" dirty="0">
                <a:solidFill>
                  <a:srgbClr val="FF0000"/>
                </a:solidFill>
                <a:latin typeface="標楷體" pitchFamily="65" charset="-120"/>
                <a:ea typeface="標楷體" pitchFamily="65" charset="-120"/>
              </a:rPr>
              <a:t>以下資料依照不同障礙類別之</a:t>
            </a:r>
            <a:r>
              <a:rPr lang="zh-TW" altLang="en-US" sz="1700" dirty="0">
                <a:solidFill>
                  <a:srgbClr val="FF0000"/>
                </a:solidFill>
                <a:latin typeface="標楷體" pitchFamily="65" charset="-120"/>
                <a:ea typeface="標楷體" pitchFamily="65" charset="-120"/>
                <a:hlinkClick r:id="rId3" action="ppaction://hlinkfile"/>
              </a:rPr>
              <a:t>檢核表</a:t>
            </a:r>
            <a:r>
              <a:rPr lang="zh-TW" altLang="en-US" sz="1700" dirty="0">
                <a:solidFill>
                  <a:srgbClr val="FF0000"/>
                </a:solidFill>
                <a:latin typeface="標楷體" pitchFamily="65" charset="-120"/>
                <a:ea typeface="標楷體" pitchFamily="65" charset="-120"/>
              </a:rPr>
              <a:t>備件</a:t>
            </a:r>
            <a:endParaRPr lang="en-US" altLang="zh-TW" sz="1700" dirty="0">
              <a:solidFill>
                <a:srgbClr val="002060"/>
              </a:solidFill>
              <a:latin typeface="標楷體" pitchFamily="65" charset="-120"/>
              <a:ea typeface="標楷體" pitchFamily="65" charset="-120"/>
            </a:endParaRPr>
          </a:p>
          <a:p>
            <a:pPr marL="0" indent="0">
              <a:buClr>
                <a:srgbClr val="FE8637"/>
              </a:buClr>
              <a:buNone/>
            </a:pPr>
            <a:r>
              <a:rPr lang="en-US" altLang="zh-TW" sz="1700" dirty="0">
                <a:solidFill>
                  <a:srgbClr val="002060"/>
                </a:solidFill>
                <a:latin typeface="標楷體" pitchFamily="65" charset="-120"/>
                <a:ea typeface="標楷體" pitchFamily="65" charset="-120"/>
              </a:rPr>
              <a:t> (10)</a:t>
            </a:r>
            <a:r>
              <a:rPr lang="zh-TW" altLang="en-US" sz="1700" dirty="0">
                <a:solidFill>
                  <a:srgbClr val="002060"/>
                </a:solidFill>
                <a:latin typeface="標楷體" pitchFamily="65" charset="-120"/>
                <a:ea typeface="標楷體" pitchFamily="65" charset="-120"/>
                <a:hlinkClick r:id="rId4" action="ppaction://hlinkfile"/>
              </a:rPr>
              <a:t>修訂中華適應行為量表</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幼兒園版</a:t>
            </a:r>
            <a:r>
              <a:rPr lang="en-US" altLang="zh-TW" sz="1700" dirty="0">
                <a:solidFill>
                  <a:srgbClr val="002060"/>
                </a:solidFill>
                <a:latin typeface="標楷體" pitchFamily="65" charset="-120"/>
                <a:ea typeface="標楷體" pitchFamily="65" charset="-120"/>
              </a:rPr>
              <a:t>)</a:t>
            </a:r>
          </a:p>
          <a:p>
            <a:pPr marL="0" indent="0">
              <a:buClr>
                <a:srgbClr val="FE8637"/>
              </a:buClr>
              <a:buNone/>
            </a:pPr>
            <a:r>
              <a:rPr lang="zh-TW" altLang="en-US" sz="1700" dirty="0">
                <a:solidFill>
                  <a:srgbClr val="002060"/>
                </a:solidFill>
                <a:latin typeface="標楷體" pitchFamily="65" charset="-120"/>
                <a:ea typeface="標楷體" pitchFamily="65" charset="-120"/>
              </a:rPr>
              <a:t>    依據</a:t>
            </a:r>
            <a:r>
              <a:rPr lang="zh-TW" altLang="en-US" sz="1700" dirty="0">
                <a:solidFill>
                  <a:srgbClr val="002060"/>
                </a:solidFill>
                <a:latin typeface="標楷體" pitchFamily="65" charset="-120"/>
                <a:ea typeface="標楷體" pitchFamily="65" charset="-120"/>
                <a:hlinkClick r:id="rId5" action="ppaction://hlinkfile"/>
              </a:rPr>
              <a:t>魏氏幼兒智力量表全量表分數</a:t>
            </a:r>
            <a:r>
              <a:rPr lang="zh-TW" altLang="en-US" sz="1700" dirty="0">
                <a:solidFill>
                  <a:srgbClr val="002060"/>
                </a:solidFill>
                <a:latin typeface="標楷體" pitchFamily="65" charset="-120"/>
                <a:ea typeface="標楷體" pitchFamily="65" charset="-120"/>
              </a:rPr>
              <a:t>之需要送件</a:t>
            </a:r>
            <a:endParaRPr lang="en-US" altLang="zh-TW" sz="1700" dirty="0">
              <a:solidFill>
                <a:srgbClr val="002060"/>
              </a:solidFill>
              <a:latin typeface="標楷體" pitchFamily="65" charset="-120"/>
              <a:ea typeface="標楷體" pitchFamily="65" charset="-120"/>
            </a:endParaRPr>
          </a:p>
          <a:p>
            <a:pPr marL="0" indent="0">
              <a:buClr>
                <a:srgbClr val="FE8637"/>
              </a:buClr>
              <a:buNone/>
            </a:pPr>
            <a:r>
              <a:rPr lang="zh-TW" altLang="en-US" sz="1700" dirty="0">
                <a:solidFill>
                  <a:srgbClr val="002060"/>
                </a:solidFill>
                <a:latin typeface="標楷體" pitchFamily="65" charset="-120"/>
                <a:ea typeface="標楷體" pitchFamily="65" charset="-120"/>
              </a:rPr>
              <a:t> </a:t>
            </a:r>
            <a:r>
              <a:rPr lang="en-US" altLang="zh-TW" sz="1700" dirty="0">
                <a:solidFill>
                  <a:srgbClr val="002060"/>
                </a:solidFill>
                <a:latin typeface="標楷體" pitchFamily="65" charset="-120"/>
                <a:ea typeface="標楷體" pitchFamily="65" charset="-120"/>
              </a:rPr>
              <a:t>(11)</a:t>
            </a:r>
            <a:r>
              <a:rPr lang="zh-TW" altLang="en-US" sz="1700" dirty="0">
                <a:solidFill>
                  <a:srgbClr val="002060"/>
                </a:solidFill>
                <a:latin typeface="標楷體" pitchFamily="65" charset="-120"/>
                <a:ea typeface="標楷體" pitchFamily="65" charset="-120"/>
              </a:rPr>
              <a:t>身心障礙證明</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新制身心障礙證明</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診斷證明書</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依據檢核表說明送件</a:t>
            </a:r>
            <a:r>
              <a:rPr lang="en-US" altLang="zh-TW" sz="1700" dirty="0">
                <a:solidFill>
                  <a:srgbClr val="002060"/>
                </a:solidFill>
                <a:latin typeface="標楷體" pitchFamily="65" charset="-120"/>
                <a:ea typeface="標楷體" pitchFamily="65" charset="-120"/>
              </a:rPr>
              <a:t>)</a:t>
            </a:r>
          </a:p>
          <a:p>
            <a:pPr marL="0" indent="0">
              <a:buClr>
                <a:srgbClr val="FE8637"/>
              </a:buClr>
              <a:buNone/>
            </a:pPr>
            <a:r>
              <a:rPr lang="zh-TW" altLang="en-US" sz="1700" dirty="0">
                <a:solidFill>
                  <a:srgbClr val="002060"/>
                </a:solidFill>
                <a:latin typeface="標楷體" pitchFamily="65" charset="-120"/>
                <a:ea typeface="標楷體" pitchFamily="65" charset="-120"/>
              </a:rPr>
              <a:t> </a:t>
            </a:r>
            <a:r>
              <a:rPr lang="en-US" altLang="zh-TW" sz="1700" dirty="0">
                <a:solidFill>
                  <a:srgbClr val="002060"/>
                </a:solidFill>
                <a:latin typeface="標楷體" pitchFamily="65" charset="-120"/>
                <a:ea typeface="標楷體" pitchFamily="65" charset="-120"/>
              </a:rPr>
              <a:t>(12)</a:t>
            </a:r>
            <a:r>
              <a:rPr lang="zh-TW" altLang="en-US" sz="1700" dirty="0">
                <a:solidFill>
                  <a:srgbClr val="002060"/>
                </a:solidFill>
                <a:latin typeface="標楷體" pitchFamily="65" charset="-120"/>
                <a:ea typeface="標楷體" pitchFamily="65" charset="-120"/>
                <a:hlinkClick r:id="rId6" action="ppaction://hlinkfile"/>
              </a:rPr>
              <a:t>聯合評估報告</a:t>
            </a:r>
            <a:r>
              <a:rPr lang="zh-TW" altLang="en-US" sz="1700" dirty="0">
                <a:solidFill>
                  <a:srgbClr val="002060"/>
                </a:solidFill>
                <a:latin typeface="標楷體" pitchFamily="65" charset="-120"/>
                <a:ea typeface="標楷體" pitchFamily="65" charset="-120"/>
              </a:rPr>
              <a:t>或</a:t>
            </a:r>
            <a:r>
              <a:rPr lang="zh-TW" altLang="en-US" sz="1700" dirty="0">
                <a:solidFill>
                  <a:srgbClr val="002060"/>
                </a:solidFill>
                <a:latin typeface="標楷體" pitchFamily="65" charset="-120"/>
                <a:ea typeface="標楷體" pitchFamily="65" charset="-120"/>
                <a:hlinkClick r:id="rId7" action="ppaction://hlinkfile"/>
              </a:rPr>
              <a:t>心理衡鑑報告</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魏氏幼兒智力量表紀錄本</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依據檢核表說明送件</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 </a:t>
            </a:r>
            <a:endParaRPr lang="en-US" altLang="zh-TW" sz="1700" dirty="0">
              <a:solidFill>
                <a:srgbClr val="002060"/>
              </a:solidFill>
              <a:latin typeface="標楷體" pitchFamily="65" charset="-120"/>
              <a:ea typeface="標楷體" pitchFamily="65" charset="-120"/>
            </a:endParaRPr>
          </a:p>
          <a:p>
            <a:pPr marL="0" indent="0">
              <a:buClr>
                <a:srgbClr val="FE8637"/>
              </a:buClr>
              <a:buNone/>
            </a:pPr>
            <a:r>
              <a:rPr lang="zh-TW" altLang="en-US" sz="1700" dirty="0">
                <a:solidFill>
                  <a:srgbClr val="002060"/>
                </a:solidFill>
                <a:latin typeface="標楷體" pitchFamily="65" charset="-120"/>
                <a:ea typeface="標楷體" pitchFamily="65" charset="-120"/>
              </a:rPr>
              <a:t> </a:t>
            </a:r>
            <a:r>
              <a:rPr lang="en-US" altLang="zh-TW" sz="1700" dirty="0">
                <a:solidFill>
                  <a:srgbClr val="002060"/>
                </a:solidFill>
                <a:latin typeface="標楷體" pitchFamily="65" charset="-120"/>
                <a:ea typeface="標楷體" pitchFamily="65" charset="-120"/>
              </a:rPr>
              <a:t>(13)</a:t>
            </a:r>
            <a:r>
              <a:rPr lang="zh-TW" altLang="en-US" sz="1700" dirty="0">
                <a:solidFill>
                  <a:srgbClr val="002060"/>
                </a:solidFill>
                <a:latin typeface="標楷體" pitchFamily="65" charset="-120"/>
                <a:ea typeface="標楷體" pitchFamily="65" charset="-120"/>
              </a:rPr>
              <a:t>其他佐證資料：重大傷病</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其他評量資料</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依據檢核表說明送件</a:t>
            </a:r>
            <a:r>
              <a:rPr lang="en-US" altLang="zh-TW" sz="1700" dirty="0">
                <a:solidFill>
                  <a:srgbClr val="002060"/>
                </a:solidFill>
                <a:latin typeface="標楷體" pitchFamily="65" charset="-120"/>
                <a:ea typeface="標楷體" pitchFamily="65" charset="-120"/>
              </a:rPr>
              <a:t>)</a:t>
            </a:r>
          </a:p>
          <a:p>
            <a:pPr marL="0" indent="0">
              <a:buClr>
                <a:srgbClr val="FE8637"/>
              </a:buClr>
              <a:buNone/>
            </a:pPr>
            <a:r>
              <a:rPr lang="en-US" altLang="zh-TW" sz="1700" dirty="0">
                <a:latin typeface="標楷體" panose="03000509000000000000" pitchFamily="65" charset="-120"/>
                <a:ea typeface="標楷體" panose="03000509000000000000" pitchFamily="65" charset="-120"/>
              </a:rPr>
              <a:t>※</a:t>
            </a:r>
            <a:r>
              <a:rPr lang="zh-TW" altLang="en-US" sz="1700" dirty="0">
                <a:solidFill>
                  <a:srgbClr val="002060"/>
                </a:solidFill>
                <a:latin typeface="標楷體" pitchFamily="65" charset="-120"/>
                <a:ea typeface="標楷體" pitchFamily="65" charset="-120"/>
              </a:rPr>
              <a:t>特教通報網學務端操作→提報鑑定安置→填寫鑑定摘要表</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學前鑑定</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分區</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 →</a:t>
            </a:r>
            <a:endParaRPr lang="en-US" altLang="zh-TW" sz="1700" dirty="0">
              <a:solidFill>
                <a:srgbClr val="002060"/>
              </a:solidFill>
              <a:latin typeface="標楷體" pitchFamily="65" charset="-120"/>
              <a:ea typeface="標楷體" pitchFamily="65" charset="-120"/>
            </a:endParaRPr>
          </a:p>
          <a:p>
            <a:pPr marL="0" indent="0">
              <a:buClr>
                <a:srgbClr val="FE8637"/>
              </a:buClr>
              <a:buNone/>
            </a:pPr>
            <a:r>
              <a:rPr lang="zh-TW" altLang="en-US" sz="1700" dirty="0">
                <a:solidFill>
                  <a:srgbClr val="002060"/>
                </a:solidFill>
                <a:latin typeface="標楷體" pitchFamily="65" charset="-120"/>
                <a:ea typeface="標楷體" pitchFamily="65" charset="-120"/>
              </a:rPr>
              <a:t>提報類組</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依據學生障礙狀況選擇</a:t>
            </a:r>
            <a:r>
              <a:rPr lang="zh-TW" altLang="en-US" sz="1700" dirty="0">
                <a:solidFill>
                  <a:srgbClr val="002060"/>
                </a:solidFill>
                <a:latin typeface="標楷體"/>
                <a:ea typeface="標楷體"/>
              </a:rPr>
              <a:t>「特教障礙類別」</a:t>
            </a:r>
            <a:r>
              <a:rPr lang="en-US" altLang="zh-TW" sz="1700" dirty="0">
                <a:solidFill>
                  <a:srgbClr val="002060"/>
                </a:solidFill>
                <a:latin typeface="標楷體"/>
                <a:ea typeface="標楷體"/>
              </a:rPr>
              <a:t>-</a:t>
            </a:r>
            <a:r>
              <a:rPr lang="zh-TW" altLang="en-US" sz="1700" dirty="0">
                <a:solidFill>
                  <a:srgbClr val="002060"/>
                </a:solidFill>
                <a:latin typeface="標楷體" pitchFamily="65" charset="-120"/>
                <a:ea typeface="標楷體" pitchFamily="65" charset="-120"/>
              </a:rPr>
              <a:t>提報身分</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a:ea typeface="標楷體"/>
              </a:rPr>
              <a:t>「舊個案重新評估」</a:t>
            </a:r>
            <a:endParaRPr lang="en-US" altLang="zh-TW" sz="1700" dirty="0">
              <a:solidFill>
                <a:srgbClr val="002060"/>
              </a:solidFill>
              <a:latin typeface="標楷體" pitchFamily="65" charset="-120"/>
              <a:ea typeface="標楷體" pitchFamily="65" charset="-120"/>
            </a:endParaRPr>
          </a:p>
          <a:p>
            <a:endParaRPr lang="zh-TW" altLang="en-US" dirty="0"/>
          </a:p>
        </p:txBody>
      </p:sp>
    </p:spTree>
    <p:extLst>
      <p:ext uri="{BB962C8B-B14F-4D97-AF65-F5344CB8AC3E}">
        <p14:creationId xmlns:p14="http://schemas.microsoft.com/office/powerpoint/2010/main" val="24938095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67544" y="188640"/>
            <a:ext cx="7467600" cy="1143000"/>
          </a:xfrm>
        </p:spPr>
        <p:txBody>
          <a:bodyPr/>
          <a:lstStyle/>
          <a:p>
            <a:r>
              <a:rPr lang="zh-TW" altLang="en-US" sz="3500" b="1" cap="none" dirty="0">
                <a:solidFill>
                  <a:prstClr val="black"/>
                </a:solidFill>
                <a:latin typeface="標楷體" pitchFamily="65" charset="-120"/>
                <a:ea typeface="標楷體" pitchFamily="65" charset="-120"/>
              </a:rPr>
              <a:t>          </a:t>
            </a:r>
            <a:r>
              <a:rPr lang="zh-TW" altLang="en-US" sz="3200" b="1" cap="none" dirty="0">
                <a:solidFill>
                  <a:prstClr val="black"/>
                </a:solidFill>
                <a:latin typeface="標楷體" pitchFamily="65" charset="-120"/>
                <a:ea typeface="標楷體" pitchFamily="65" charset="-120"/>
              </a:rPr>
              <a:t>未報到、轉學</a:t>
            </a:r>
            <a:br>
              <a:rPr lang="zh-TW" altLang="en-US" sz="3200" b="1" cap="none" dirty="0">
                <a:solidFill>
                  <a:prstClr val="black"/>
                </a:solidFill>
                <a:latin typeface="標楷體" pitchFamily="65" charset="-120"/>
                <a:ea typeface="標楷體" pitchFamily="65" charset="-120"/>
              </a:rPr>
            </a:br>
            <a:endParaRPr lang="zh-TW" altLang="en-US" sz="3200" b="1" dirty="0">
              <a:latin typeface="標楷體" pitchFamily="65" charset="-120"/>
              <a:ea typeface="標楷體" pitchFamily="65" charset="-120"/>
            </a:endParaRPr>
          </a:p>
        </p:txBody>
      </p:sp>
      <p:graphicFrame>
        <p:nvGraphicFramePr>
          <p:cNvPr id="4" name="內容版面配置區 3"/>
          <p:cNvGraphicFramePr>
            <a:graphicFrameLocks noGrp="1"/>
          </p:cNvGraphicFramePr>
          <p:nvPr>
            <p:ph sz="quarter" idx="1"/>
            <p:extLst>
              <p:ext uri="{D42A27DB-BD31-4B8C-83A1-F6EECF244321}">
                <p14:modId xmlns:p14="http://schemas.microsoft.com/office/powerpoint/2010/main" val="2875276323"/>
              </p:ext>
            </p:extLst>
          </p:nvPr>
        </p:nvGraphicFramePr>
        <p:xfrm>
          <a:off x="395536" y="836712"/>
          <a:ext cx="8136904" cy="59046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864134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83568" y="332656"/>
            <a:ext cx="6696744" cy="936104"/>
          </a:xfrm>
        </p:spPr>
        <p:txBody>
          <a:bodyPr>
            <a:normAutofit fontScale="90000"/>
          </a:bodyPr>
          <a:lstStyle/>
          <a:p>
            <a:r>
              <a:rPr lang="en-US" altLang="zh-TW" dirty="0"/>
              <a:t/>
            </a:r>
            <a:br>
              <a:rPr lang="en-US" altLang="zh-TW" dirty="0"/>
            </a:br>
            <a:r>
              <a:rPr lang="zh-TW" altLang="en-US" dirty="0"/>
              <a:t>                        </a:t>
            </a:r>
            <a:r>
              <a:rPr lang="zh-TW" altLang="en-US" sz="4000" b="1" cap="none" dirty="0">
                <a:solidFill>
                  <a:prstClr val="black"/>
                </a:solidFill>
                <a:latin typeface="標楷體" pitchFamily="65" charset="-120"/>
                <a:ea typeface="標楷體" pitchFamily="65" charset="-120"/>
              </a:rPr>
              <a:t>未報到</a:t>
            </a:r>
            <a:r>
              <a:rPr lang="en-US" altLang="zh-TW" sz="4000" b="1" cap="none" dirty="0">
                <a:solidFill>
                  <a:prstClr val="black"/>
                </a:solidFill>
                <a:latin typeface="標楷體"/>
                <a:ea typeface="標楷體"/>
              </a:rPr>
              <a:t>､</a:t>
            </a:r>
            <a:r>
              <a:rPr lang="zh-TW" altLang="en-US" sz="4000" b="1" cap="none" dirty="0">
                <a:solidFill>
                  <a:prstClr val="black"/>
                </a:solidFill>
                <a:latin typeface="標楷體"/>
                <a:ea typeface="標楷體"/>
              </a:rPr>
              <a:t>轉學</a:t>
            </a:r>
            <a:r>
              <a:rPr lang="en-US" altLang="zh-TW" sz="4000" b="1" dirty="0">
                <a:latin typeface="標楷體" panose="03000509000000000000" pitchFamily="65" charset="-120"/>
                <a:ea typeface="標楷體" panose="03000509000000000000" pitchFamily="65" charset="-120"/>
              </a:rPr>
              <a:t/>
            </a:r>
            <a:br>
              <a:rPr lang="en-US" altLang="zh-TW" sz="4000" b="1" dirty="0">
                <a:latin typeface="標楷體" panose="03000509000000000000" pitchFamily="65" charset="-120"/>
                <a:ea typeface="標楷體" panose="03000509000000000000" pitchFamily="65" charset="-120"/>
              </a:rPr>
            </a:br>
            <a:endParaRPr lang="zh-TW" altLang="en-US" sz="4000" b="1" dirty="0">
              <a:latin typeface="標楷體" panose="03000509000000000000" pitchFamily="65" charset="-120"/>
              <a:ea typeface="標楷體" panose="03000509000000000000" pitchFamily="65" charset="-120"/>
            </a:endParaRPr>
          </a:p>
        </p:txBody>
      </p:sp>
      <p:sp>
        <p:nvSpPr>
          <p:cNvPr id="3" name="內容版面配置區 2"/>
          <p:cNvSpPr>
            <a:spLocks noGrp="1"/>
          </p:cNvSpPr>
          <p:nvPr>
            <p:ph sz="quarter" idx="1"/>
          </p:nvPr>
        </p:nvSpPr>
        <p:spPr>
          <a:xfrm>
            <a:off x="179512" y="908720"/>
            <a:ext cx="8469188" cy="5565232"/>
          </a:xfrm>
        </p:spPr>
        <p:txBody>
          <a:bodyPr/>
          <a:lstStyle/>
          <a:p>
            <a:pPr marL="0" lvl="0" indent="0">
              <a:buNone/>
            </a:pPr>
            <a:r>
              <a:rPr lang="zh-TW" altLang="en-US" sz="2000" b="1" dirty="0">
                <a:latin typeface="標楷體" panose="03000509000000000000" pitchFamily="65" charset="-120"/>
                <a:ea typeface="標楷體" panose="03000509000000000000" pitchFamily="65" charset="-120"/>
              </a:rPr>
              <a:t>對象</a:t>
            </a:r>
            <a:r>
              <a:rPr lang="en-US" altLang="zh-TW" sz="2000" b="1" dirty="0">
                <a:latin typeface="標楷體" panose="03000509000000000000" pitchFamily="65" charset="-120"/>
                <a:ea typeface="標楷體" panose="03000509000000000000" pitchFamily="65" charset="-120"/>
              </a:rPr>
              <a:t>:</a:t>
            </a:r>
          </a:p>
          <a:p>
            <a:pPr marL="0" lvl="0" indent="0">
              <a:buNone/>
            </a:pPr>
            <a:r>
              <a:rPr lang="zh-TW" altLang="en-US" sz="1800" dirty="0">
                <a:latin typeface="標楷體" panose="03000509000000000000" pitchFamily="65" charset="-120"/>
                <a:ea typeface="標楷體" panose="03000509000000000000" pitchFamily="65" charset="-120"/>
              </a:rPr>
              <a:t>經鑑輔會安置後，特殊幼兒未到安置學校報到</a:t>
            </a:r>
            <a:endParaRPr lang="en-US" altLang="zh-TW" sz="1800" dirty="0">
              <a:latin typeface="標楷體" panose="03000509000000000000" pitchFamily="65" charset="-120"/>
              <a:ea typeface="標楷體" panose="03000509000000000000" pitchFamily="65" charset="-120"/>
            </a:endParaRPr>
          </a:p>
          <a:p>
            <a:pPr marL="0" lvl="0" indent="0">
              <a:buNone/>
            </a:pPr>
            <a:r>
              <a:rPr lang="zh-TW" altLang="en-US" sz="2000" b="1" dirty="0">
                <a:latin typeface="標楷體" pitchFamily="65" charset="-120"/>
                <a:ea typeface="標楷體" pitchFamily="65" charset="-120"/>
              </a:rPr>
              <a:t>時間</a:t>
            </a:r>
            <a:r>
              <a:rPr lang="en-US" altLang="zh-TW" sz="2000" b="1" dirty="0">
                <a:latin typeface="標楷體" pitchFamily="65" charset="-120"/>
                <a:ea typeface="標楷體" pitchFamily="65" charset="-120"/>
              </a:rPr>
              <a:t>:</a:t>
            </a:r>
          </a:p>
          <a:p>
            <a:pPr marL="0" lvl="0" indent="0">
              <a:buNone/>
            </a:pPr>
            <a:r>
              <a:rPr lang="zh-TW" altLang="en-US" sz="1800" dirty="0">
                <a:solidFill>
                  <a:srgbClr val="FF0000"/>
                </a:solidFill>
                <a:latin typeface="標楷體" panose="03000509000000000000" pitchFamily="65" charset="-120"/>
                <a:ea typeface="標楷體" panose="03000509000000000000" pitchFamily="65" charset="-120"/>
              </a:rPr>
              <a:t>安置</a:t>
            </a:r>
            <a:r>
              <a:rPr lang="zh-TW" altLang="zh-TW" sz="1800" dirty="0">
                <a:solidFill>
                  <a:srgbClr val="FF0000"/>
                </a:solidFill>
                <a:latin typeface="標楷體" panose="03000509000000000000" pitchFamily="65" charset="-120"/>
                <a:ea typeface="標楷體" panose="03000509000000000000" pitchFamily="65" charset="-120"/>
              </a:rPr>
              <a:t>學校收到公文通知</a:t>
            </a:r>
            <a:r>
              <a:rPr lang="zh-TW" altLang="en-US" sz="1800" dirty="0">
                <a:solidFill>
                  <a:srgbClr val="FF0000"/>
                </a:solidFill>
                <a:latin typeface="標楷體" panose="03000509000000000000" pitchFamily="65" charset="-120"/>
                <a:ea typeface="標楷體" panose="03000509000000000000" pitchFamily="65" charset="-120"/>
              </a:rPr>
              <a:t>鑑定</a:t>
            </a:r>
            <a:r>
              <a:rPr lang="zh-TW" altLang="zh-TW" sz="1800" dirty="0">
                <a:solidFill>
                  <a:srgbClr val="FF0000"/>
                </a:solidFill>
                <a:latin typeface="標楷體" panose="03000509000000000000" pitchFamily="65" charset="-120"/>
                <a:ea typeface="標楷體" panose="03000509000000000000" pitchFamily="65" charset="-120"/>
              </a:rPr>
              <a:t>結果後</a:t>
            </a:r>
            <a:r>
              <a:rPr lang="zh-TW" altLang="en-US" sz="1800" dirty="0">
                <a:solidFill>
                  <a:srgbClr val="FF0000"/>
                </a:solidFill>
                <a:latin typeface="標楷體" pitchFamily="65" charset="-120"/>
                <a:ea typeface="標楷體" pitchFamily="65" charset="-120"/>
              </a:rPr>
              <a:t>確認特殊幼兒未報到入學</a:t>
            </a:r>
            <a:r>
              <a:rPr lang="zh-TW" altLang="en-US" sz="1800" dirty="0">
                <a:solidFill>
                  <a:srgbClr val="FF0000"/>
                </a:solidFill>
                <a:latin typeface="標楷體"/>
                <a:ea typeface="標楷體"/>
              </a:rPr>
              <a:t>，</a:t>
            </a:r>
            <a:r>
              <a:rPr lang="zh-TW" altLang="en-US" sz="1800" dirty="0">
                <a:solidFill>
                  <a:srgbClr val="FF0000"/>
                </a:solidFill>
                <a:latin typeface="標楷體" pitchFamily="65" charset="-120"/>
                <a:ea typeface="標楷體" pitchFamily="65" charset="-120"/>
              </a:rPr>
              <a:t>請通知本縣鑑輔會業務承辦人及</a:t>
            </a:r>
            <a:r>
              <a:rPr lang="zh-TW" altLang="en-US" sz="1800" dirty="0">
                <a:latin typeface="標楷體" pitchFamily="65" charset="-120"/>
                <a:ea typeface="標楷體" pitchFamily="65" charset="-120"/>
              </a:rPr>
              <a:t>特殊教育資源中心</a:t>
            </a:r>
            <a:r>
              <a:rPr lang="zh-TW" altLang="en-US" sz="1800" dirty="0">
                <a:solidFill>
                  <a:srgbClr val="FF0000"/>
                </a:solidFill>
                <a:latin typeface="標楷體"/>
                <a:ea typeface="標楷體"/>
              </a:rPr>
              <a:t>。</a:t>
            </a:r>
            <a:endParaRPr lang="en-US" altLang="zh-TW" sz="1800" dirty="0">
              <a:solidFill>
                <a:srgbClr val="FF0000"/>
              </a:solidFill>
              <a:latin typeface="標楷體"/>
              <a:ea typeface="標楷體"/>
            </a:endParaRPr>
          </a:p>
          <a:p>
            <a:pPr marL="0" lvl="0" indent="0">
              <a:buNone/>
            </a:pPr>
            <a:r>
              <a:rPr lang="zh-TW" altLang="en-US" sz="2000" b="1" dirty="0">
                <a:latin typeface="標楷體" pitchFamily="65" charset="-120"/>
                <a:ea typeface="標楷體" pitchFamily="65" charset="-120"/>
              </a:rPr>
              <a:t>流程</a:t>
            </a:r>
            <a:r>
              <a:rPr lang="en-US" altLang="zh-TW" sz="2000" b="1" dirty="0">
                <a:latin typeface="標楷體" pitchFamily="65" charset="-120"/>
                <a:ea typeface="標楷體" pitchFamily="65" charset="-120"/>
              </a:rPr>
              <a:t>:</a:t>
            </a:r>
          </a:p>
          <a:p>
            <a:pPr marL="0" lvl="0" indent="0">
              <a:buNone/>
            </a:pPr>
            <a:r>
              <a:rPr lang="en-US" altLang="zh-TW" sz="1800" dirty="0">
                <a:latin typeface="標楷體" panose="03000509000000000000" pitchFamily="65" charset="-120"/>
                <a:ea typeface="標楷體" panose="03000509000000000000" pitchFamily="65" charset="-120"/>
              </a:rPr>
              <a:t>1.</a:t>
            </a:r>
            <a:r>
              <a:rPr lang="zh-TW" altLang="en-US" sz="1800" dirty="0">
                <a:latin typeface="標楷體" panose="03000509000000000000" pitchFamily="65" charset="-120"/>
                <a:ea typeface="標楷體" panose="03000509000000000000" pitchFamily="65" charset="-120"/>
              </a:rPr>
              <a:t>特殊幼兒</a:t>
            </a:r>
            <a:r>
              <a:rPr lang="zh-TW" altLang="zh-TW" sz="1800" dirty="0">
                <a:latin typeface="標楷體" panose="03000509000000000000" pitchFamily="65" charset="-120"/>
                <a:ea typeface="標楷體" panose="03000509000000000000" pitchFamily="65" charset="-120"/>
              </a:rPr>
              <a:t>於安置後未報到，請</a:t>
            </a:r>
            <a:r>
              <a:rPr lang="zh-TW" altLang="en-US" sz="1800" dirty="0">
                <a:latin typeface="標楷體" panose="03000509000000000000" pitchFamily="65" charset="-120"/>
                <a:ea typeface="標楷體" panose="03000509000000000000" pitchFamily="65" charset="-120"/>
              </a:rPr>
              <a:t>安置</a:t>
            </a:r>
            <a:r>
              <a:rPr lang="zh-TW" altLang="zh-TW" sz="1800" dirty="0">
                <a:latin typeface="標楷體" panose="03000509000000000000" pitchFamily="65" charset="-120"/>
                <a:ea typeface="標楷體" panose="03000509000000000000" pitchFamily="65" charset="-120"/>
              </a:rPr>
              <a:t>學校</a:t>
            </a:r>
            <a:r>
              <a:rPr lang="en-US" altLang="zh-TW" sz="1800" dirty="0">
                <a:latin typeface="標楷體" pitchFamily="65" charset="-120"/>
                <a:ea typeface="標楷體" pitchFamily="65" charset="-120"/>
              </a:rPr>
              <a:t>(</a:t>
            </a:r>
            <a:r>
              <a:rPr lang="zh-TW" altLang="en-US" sz="1800" dirty="0">
                <a:latin typeface="標楷體" pitchFamily="65" charset="-120"/>
                <a:ea typeface="標楷體" pitchFamily="65" charset="-120"/>
              </a:rPr>
              <a:t>原學校</a:t>
            </a:r>
            <a:r>
              <a:rPr lang="en-US" altLang="zh-TW" sz="1800" dirty="0">
                <a:latin typeface="標楷體" pitchFamily="65" charset="-120"/>
                <a:ea typeface="標楷體" pitchFamily="65" charset="-120"/>
              </a:rPr>
              <a:t>)</a:t>
            </a:r>
            <a:r>
              <a:rPr lang="zh-TW" altLang="zh-TW" sz="1800" dirty="0">
                <a:latin typeface="標楷體" panose="03000509000000000000" pitchFamily="65" charset="-120"/>
                <a:ea typeface="標楷體" panose="03000509000000000000" pitchFamily="65" charset="-120"/>
              </a:rPr>
              <a:t>先至特</a:t>
            </a:r>
            <a:r>
              <a:rPr lang="zh-TW" altLang="en-US" sz="1800" dirty="0">
                <a:latin typeface="標楷體" panose="03000509000000000000" pitchFamily="65" charset="-120"/>
                <a:ea typeface="標楷體" panose="03000509000000000000" pitchFamily="65" charset="-120"/>
              </a:rPr>
              <a:t>教</a:t>
            </a:r>
            <a:r>
              <a:rPr lang="zh-TW" altLang="zh-TW" sz="1800" dirty="0">
                <a:latin typeface="標楷體" panose="03000509000000000000" pitchFamily="65" charset="-120"/>
                <a:ea typeface="標楷體" panose="03000509000000000000" pitchFamily="65" charset="-120"/>
              </a:rPr>
              <a:t>通</a:t>
            </a:r>
            <a:r>
              <a:rPr lang="zh-TW" altLang="en-US" sz="1800" dirty="0">
                <a:latin typeface="標楷體" panose="03000509000000000000" pitchFamily="65" charset="-120"/>
                <a:ea typeface="標楷體" panose="03000509000000000000" pitchFamily="65" charset="-120"/>
              </a:rPr>
              <a:t>報</a:t>
            </a:r>
            <a:r>
              <a:rPr lang="zh-TW" altLang="zh-TW" sz="1800" dirty="0">
                <a:latin typeface="標楷體" panose="03000509000000000000" pitchFamily="65" charset="-120"/>
                <a:ea typeface="標楷體" panose="03000509000000000000" pitchFamily="65" charset="-120"/>
              </a:rPr>
              <a:t>網接收，</a:t>
            </a:r>
            <a:r>
              <a:rPr lang="zh-TW" altLang="en-US" sz="1800" dirty="0">
                <a:latin typeface="標楷體" panose="03000509000000000000" pitchFamily="65" charset="-120"/>
                <a:ea typeface="標楷體" panose="03000509000000000000" pitchFamily="65" charset="-120"/>
              </a:rPr>
              <a:t>再</a:t>
            </a:r>
            <a:r>
              <a:rPr lang="zh-TW" altLang="zh-TW" sz="1800" dirty="0">
                <a:latin typeface="標楷體" panose="03000509000000000000" pitchFamily="65" charset="-120"/>
                <a:ea typeface="標楷體" panose="03000509000000000000" pitchFamily="65" charset="-120"/>
              </a:rPr>
              <a:t>確定該</a:t>
            </a:r>
            <a:r>
              <a:rPr lang="en-US" altLang="zh-TW" sz="1800" dirty="0">
                <a:latin typeface="標楷體" panose="03000509000000000000" pitchFamily="65" charset="-120"/>
                <a:ea typeface="標楷體" panose="03000509000000000000" pitchFamily="65" charset="-120"/>
              </a:rPr>
              <a:t/>
            </a:r>
            <a:br>
              <a:rPr lang="en-US" altLang="zh-TW" sz="1800" dirty="0">
                <a:latin typeface="標楷體" panose="03000509000000000000" pitchFamily="65" charset="-120"/>
                <a:ea typeface="標楷體" panose="03000509000000000000" pitchFamily="65" charset="-120"/>
              </a:rPr>
            </a:br>
            <a:r>
              <a:rPr lang="en-US" altLang="zh-TW" sz="1800" dirty="0">
                <a:latin typeface="標楷體" panose="03000509000000000000" pitchFamily="65" charset="-120"/>
                <a:ea typeface="標楷體" panose="03000509000000000000" pitchFamily="65" charset="-120"/>
              </a:rPr>
              <a:t>  </a:t>
            </a:r>
            <a:r>
              <a:rPr lang="zh-TW" altLang="zh-TW" sz="1800" dirty="0">
                <a:latin typeface="標楷體" panose="03000509000000000000" pitchFamily="65" charset="-120"/>
                <a:ea typeface="標楷體" panose="03000509000000000000" pitchFamily="65" charset="-120"/>
              </a:rPr>
              <a:t>生就讀學校</a:t>
            </a:r>
            <a:r>
              <a:rPr lang="en-US" altLang="zh-TW" sz="1800" dirty="0">
                <a:latin typeface="標楷體" panose="03000509000000000000" pitchFamily="65" charset="-120"/>
                <a:ea typeface="標楷體" panose="03000509000000000000" pitchFamily="65" charset="-120"/>
              </a:rPr>
              <a:t>(</a:t>
            </a:r>
            <a:r>
              <a:rPr lang="zh-TW" altLang="zh-TW" sz="1800" dirty="0">
                <a:latin typeface="標楷體" panose="03000509000000000000" pitchFamily="65" charset="-120"/>
                <a:ea typeface="標楷體" panose="03000509000000000000" pitchFamily="65" charset="-120"/>
              </a:rPr>
              <a:t>新學校</a:t>
            </a:r>
            <a:r>
              <a:rPr lang="en-US" altLang="zh-TW" sz="1800" dirty="0">
                <a:latin typeface="標楷體" panose="03000509000000000000" pitchFamily="65" charset="-120"/>
                <a:ea typeface="標楷體" panose="03000509000000000000" pitchFamily="65" charset="-120"/>
              </a:rPr>
              <a:t>)</a:t>
            </a:r>
            <a:r>
              <a:rPr lang="zh-TW" altLang="zh-TW" sz="1800" dirty="0">
                <a:latin typeface="標楷體" panose="03000509000000000000" pitchFamily="65" charset="-120"/>
                <a:ea typeface="標楷體" panose="03000509000000000000" pitchFamily="65" charset="-120"/>
              </a:rPr>
              <a:t>。</a:t>
            </a:r>
          </a:p>
          <a:p>
            <a:pPr marL="0" indent="0">
              <a:buNone/>
            </a:pPr>
            <a:r>
              <a:rPr lang="en-US" altLang="zh-TW" sz="1800" dirty="0">
                <a:latin typeface="標楷體" pitchFamily="65" charset="-120"/>
                <a:ea typeface="標楷體" pitchFamily="65" charset="-120"/>
              </a:rPr>
              <a:t>2.</a:t>
            </a:r>
            <a:r>
              <a:rPr lang="zh-TW" altLang="en-US" sz="1800" dirty="0">
                <a:latin typeface="標楷體" pitchFamily="65" charset="-120"/>
                <a:ea typeface="標楷體" pitchFamily="65" charset="-120"/>
              </a:rPr>
              <a:t>轉學至他校相同班別</a:t>
            </a:r>
            <a:r>
              <a:rPr lang="en-US" altLang="zh-TW" sz="1800" dirty="0">
                <a:latin typeface="標楷體" pitchFamily="65" charset="-120"/>
                <a:ea typeface="標楷體" pitchFamily="65" charset="-120"/>
              </a:rPr>
              <a:t>:</a:t>
            </a:r>
          </a:p>
          <a:p>
            <a:pPr marL="0" indent="0">
              <a:buNone/>
            </a:pPr>
            <a:r>
              <a:rPr lang="en-US" altLang="zh-TW" sz="1800" dirty="0">
                <a:latin typeface="標楷體" pitchFamily="65" charset="-120"/>
                <a:ea typeface="標楷體" pitchFamily="65" charset="-120"/>
              </a:rPr>
              <a:t>(1)</a:t>
            </a:r>
            <a:r>
              <a:rPr lang="zh-TW" altLang="en-US" sz="1800" dirty="0">
                <a:latin typeface="標楷體" pitchFamily="65" charset="-120"/>
                <a:ea typeface="標楷體" pitchFamily="65" charset="-120"/>
              </a:rPr>
              <a:t>原學校</a:t>
            </a:r>
            <a:r>
              <a:rPr lang="zh-TW" altLang="zh-TW" sz="1800" dirty="0">
                <a:latin typeface="標楷體" pitchFamily="65" charset="-120"/>
                <a:ea typeface="標楷體" pitchFamily="65" charset="-120"/>
              </a:rPr>
              <a:t>至</a:t>
            </a:r>
            <a:r>
              <a:rPr lang="zh-TW" altLang="en-US" sz="1800" dirty="0">
                <a:latin typeface="標楷體" panose="03000509000000000000" pitchFamily="65" charset="-120"/>
                <a:ea typeface="標楷體" panose="03000509000000000000" pitchFamily="65" charset="-120"/>
              </a:rPr>
              <a:t>特教</a:t>
            </a:r>
            <a:r>
              <a:rPr lang="zh-TW" altLang="zh-TW" sz="1800" dirty="0">
                <a:latin typeface="標楷體" pitchFamily="65" charset="-120"/>
                <a:ea typeface="標楷體" pitchFamily="65" charset="-120"/>
              </a:rPr>
              <a:t>通報網</a:t>
            </a:r>
            <a:r>
              <a:rPr lang="zh-TW" altLang="en-US" sz="1800" dirty="0">
                <a:latin typeface="標楷體" panose="03000509000000000000" pitchFamily="65" charset="-120"/>
                <a:ea typeface="標楷體" panose="03000509000000000000" pitchFamily="65" charset="-120"/>
              </a:rPr>
              <a:t>轉銜端</a:t>
            </a:r>
            <a:r>
              <a:rPr lang="zh-TW" altLang="zh-TW" sz="1800" dirty="0">
                <a:latin typeface="標楷體" pitchFamily="65" charset="-120"/>
                <a:ea typeface="標楷體" pitchFamily="65" charset="-120"/>
              </a:rPr>
              <a:t>填寫轉銜表，</a:t>
            </a:r>
            <a:r>
              <a:rPr lang="zh-TW" altLang="en-US" sz="1800" dirty="0">
                <a:latin typeface="標楷體" panose="03000509000000000000" pitchFamily="65" charset="-120"/>
                <a:ea typeface="標楷體" panose="03000509000000000000" pitchFamily="65" charset="-120"/>
              </a:rPr>
              <a:t>至學務端異動學生資料</a:t>
            </a:r>
            <a:r>
              <a:rPr lang="zh-TW" altLang="zh-TW" sz="1800" dirty="0">
                <a:latin typeface="標楷體" panose="03000509000000000000" pitchFamily="65" charset="-120"/>
                <a:ea typeface="標楷體" panose="03000509000000000000" pitchFamily="65" charset="-120"/>
              </a:rPr>
              <a:t>，並</a:t>
            </a:r>
            <a:r>
              <a:rPr lang="zh-TW" altLang="en-US" sz="1800" dirty="0">
                <a:latin typeface="標楷體" panose="03000509000000000000" pitchFamily="65" charset="-120"/>
                <a:ea typeface="標楷體" panose="03000509000000000000" pitchFamily="65" charset="-120"/>
              </a:rPr>
              <a:t>通知</a:t>
            </a:r>
            <a:r>
              <a:rPr lang="zh-TW" altLang="zh-TW" sz="1800" dirty="0">
                <a:latin typeface="標楷體" pitchFamily="65" charset="-120"/>
                <a:ea typeface="標楷體" pitchFamily="65" charset="-120"/>
              </a:rPr>
              <a:t>新學</a:t>
            </a:r>
            <a:r>
              <a:rPr lang="en-US" altLang="zh-TW" sz="1800" dirty="0">
                <a:latin typeface="標楷體" pitchFamily="65" charset="-120"/>
                <a:ea typeface="標楷體" pitchFamily="65" charset="-120"/>
              </a:rPr>
              <a:t> </a:t>
            </a:r>
          </a:p>
          <a:p>
            <a:pPr marL="0" indent="0">
              <a:buNone/>
            </a:pPr>
            <a:r>
              <a:rPr lang="zh-TW" altLang="en-US" sz="1800" dirty="0">
                <a:latin typeface="標楷體" pitchFamily="65" charset="-120"/>
                <a:ea typeface="標楷體" pitchFamily="65" charset="-120"/>
              </a:rPr>
              <a:t>   </a:t>
            </a:r>
            <a:r>
              <a:rPr lang="zh-TW" altLang="zh-TW" sz="1800" dirty="0">
                <a:latin typeface="標楷體" pitchFamily="65" charset="-120"/>
                <a:ea typeface="標楷體" pitchFamily="65" charset="-120"/>
              </a:rPr>
              <a:t>校接收</a:t>
            </a:r>
            <a:r>
              <a:rPr lang="zh-TW" altLang="en-US" sz="1800" dirty="0">
                <a:latin typeface="標楷體" pitchFamily="65" charset="-120"/>
                <a:ea typeface="標楷體" pitchFamily="65" charset="-120"/>
              </a:rPr>
              <a:t>學生資料後</a:t>
            </a:r>
            <a:r>
              <a:rPr lang="zh-TW" altLang="zh-TW" sz="1800" dirty="0">
                <a:latin typeface="標楷體" pitchFamily="65" charset="-120"/>
                <a:ea typeface="標楷體" pitchFamily="65" charset="-120"/>
              </a:rPr>
              <a:t>，</a:t>
            </a:r>
            <a:r>
              <a:rPr lang="zh-TW" altLang="en-US" sz="1800" dirty="0">
                <a:latin typeface="標楷體" pitchFamily="65" charset="-120"/>
                <a:ea typeface="標楷體" pitchFamily="65" charset="-120"/>
              </a:rPr>
              <a:t>由新學校辦理轉學申請</a:t>
            </a:r>
            <a:r>
              <a:rPr lang="zh-TW" altLang="zh-TW" sz="1800" dirty="0">
                <a:latin typeface="標楷體" pitchFamily="65" charset="-120"/>
                <a:ea typeface="標楷體" pitchFamily="65" charset="-120"/>
              </a:rPr>
              <a:t>，</a:t>
            </a:r>
            <a:r>
              <a:rPr lang="zh-TW" altLang="en-US" sz="1800" dirty="0">
                <a:latin typeface="標楷體" pitchFamily="65" charset="-120"/>
                <a:ea typeface="標楷體" pitchFamily="65" charset="-120"/>
              </a:rPr>
              <a:t>檢附相關表件送至特教中心</a:t>
            </a:r>
            <a:r>
              <a:rPr lang="zh-TW" altLang="zh-TW" sz="1800" dirty="0">
                <a:latin typeface="標楷體" panose="03000509000000000000" pitchFamily="65" charset="-120"/>
                <a:ea typeface="標楷體" panose="03000509000000000000" pitchFamily="65" charset="-120"/>
              </a:rPr>
              <a:t>。 </a:t>
            </a:r>
            <a:endParaRPr lang="en-US" altLang="zh-TW" sz="1800" dirty="0">
              <a:latin typeface="標楷體" pitchFamily="65" charset="-120"/>
              <a:ea typeface="標楷體" pitchFamily="65" charset="-120"/>
            </a:endParaRPr>
          </a:p>
          <a:p>
            <a:pPr marL="0" indent="0">
              <a:buNone/>
            </a:pPr>
            <a:r>
              <a:rPr lang="en-US" altLang="zh-TW" sz="1800" dirty="0">
                <a:latin typeface="標楷體" pitchFamily="65" charset="-120"/>
                <a:ea typeface="標楷體" pitchFamily="65" charset="-120"/>
              </a:rPr>
              <a:t>3.</a:t>
            </a:r>
            <a:r>
              <a:rPr lang="zh-TW" altLang="en-US" sz="1800" dirty="0">
                <a:latin typeface="標楷體" pitchFamily="65" charset="-120"/>
                <a:ea typeface="標楷體" pitchFamily="65" charset="-120"/>
              </a:rPr>
              <a:t>轉學至他校或本校不同班別</a:t>
            </a:r>
            <a:r>
              <a:rPr lang="en-US" altLang="zh-TW" sz="1800" dirty="0">
                <a:latin typeface="標楷體" pitchFamily="65" charset="-120"/>
                <a:ea typeface="標楷體" pitchFamily="65" charset="-120"/>
              </a:rPr>
              <a:t>:</a:t>
            </a:r>
          </a:p>
          <a:p>
            <a:pPr marL="0" lvl="0" indent="0" eaLnBrk="1" fontAlgn="auto" hangingPunct="1">
              <a:spcBef>
                <a:spcPts val="0"/>
              </a:spcBef>
              <a:spcAft>
                <a:spcPts val="0"/>
              </a:spcAft>
              <a:buClrTx/>
              <a:buSzTx/>
              <a:buNone/>
              <a:defRPr/>
            </a:pPr>
            <a:r>
              <a:rPr lang="en-US" altLang="zh-TW" sz="1800" dirty="0">
                <a:latin typeface="標楷體" pitchFamily="65" charset="-120"/>
                <a:ea typeface="標楷體" pitchFamily="65" charset="-120"/>
              </a:rPr>
              <a:t>(1)</a:t>
            </a:r>
            <a:r>
              <a:rPr lang="zh-TW" altLang="en-US" sz="1800" dirty="0">
                <a:latin typeface="標楷體" pitchFamily="65" charset="-120"/>
                <a:ea typeface="標楷體" pitchFamily="65" charset="-120"/>
              </a:rPr>
              <a:t>本校不同班別→由原學校檢送</a:t>
            </a:r>
            <a:r>
              <a:rPr lang="zh-TW" altLang="en-US" sz="1800" dirty="0">
                <a:latin typeface="標楷體"/>
                <a:ea typeface="標楷體"/>
              </a:rPr>
              <a:t>「</a:t>
            </a:r>
            <a:r>
              <a:rPr lang="zh-TW" altLang="en-US" sz="1800" dirty="0">
                <a:latin typeface="標楷體" pitchFamily="65" charset="-120"/>
                <a:ea typeface="標楷體" pitchFamily="65" charset="-120"/>
              </a:rPr>
              <a:t>重新評估</a:t>
            </a:r>
            <a:r>
              <a:rPr lang="zh-TW" altLang="en-US" sz="1800" dirty="0">
                <a:latin typeface="標楷體"/>
                <a:ea typeface="標楷體"/>
              </a:rPr>
              <a:t>」完整</a:t>
            </a:r>
            <a:r>
              <a:rPr lang="zh-TW" altLang="en-US" sz="1800" dirty="0">
                <a:latin typeface="標楷體" pitchFamily="65" charset="-120"/>
                <a:ea typeface="標楷體" pitchFamily="65" charset="-120"/>
              </a:rPr>
              <a:t>表件及</a:t>
            </a:r>
            <a:r>
              <a:rPr lang="zh-TW" altLang="en-US" sz="1800" dirty="0">
                <a:solidFill>
                  <a:srgbClr val="FF0000"/>
                </a:solidFill>
                <a:latin typeface="標楷體" pitchFamily="65" charset="-120"/>
                <a:ea typeface="標楷體" pitchFamily="65" charset="-120"/>
              </a:rPr>
              <a:t>提報鑑定</a:t>
            </a:r>
            <a:r>
              <a:rPr lang="zh-TW" altLang="zh-TW" sz="1800" dirty="0">
                <a:latin typeface="標楷體" pitchFamily="65" charset="-120"/>
                <a:ea typeface="標楷體" pitchFamily="65" charset="-120"/>
              </a:rPr>
              <a:t>，</a:t>
            </a:r>
            <a:r>
              <a:rPr lang="zh-TW" altLang="en-US" sz="1800" dirty="0">
                <a:latin typeface="標楷體" pitchFamily="65" charset="-120"/>
                <a:ea typeface="標楷體" pitchFamily="65" charset="-120"/>
              </a:rPr>
              <a:t>收到鑑輔會</a:t>
            </a:r>
            <a:r>
              <a:rPr lang="en-US" altLang="zh-TW" sz="1800" dirty="0">
                <a:latin typeface="標楷體" pitchFamily="65" charset="-120"/>
                <a:ea typeface="標楷體" pitchFamily="65" charset="-120"/>
              </a:rPr>
              <a:t/>
            </a:r>
            <a:br>
              <a:rPr lang="en-US" altLang="zh-TW" sz="1800" dirty="0">
                <a:latin typeface="標楷體" pitchFamily="65" charset="-120"/>
                <a:ea typeface="標楷體" pitchFamily="65" charset="-120"/>
              </a:rPr>
            </a:br>
            <a:r>
              <a:rPr lang="zh-TW" altLang="en-US" sz="1800" dirty="0">
                <a:latin typeface="標楷體" pitchFamily="65" charset="-120"/>
                <a:ea typeface="標楷體" pitchFamily="65" charset="-120"/>
              </a:rPr>
              <a:t>   議結果公文</a:t>
            </a:r>
            <a:r>
              <a:rPr lang="en-US" altLang="zh-TW" sz="1800" dirty="0">
                <a:latin typeface="標楷體" pitchFamily="65" charset="-120"/>
                <a:ea typeface="標楷體" pitchFamily="65" charset="-120"/>
              </a:rPr>
              <a:t>.</a:t>
            </a:r>
            <a:r>
              <a:rPr lang="zh-TW" altLang="en-US" sz="1800" dirty="0">
                <a:latin typeface="標楷體" pitchFamily="65" charset="-120"/>
                <a:ea typeface="標楷體" pitchFamily="65" charset="-120"/>
              </a:rPr>
              <a:t>在特教通網接收</a:t>
            </a:r>
            <a:r>
              <a:rPr lang="zh-TW" altLang="zh-TW" sz="1800" dirty="0">
                <a:latin typeface="標楷體" panose="03000509000000000000" pitchFamily="65" charset="-120"/>
                <a:ea typeface="標楷體" panose="03000509000000000000" pitchFamily="65" charset="-120"/>
              </a:rPr>
              <a:t>。</a:t>
            </a:r>
            <a:endParaRPr lang="en-US" altLang="zh-TW" sz="1800" dirty="0">
              <a:solidFill>
                <a:srgbClr val="FF0000"/>
              </a:solidFill>
              <a:latin typeface="標楷體" pitchFamily="65" charset="-120"/>
              <a:ea typeface="標楷體" pitchFamily="65" charset="-120"/>
            </a:endParaRPr>
          </a:p>
          <a:p>
            <a:pPr marL="0" lvl="0" indent="0" eaLnBrk="1" fontAlgn="auto" hangingPunct="1">
              <a:spcBef>
                <a:spcPts val="0"/>
              </a:spcBef>
              <a:spcAft>
                <a:spcPts val="0"/>
              </a:spcAft>
              <a:buClrTx/>
              <a:buSzTx/>
              <a:buNone/>
              <a:defRPr/>
            </a:pPr>
            <a:r>
              <a:rPr lang="en-US" altLang="zh-TW" sz="1800" dirty="0">
                <a:latin typeface="標楷體" pitchFamily="65" charset="-120"/>
                <a:ea typeface="標楷體" pitchFamily="65" charset="-120"/>
              </a:rPr>
              <a:t>(2)</a:t>
            </a:r>
            <a:r>
              <a:rPr lang="zh-TW" altLang="en-US" sz="1800" dirty="0">
                <a:latin typeface="標楷體" pitchFamily="65" charset="-120"/>
                <a:ea typeface="標楷體" pitchFamily="65" charset="-120"/>
              </a:rPr>
              <a:t>他校不同班別→由原學校檢送</a:t>
            </a:r>
            <a:r>
              <a:rPr lang="zh-TW" altLang="en-US" sz="1800" dirty="0">
                <a:latin typeface="標楷體"/>
                <a:ea typeface="標楷體"/>
              </a:rPr>
              <a:t>「</a:t>
            </a:r>
            <a:r>
              <a:rPr lang="zh-TW" altLang="en-US" sz="1800" dirty="0">
                <a:latin typeface="標楷體" pitchFamily="65" charset="-120"/>
                <a:ea typeface="標楷體" pitchFamily="65" charset="-120"/>
              </a:rPr>
              <a:t>重新評估</a:t>
            </a:r>
            <a:r>
              <a:rPr lang="zh-TW" altLang="en-US" sz="1800" dirty="0">
                <a:latin typeface="標楷體"/>
                <a:ea typeface="標楷體"/>
              </a:rPr>
              <a:t>」完整</a:t>
            </a:r>
            <a:r>
              <a:rPr lang="zh-TW" altLang="en-US" sz="1800" dirty="0">
                <a:latin typeface="標楷體" pitchFamily="65" charset="-120"/>
                <a:ea typeface="標楷體" pitchFamily="65" charset="-120"/>
              </a:rPr>
              <a:t>表件及</a:t>
            </a:r>
            <a:r>
              <a:rPr lang="zh-TW" altLang="en-US" sz="1800" dirty="0">
                <a:solidFill>
                  <a:srgbClr val="FF0000"/>
                </a:solidFill>
                <a:latin typeface="標楷體" pitchFamily="65" charset="-120"/>
                <a:ea typeface="標楷體" pitchFamily="65" charset="-120"/>
              </a:rPr>
              <a:t>提報鑑定</a:t>
            </a:r>
            <a:r>
              <a:rPr lang="zh-TW" altLang="zh-TW" sz="1800" dirty="0">
                <a:latin typeface="標楷體" pitchFamily="65" charset="-120"/>
                <a:ea typeface="標楷體" pitchFamily="65" charset="-120"/>
              </a:rPr>
              <a:t>，</a:t>
            </a:r>
            <a:r>
              <a:rPr lang="zh-TW" altLang="en-US" sz="1800" dirty="0">
                <a:latin typeface="標楷體" pitchFamily="65" charset="-120"/>
                <a:ea typeface="標楷體" pitchFamily="65" charset="-120"/>
              </a:rPr>
              <a:t>收到鑑輔會</a:t>
            </a:r>
            <a:r>
              <a:rPr lang="en-US" altLang="zh-TW" sz="1800" dirty="0">
                <a:latin typeface="標楷體" pitchFamily="65" charset="-120"/>
                <a:ea typeface="標楷體" pitchFamily="65" charset="-120"/>
              </a:rPr>
              <a:t/>
            </a:r>
            <a:br>
              <a:rPr lang="en-US" altLang="zh-TW" sz="1800" dirty="0">
                <a:latin typeface="標楷體" pitchFamily="65" charset="-120"/>
                <a:ea typeface="標楷體" pitchFamily="65" charset="-120"/>
              </a:rPr>
            </a:br>
            <a:r>
              <a:rPr lang="zh-TW" altLang="en-US" sz="1800" dirty="0">
                <a:latin typeface="標楷體" pitchFamily="65" charset="-120"/>
                <a:ea typeface="標楷體" pitchFamily="65" charset="-120"/>
              </a:rPr>
              <a:t>  議結果公文</a:t>
            </a:r>
            <a:r>
              <a:rPr lang="en-US" altLang="zh-TW" sz="1800" dirty="0">
                <a:latin typeface="標楷體" pitchFamily="65" charset="-120"/>
                <a:ea typeface="標楷體" pitchFamily="65" charset="-120"/>
              </a:rPr>
              <a:t>.</a:t>
            </a:r>
            <a:r>
              <a:rPr lang="zh-TW" altLang="en-US" sz="1800" dirty="0">
                <a:latin typeface="標楷體" pitchFamily="65" charset="-120"/>
                <a:ea typeface="標楷體" pitchFamily="65" charset="-120"/>
              </a:rPr>
              <a:t>在特教通網辦理轉銜填寫異動至新學校</a:t>
            </a:r>
            <a:r>
              <a:rPr lang="zh-TW" altLang="zh-TW" sz="1800" dirty="0">
                <a:latin typeface="標楷體" pitchFamily="65" charset="-120"/>
                <a:ea typeface="標楷體" pitchFamily="65" charset="-120"/>
              </a:rPr>
              <a:t>→</a:t>
            </a:r>
            <a:r>
              <a:rPr lang="zh-TW" altLang="en-US" sz="1800" dirty="0">
                <a:latin typeface="標楷體" pitchFamily="65" charset="-120"/>
                <a:ea typeface="標楷體" pitchFamily="65" charset="-120"/>
              </a:rPr>
              <a:t>通知新學校接收學生資料</a:t>
            </a:r>
            <a:endParaRPr lang="en-US" altLang="zh-TW" sz="1800" dirty="0">
              <a:latin typeface="標楷體" pitchFamily="65" charset="-120"/>
              <a:ea typeface="標楷體" pitchFamily="65" charset="-120"/>
            </a:endParaRPr>
          </a:p>
          <a:p>
            <a:pPr marL="0" lvl="0" indent="0">
              <a:buNone/>
            </a:pPr>
            <a:r>
              <a:rPr lang="en-US" altLang="zh-TW" sz="1800" dirty="0">
                <a:latin typeface="標楷體" pitchFamily="65" charset="-120"/>
                <a:ea typeface="標楷體" pitchFamily="65" charset="-120"/>
              </a:rPr>
              <a:t>※</a:t>
            </a:r>
            <a:r>
              <a:rPr lang="zh-TW" altLang="en-US" sz="1800" dirty="0">
                <a:solidFill>
                  <a:srgbClr val="FF0000"/>
                </a:solidFill>
                <a:latin typeface="標楷體" pitchFamily="65" charset="-120"/>
                <a:ea typeface="標楷體" pitchFamily="65" charset="-120"/>
              </a:rPr>
              <a:t>不同班別安置則以「重新評估」完整表件送件及提報鑑輔會</a:t>
            </a:r>
            <a:r>
              <a:rPr lang="zh-TW" altLang="zh-TW" sz="1800" dirty="0">
                <a:solidFill>
                  <a:srgbClr val="FF0000"/>
                </a:solidFill>
                <a:latin typeface="標楷體" pitchFamily="65" charset="-120"/>
                <a:ea typeface="標楷體" pitchFamily="65" charset="-120"/>
              </a:rPr>
              <a:t>重新安置</a:t>
            </a:r>
            <a:endParaRPr lang="zh-TW" altLang="en-US" sz="1800" dirty="0">
              <a:solidFill>
                <a:srgbClr val="FF0000"/>
              </a:solidFill>
              <a:latin typeface="標楷體" panose="03000509000000000000" pitchFamily="65" charset="-120"/>
              <a:ea typeface="標楷體" panose="03000509000000000000" pitchFamily="65" charset="-120"/>
            </a:endParaRPr>
          </a:p>
          <a:p>
            <a:pPr lvl="0"/>
            <a:endParaRPr lang="zh-TW" altLang="en-US" sz="1800" dirty="0"/>
          </a:p>
          <a:p>
            <a:endParaRPr lang="zh-TW" altLang="en-US" dirty="0"/>
          </a:p>
        </p:txBody>
      </p:sp>
    </p:spTree>
    <p:extLst>
      <p:ext uri="{BB962C8B-B14F-4D97-AF65-F5344CB8AC3E}">
        <p14:creationId xmlns:p14="http://schemas.microsoft.com/office/powerpoint/2010/main" val="38801194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404664"/>
            <a:ext cx="7467600" cy="1012974"/>
          </a:xfrm>
        </p:spPr>
        <p:txBody>
          <a:bodyPr>
            <a:normAutofit fontScale="90000"/>
          </a:bodyPr>
          <a:lstStyle/>
          <a:p>
            <a:r>
              <a:rPr lang="zh-TW" altLang="en-US" sz="3200" b="1" cap="none" dirty="0">
                <a:solidFill>
                  <a:schemeClr val="tx1"/>
                </a:solidFill>
                <a:latin typeface="標楷體" pitchFamily="65" charset="-120"/>
                <a:ea typeface="標楷體" pitchFamily="65" charset="-120"/>
              </a:rPr>
              <a:t>              </a:t>
            </a:r>
            <a:r>
              <a:rPr lang="zh-TW" altLang="en-US" sz="4000" b="1" cap="none" dirty="0">
                <a:solidFill>
                  <a:schemeClr val="tx1"/>
                </a:solidFill>
                <a:latin typeface="標楷體" pitchFamily="65" charset="-120"/>
                <a:ea typeface="標楷體" pitchFamily="65" charset="-120"/>
              </a:rPr>
              <a:t>縣內轉學</a:t>
            </a:r>
            <a:r>
              <a:rPr lang="en-US" altLang="zh-TW" sz="4000" b="1" cap="none" dirty="0">
                <a:solidFill>
                  <a:schemeClr val="tx1"/>
                </a:solidFill>
                <a:latin typeface="標楷體" pitchFamily="65" charset="-120"/>
                <a:ea typeface="標楷體" pitchFamily="65" charset="-120"/>
              </a:rPr>
              <a:t/>
            </a:r>
            <a:br>
              <a:rPr lang="en-US" altLang="zh-TW" sz="4000" b="1" cap="none" dirty="0">
                <a:solidFill>
                  <a:schemeClr val="tx1"/>
                </a:solidFill>
                <a:latin typeface="標楷體" pitchFamily="65" charset="-120"/>
                <a:ea typeface="標楷體" pitchFamily="65" charset="-120"/>
              </a:rPr>
            </a:br>
            <a:endParaRPr lang="zh-TW" altLang="en-US" sz="4000" dirty="0"/>
          </a:p>
        </p:txBody>
      </p:sp>
      <p:sp>
        <p:nvSpPr>
          <p:cNvPr id="3" name="內容版面配置區 2"/>
          <p:cNvSpPr>
            <a:spLocks noGrp="1"/>
          </p:cNvSpPr>
          <p:nvPr>
            <p:ph sz="quarter" idx="1"/>
          </p:nvPr>
        </p:nvSpPr>
        <p:spPr>
          <a:xfrm>
            <a:off x="323528" y="980728"/>
            <a:ext cx="8424936" cy="5493224"/>
          </a:xfrm>
        </p:spPr>
        <p:txBody>
          <a:bodyPr/>
          <a:lstStyle/>
          <a:p>
            <a:r>
              <a:rPr lang="zh-TW" altLang="en-US" sz="2100" b="1" u="sng" dirty="0">
                <a:solidFill>
                  <a:srgbClr val="FF0000"/>
                </a:solidFill>
                <a:latin typeface="標楷體" pitchFamily="65" charset="-120"/>
                <a:ea typeface="標楷體" pitchFamily="65" charset="-120"/>
              </a:rPr>
              <a:t>縣內轉學</a:t>
            </a:r>
            <a:r>
              <a:rPr lang="zh-TW" altLang="en-US" sz="2100" b="1" dirty="0">
                <a:solidFill>
                  <a:srgbClr val="7030A0"/>
                </a:solidFill>
                <a:latin typeface="標楷體" pitchFamily="65" charset="-120"/>
                <a:ea typeface="標楷體" pitchFamily="65" charset="-120"/>
              </a:rPr>
              <a:t>：</a:t>
            </a:r>
            <a:r>
              <a:rPr lang="zh-TW" altLang="en-US" sz="2100" dirty="0">
                <a:solidFill>
                  <a:srgbClr val="7030A0"/>
                </a:solidFill>
                <a:latin typeface="標楷體" pitchFamily="65" charset="-120"/>
                <a:ea typeface="標楷體" pitchFamily="65" charset="-120"/>
              </a:rPr>
              <a:t>包含</a:t>
            </a:r>
            <a:r>
              <a:rPr lang="zh-TW" altLang="en-US" sz="2100" b="1" u="sng" dirty="0">
                <a:solidFill>
                  <a:srgbClr val="FF0000"/>
                </a:solidFill>
                <a:latin typeface="標楷體" pitchFamily="65" charset="-120"/>
                <a:ea typeface="標楷體" pitchFamily="65" charset="-120"/>
              </a:rPr>
              <a:t>轉入縣內</a:t>
            </a:r>
            <a:r>
              <a:rPr lang="zh-TW" altLang="en-US" sz="2100" dirty="0">
                <a:solidFill>
                  <a:srgbClr val="7030A0"/>
                </a:solidFill>
                <a:latin typeface="標楷體" pitchFamily="65" charset="-120"/>
                <a:ea typeface="標楷體" pitchFamily="65" charset="-120"/>
              </a:rPr>
              <a:t>學校及</a:t>
            </a:r>
            <a:r>
              <a:rPr lang="zh-TW" altLang="en-US" sz="2100" b="1" u="sng" dirty="0">
                <a:solidFill>
                  <a:srgbClr val="FF0000"/>
                </a:solidFill>
                <a:latin typeface="標楷體" pitchFamily="65" charset="-120"/>
                <a:ea typeface="標楷體" pitchFamily="65" charset="-120"/>
              </a:rPr>
              <a:t>縣內學校互轉</a:t>
            </a:r>
            <a:r>
              <a:rPr lang="zh-TW" altLang="en-US" sz="2100" dirty="0">
                <a:solidFill>
                  <a:srgbClr val="7030A0"/>
                </a:solidFill>
                <a:latin typeface="標楷體"/>
                <a:ea typeface="標楷體"/>
              </a:rPr>
              <a:t>。</a:t>
            </a:r>
            <a:endParaRPr lang="en-US" altLang="zh-TW" sz="2100" dirty="0">
              <a:solidFill>
                <a:srgbClr val="00B050"/>
              </a:solidFill>
              <a:latin typeface="標楷體" pitchFamily="65" charset="-120"/>
              <a:ea typeface="標楷體" pitchFamily="65" charset="-120"/>
            </a:endParaRPr>
          </a:p>
          <a:p>
            <a:r>
              <a:rPr lang="zh-TW" altLang="en-US" sz="2100" dirty="0">
                <a:solidFill>
                  <a:srgbClr val="00B050"/>
                </a:solidFill>
                <a:latin typeface="標楷體" pitchFamily="65" charset="-120"/>
                <a:ea typeface="標楷體" pitchFamily="65" charset="-120"/>
              </a:rPr>
              <a:t>安置班別說明</a:t>
            </a:r>
            <a:r>
              <a:rPr lang="zh-TW" altLang="en-US" sz="2100" b="1" dirty="0">
                <a:solidFill>
                  <a:srgbClr val="7030A0"/>
                </a:solidFill>
                <a:latin typeface="標楷體" pitchFamily="65" charset="-120"/>
                <a:ea typeface="標楷體" pitchFamily="65" charset="-120"/>
              </a:rPr>
              <a:t>：</a:t>
            </a:r>
            <a:endParaRPr lang="en-US" altLang="zh-TW" sz="2100" b="1" dirty="0">
              <a:solidFill>
                <a:srgbClr val="7030A0"/>
              </a:solidFill>
              <a:latin typeface="標楷體" pitchFamily="65" charset="-120"/>
              <a:ea typeface="標楷體" pitchFamily="65" charset="-120"/>
            </a:endParaRPr>
          </a:p>
          <a:p>
            <a:pPr marL="0" indent="0">
              <a:buNone/>
            </a:pPr>
            <a:r>
              <a:rPr lang="zh-TW" altLang="en-US" sz="2100" b="1" dirty="0">
                <a:solidFill>
                  <a:srgbClr val="7030A0"/>
                </a:solidFill>
                <a:latin typeface="標楷體" pitchFamily="65" charset="-120"/>
                <a:ea typeface="標楷體" pitchFamily="65" charset="-120"/>
              </a:rPr>
              <a:t>  </a:t>
            </a:r>
            <a:r>
              <a:rPr lang="en-US" altLang="zh-TW" sz="2100" dirty="0">
                <a:latin typeface="標楷體" pitchFamily="65" charset="-120"/>
                <a:ea typeface="標楷體" pitchFamily="65" charset="-120"/>
              </a:rPr>
              <a:t>1.</a:t>
            </a:r>
            <a:r>
              <a:rPr lang="zh-TW" altLang="en-US" sz="2100" dirty="0">
                <a:latin typeface="標楷體" pitchFamily="65" charset="-120"/>
                <a:ea typeface="標楷體" pitchFamily="65" charset="-120"/>
              </a:rPr>
              <a:t>他校不同班別及原校不同班別意指</a:t>
            </a:r>
            <a:r>
              <a:rPr lang="en-US" altLang="zh-TW" sz="2100" dirty="0">
                <a:latin typeface="標楷體" pitchFamily="65" charset="-120"/>
                <a:ea typeface="標楷體" pitchFamily="65" charset="-120"/>
              </a:rPr>
              <a:t>:</a:t>
            </a:r>
          </a:p>
          <a:p>
            <a:pPr marL="0" lvl="0" indent="0">
              <a:buNone/>
            </a:pPr>
            <a:r>
              <a:rPr lang="zh-TW" altLang="en-US" sz="2100" dirty="0">
                <a:latin typeface="標楷體" pitchFamily="65" charset="-120"/>
                <a:ea typeface="標楷體" pitchFamily="65" charset="-120"/>
              </a:rPr>
              <a:t>  </a:t>
            </a:r>
            <a:r>
              <a:rPr lang="en-US" altLang="zh-TW" sz="2100" dirty="0">
                <a:latin typeface="標楷體" pitchFamily="65" charset="-120"/>
                <a:ea typeface="標楷體" pitchFamily="65" charset="-120"/>
              </a:rPr>
              <a:t>(1</a:t>
            </a:r>
            <a:r>
              <a:rPr lang="en-US" altLang="zh-TW" sz="2100" dirty="0">
                <a:latin typeface="標楷體" pitchFamily="65" charset="-120"/>
                <a:ea typeface="標楷體" pitchFamily="65" charset="-120"/>
                <a:sym typeface="Wingdings" panose="05000000000000000000" pitchFamily="2" charset="2"/>
              </a:rPr>
              <a:t>)</a:t>
            </a:r>
            <a:r>
              <a:rPr lang="zh-TW" altLang="en-US" sz="2100" dirty="0">
                <a:solidFill>
                  <a:srgbClr val="3333FF"/>
                </a:solidFill>
                <a:latin typeface="標楷體" pitchFamily="65" charset="-120"/>
                <a:ea typeface="標楷體" pitchFamily="65" charset="-120"/>
              </a:rPr>
              <a:t>特教班</a:t>
            </a:r>
            <a:r>
              <a:rPr lang="zh-TW" altLang="en-US" sz="2100" dirty="0">
                <a:latin typeface="標楷體" pitchFamily="65" charset="-120"/>
                <a:ea typeface="標楷體" pitchFamily="65" charset="-120"/>
              </a:rPr>
              <a:t>轉巡輔班</a:t>
            </a:r>
            <a:endParaRPr lang="en-US" altLang="zh-TW" sz="2100" dirty="0">
              <a:latin typeface="標楷體" pitchFamily="65" charset="-120"/>
              <a:ea typeface="標楷體" pitchFamily="65" charset="-120"/>
            </a:endParaRPr>
          </a:p>
          <a:p>
            <a:pPr marL="0" lvl="0" indent="0">
              <a:buNone/>
            </a:pPr>
            <a:r>
              <a:rPr lang="zh-TW" altLang="en-US" sz="2100" dirty="0">
                <a:latin typeface="標楷體" pitchFamily="65" charset="-120"/>
                <a:ea typeface="標楷體" pitchFamily="65" charset="-120"/>
              </a:rPr>
              <a:t>  </a:t>
            </a:r>
            <a:r>
              <a:rPr lang="en-US" altLang="zh-TW" sz="2100" dirty="0">
                <a:latin typeface="標楷體" pitchFamily="65" charset="-120"/>
                <a:ea typeface="標楷體" pitchFamily="65" charset="-120"/>
              </a:rPr>
              <a:t>(2)</a:t>
            </a:r>
            <a:r>
              <a:rPr lang="zh-TW" altLang="en-US" sz="2100" dirty="0">
                <a:solidFill>
                  <a:srgbClr val="3333FF"/>
                </a:solidFill>
                <a:latin typeface="標楷體" pitchFamily="65" charset="-120"/>
                <a:ea typeface="標楷體" pitchFamily="65" charset="-120"/>
              </a:rPr>
              <a:t>特教班</a:t>
            </a:r>
            <a:r>
              <a:rPr lang="zh-TW" altLang="en-US" sz="2100" dirty="0">
                <a:latin typeface="標楷體" pitchFamily="65" charset="-120"/>
                <a:ea typeface="標楷體" pitchFamily="65" charset="-120"/>
              </a:rPr>
              <a:t>轉普通班</a:t>
            </a:r>
            <a:r>
              <a:rPr lang="en-US" altLang="zh-TW" sz="2100" dirty="0">
                <a:latin typeface="標楷體" pitchFamily="65" charset="-120"/>
                <a:ea typeface="標楷體" pitchFamily="65" charset="-120"/>
              </a:rPr>
              <a:t>(</a:t>
            </a:r>
            <a:r>
              <a:rPr lang="zh-TW" altLang="en-US" sz="2100" dirty="0">
                <a:latin typeface="標楷體" pitchFamily="65" charset="-120"/>
                <a:ea typeface="標楷體" pitchFamily="65" charset="-120"/>
              </a:rPr>
              <a:t>接受特教相關服務</a:t>
            </a:r>
            <a:r>
              <a:rPr lang="en-US" altLang="zh-TW" sz="2100" dirty="0">
                <a:latin typeface="標楷體" pitchFamily="65" charset="-120"/>
                <a:ea typeface="標楷體" pitchFamily="65" charset="-120"/>
              </a:rPr>
              <a:t>)</a:t>
            </a:r>
          </a:p>
          <a:p>
            <a:pPr marL="0" indent="0">
              <a:buNone/>
            </a:pPr>
            <a:r>
              <a:rPr lang="zh-TW" altLang="en-US" sz="2100" dirty="0">
                <a:latin typeface="標楷體" pitchFamily="65" charset="-120"/>
                <a:ea typeface="標楷體" pitchFamily="65" charset="-120"/>
              </a:rPr>
              <a:t>  </a:t>
            </a:r>
            <a:r>
              <a:rPr lang="en-US" altLang="zh-TW" sz="2100" dirty="0">
                <a:latin typeface="標楷體" pitchFamily="65" charset="-120"/>
                <a:ea typeface="標楷體" pitchFamily="65" charset="-120"/>
              </a:rPr>
              <a:t>(3</a:t>
            </a:r>
            <a:r>
              <a:rPr lang="en-US" altLang="zh-TW" sz="2100" dirty="0">
                <a:latin typeface="標楷體" pitchFamily="65" charset="-120"/>
                <a:ea typeface="標楷體" pitchFamily="65" charset="-120"/>
                <a:sym typeface="Wingdings" panose="05000000000000000000" pitchFamily="2" charset="2"/>
              </a:rPr>
              <a:t>)</a:t>
            </a:r>
            <a:r>
              <a:rPr lang="zh-TW" altLang="en-US" sz="2100" dirty="0">
                <a:solidFill>
                  <a:srgbClr val="3333FF"/>
                </a:solidFill>
                <a:latin typeface="標楷體" pitchFamily="65" charset="-120"/>
                <a:ea typeface="標楷體" pitchFamily="65" charset="-120"/>
              </a:rPr>
              <a:t>巡輔班</a:t>
            </a:r>
            <a:r>
              <a:rPr lang="zh-TW" altLang="en-US" sz="2100" dirty="0">
                <a:latin typeface="標楷體" pitchFamily="65" charset="-120"/>
                <a:ea typeface="標楷體" pitchFamily="65" charset="-120"/>
              </a:rPr>
              <a:t>轉特教班</a:t>
            </a:r>
            <a:endParaRPr lang="en-US" altLang="zh-TW" sz="2100" dirty="0">
              <a:latin typeface="標楷體" pitchFamily="65" charset="-120"/>
              <a:ea typeface="標楷體" pitchFamily="65" charset="-120"/>
            </a:endParaRPr>
          </a:p>
          <a:p>
            <a:pPr marL="0" indent="0">
              <a:buNone/>
            </a:pPr>
            <a:r>
              <a:rPr lang="zh-TW" altLang="en-US" sz="2100" dirty="0">
                <a:latin typeface="標楷體" pitchFamily="65" charset="-120"/>
                <a:ea typeface="標楷體" pitchFamily="65" charset="-120"/>
              </a:rPr>
              <a:t>  </a:t>
            </a:r>
            <a:r>
              <a:rPr lang="en-US" altLang="zh-TW" sz="2100" dirty="0">
                <a:latin typeface="標楷體" pitchFamily="65" charset="-120"/>
                <a:ea typeface="標楷體" pitchFamily="65" charset="-120"/>
              </a:rPr>
              <a:t>(4)</a:t>
            </a:r>
            <a:r>
              <a:rPr lang="zh-TW" altLang="en-US" sz="2100" dirty="0">
                <a:solidFill>
                  <a:srgbClr val="3333FF"/>
                </a:solidFill>
                <a:latin typeface="標楷體" pitchFamily="65" charset="-120"/>
                <a:ea typeface="標楷體" pitchFamily="65" charset="-120"/>
              </a:rPr>
              <a:t>巡輔班</a:t>
            </a:r>
            <a:r>
              <a:rPr lang="zh-TW" altLang="en-US" sz="2100" dirty="0">
                <a:latin typeface="標楷體" pitchFamily="65" charset="-120"/>
                <a:ea typeface="標楷體" pitchFamily="65" charset="-120"/>
              </a:rPr>
              <a:t>轉普通班</a:t>
            </a:r>
            <a:r>
              <a:rPr lang="en-US" altLang="zh-TW" sz="2100" dirty="0">
                <a:latin typeface="標楷體" pitchFamily="65" charset="-120"/>
                <a:ea typeface="標楷體" pitchFamily="65" charset="-120"/>
              </a:rPr>
              <a:t>(</a:t>
            </a:r>
            <a:r>
              <a:rPr lang="zh-TW" altLang="en-US" sz="2100" dirty="0">
                <a:latin typeface="標楷體" pitchFamily="65" charset="-120"/>
                <a:ea typeface="標楷體" pitchFamily="65" charset="-120"/>
              </a:rPr>
              <a:t>接受特教相關服務</a:t>
            </a:r>
            <a:r>
              <a:rPr lang="en-US" altLang="zh-TW" sz="2100" dirty="0">
                <a:latin typeface="標楷體" pitchFamily="65" charset="-120"/>
                <a:ea typeface="標楷體" pitchFamily="65" charset="-120"/>
              </a:rPr>
              <a:t>)</a:t>
            </a:r>
          </a:p>
          <a:p>
            <a:pPr marL="0" indent="0">
              <a:buNone/>
            </a:pPr>
            <a:r>
              <a:rPr lang="zh-TW" altLang="en-US" sz="2100" dirty="0">
                <a:latin typeface="標楷體" pitchFamily="65" charset="-120"/>
                <a:ea typeface="標楷體" pitchFamily="65" charset="-120"/>
              </a:rPr>
              <a:t>  </a:t>
            </a:r>
            <a:r>
              <a:rPr lang="en-US" altLang="zh-TW" sz="2100" dirty="0">
                <a:latin typeface="標楷體" pitchFamily="65" charset="-120"/>
                <a:ea typeface="標楷體" pitchFamily="65" charset="-120"/>
              </a:rPr>
              <a:t>(5</a:t>
            </a:r>
            <a:r>
              <a:rPr lang="en-US" altLang="zh-TW" sz="2100" dirty="0">
                <a:latin typeface="標楷體" pitchFamily="65" charset="-120"/>
                <a:ea typeface="標楷體" pitchFamily="65" charset="-120"/>
                <a:sym typeface="Wingdings" panose="05000000000000000000" pitchFamily="2" charset="2"/>
              </a:rPr>
              <a:t>)</a:t>
            </a:r>
            <a:r>
              <a:rPr lang="zh-TW" altLang="en-US" sz="2100" dirty="0">
                <a:solidFill>
                  <a:srgbClr val="3333FF"/>
                </a:solidFill>
                <a:latin typeface="標楷體" pitchFamily="65" charset="-120"/>
                <a:ea typeface="標楷體" pitchFamily="65" charset="-120"/>
              </a:rPr>
              <a:t>普通班</a:t>
            </a:r>
            <a:r>
              <a:rPr lang="en-US" altLang="zh-TW" sz="2100" dirty="0">
                <a:solidFill>
                  <a:srgbClr val="3333FF"/>
                </a:solidFill>
                <a:latin typeface="標楷體" pitchFamily="65" charset="-120"/>
                <a:ea typeface="標楷體" pitchFamily="65" charset="-120"/>
              </a:rPr>
              <a:t>(</a:t>
            </a:r>
            <a:r>
              <a:rPr lang="zh-TW" altLang="en-US" sz="2100" dirty="0">
                <a:solidFill>
                  <a:srgbClr val="3333FF"/>
                </a:solidFill>
                <a:latin typeface="標楷體" pitchFamily="65" charset="-120"/>
                <a:ea typeface="標楷體" pitchFamily="65" charset="-120"/>
              </a:rPr>
              <a:t>接受特教相關服務</a:t>
            </a:r>
            <a:r>
              <a:rPr lang="en-US" altLang="zh-TW" sz="2100" dirty="0">
                <a:solidFill>
                  <a:srgbClr val="3333FF"/>
                </a:solidFill>
                <a:latin typeface="標楷體" pitchFamily="65" charset="-120"/>
                <a:ea typeface="標楷體" pitchFamily="65" charset="-120"/>
              </a:rPr>
              <a:t>)</a:t>
            </a:r>
            <a:r>
              <a:rPr lang="zh-TW" altLang="en-US" sz="2100" dirty="0">
                <a:latin typeface="標楷體" pitchFamily="65" charset="-120"/>
                <a:ea typeface="標楷體" pitchFamily="65" charset="-120"/>
              </a:rPr>
              <a:t>轉特教班</a:t>
            </a:r>
            <a:endParaRPr lang="en-US" altLang="zh-TW" sz="2100" dirty="0">
              <a:latin typeface="標楷體" pitchFamily="65" charset="-120"/>
              <a:ea typeface="標楷體" pitchFamily="65" charset="-120"/>
            </a:endParaRPr>
          </a:p>
          <a:p>
            <a:pPr marL="0" lvl="0" indent="0">
              <a:buNone/>
            </a:pPr>
            <a:r>
              <a:rPr lang="zh-TW" altLang="en-US" sz="2100" dirty="0">
                <a:latin typeface="標楷體" pitchFamily="65" charset="-120"/>
                <a:ea typeface="標楷體" pitchFamily="65" charset="-120"/>
              </a:rPr>
              <a:t>  </a:t>
            </a:r>
            <a:r>
              <a:rPr lang="en-US" altLang="zh-TW" sz="2100" dirty="0">
                <a:latin typeface="標楷體" pitchFamily="65" charset="-120"/>
                <a:ea typeface="標楷體" pitchFamily="65" charset="-120"/>
              </a:rPr>
              <a:t>(6)</a:t>
            </a:r>
            <a:r>
              <a:rPr lang="zh-TW" altLang="en-US" sz="2100" dirty="0">
                <a:solidFill>
                  <a:srgbClr val="3333FF"/>
                </a:solidFill>
                <a:latin typeface="標楷體" pitchFamily="65" charset="-120"/>
                <a:ea typeface="標楷體" pitchFamily="65" charset="-120"/>
              </a:rPr>
              <a:t>普通班</a:t>
            </a:r>
            <a:r>
              <a:rPr lang="en-US" altLang="zh-TW" sz="2100" dirty="0">
                <a:solidFill>
                  <a:srgbClr val="3333FF"/>
                </a:solidFill>
                <a:latin typeface="標楷體" pitchFamily="65" charset="-120"/>
                <a:ea typeface="標楷體" pitchFamily="65" charset="-120"/>
              </a:rPr>
              <a:t>(</a:t>
            </a:r>
            <a:r>
              <a:rPr lang="zh-TW" altLang="en-US" sz="2100" dirty="0">
                <a:solidFill>
                  <a:srgbClr val="3333FF"/>
                </a:solidFill>
                <a:latin typeface="標楷體" pitchFamily="65" charset="-120"/>
                <a:ea typeface="標楷體" pitchFamily="65" charset="-120"/>
              </a:rPr>
              <a:t>接受特教相關服務</a:t>
            </a:r>
            <a:r>
              <a:rPr lang="en-US" altLang="zh-TW" sz="2100" dirty="0">
                <a:solidFill>
                  <a:srgbClr val="3333FF"/>
                </a:solidFill>
                <a:latin typeface="標楷體" pitchFamily="65" charset="-120"/>
                <a:ea typeface="標楷體" pitchFamily="65" charset="-120"/>
              </a:rPr>
              <a:t>)</a:t>
            </a:r>
            <a:r>
              <a:rPr lang="zh-TW" altLang="en-US" sz="2100" dirty="0">
                <a:latin typeface="標楷體" pitchFamily="65" charset="-120"/>
                <a:ea typeface="標楷體" pitchFamily="65" charset="-120"/>
              </a:rPr>
              <a:t>轉巡輔班</a:t>
            </a:r>
            <a:endParaRPr lang="en-US" altLang="zh-TW" sz="2100" dirty="0">
              <a:latin typeface="標楷體" pitchFamily="65" charset="-120"/>
              <a:ea typeface="標楷體" pitchFamily="65" charset="-120"/>
            </a:endParaRPr>
          </a:p>
          <a:p>
            <a:pPr marL="0" lvl="0" indent="0">
              <a:buNone/>
            </a:pPr>
            <a:r>
              <a:rPr lang="zh-TW" altLang="en-US" sz="2100" dirty="0">
                <a:latin typeface="標楷體" pitchFamily="65" charset="-120"/>
                <a:ea typeface="標楷體" pitchFamily="65" charset="-120"/>
              </a:rPr>
              <a:t>  </a:t>
            </a:r>
            <a:r>
              <a:rPr lang="en-US" altLang="zh-TW" sz="2100" dirty="0">
                <a:latin typeface="標楷體" pitchFamily="65" charset="-120"/>
                <a:ea typeface="標楷體" pitchFamily="65" charset="-120"/>
              </a:rPr>
              <a:t>2.</a:t>
            </a:r>
            <a:r>
              <a:rPr lang="zh-TW" altLang="en-US" sz="2100" dirty="0">
                <a:latin typeface="標楷體" pitchFamily="65" charset="-120"/>
                <a:ea typeface="標楷體" pitchFamily="65" charset="-120"/>
              </a:rPr>
              <a:t>他校相同班別意指</a:t>
            </a:r>
            <a:r>
              <a:rPr lang="en-US" altLang="zh-TW" sz="2100" dirty="0">
                <a:latin typeface="標楷體" pitchFamily="65" charset="-120"/>
                <a:ea typeface="標楷體" pitchFamily="65" charset="-120"/>
              </a:rPr>
              <a:t>:</a:t>
            </a:r>
          </a:p>
          <a:p>
            <a:pPr marL="0" lvl="0" indent="0">
              <a:buNone/>
            </a:pPr>
            <a:r>
              <a:rPr lang="zh-TW" altLang="en-US" sz="2100" dirty="0">
                <a:latin typeface="標楷體" pitchFamily="65" charset="-120"/>
                <a:ea typeface="標楷體" pitchFamily="65" charset="-120"/>
              </a:rPr>
              <a:t>  </a:t>
            </a:r>
            <a:r>
              <a:rPr lang="zh-TW" altLang="en-US" sz="2100" dirty="0">
                <a:latin typeface="標楷體" pitchFamily="65" charset="-120"/>
                <a:ea typeface="標楷體" pitchFamily="65" charset="-120"/>
                <a:hlinkClick r:id="rId2" action="ppaction://hlinkfile"/>
              </a:rPr>
              <a:t>巡輔班轉巡輔班</a:t>
            </a:r>
            <a:r>
              <a:rPr lang="zh-TW" altLang="en-US" sz="2100" dirty="0">
                <a:latin typeface="標楷體"/>
                <a:ea typeface="標楷體"/>
              </a:rPr>
              <a:t>、</a:t>
            </a:r>
            <a:r>
              <a:rPr lang="zh-TW" altLang="en-US" sz="2100" dirty="0">
                <a:latin typeface="標楷體" pitchFamily="65" charset="-120"/>
                <a:ea typeface="標楷體" pitchFamily="65" charset="-120"/>
              </a:rPr>
              <a:t>特教班轉特教班</a:t>
            </a:r>
            <a:r>
              <a:rPr lang="zh-TW" altLang="en-US" sz="2100" dirty="0">
                <a:latin typeface="標楷體"/>
                <a:ea typeface="標楷體"/>
              </a:rPr>
              <a:t>、</a:t>
            </a:r>
            <a:endParaRPr lang="en-US" altLang="zh-TW" sz="2100" dirty="0">
              <a:latin typeface="標楷體"/>
              <a:ea typeface="標楷體"/>
            </a:endParaRPr>
          </a:p>
          <a:p>
            <a:pPr marL="0" lvl="0" indent="0">
              <a:buNone/>
            </a:pPr>
            <a:r>
              <a:rPr lang="zh-TW" altLang="en-US" sz="2100" dirty="0">
                <a:latin typeface="標楷體" pitchFamily="65" charset="-120"/>
                <a:ea typeface="標楷體" pitchFamily="65" charset="-120"/>
              </a:rPr>
              <a:t>  普通班</a:t>
            </a:r>
            <a:r>
              <a:rPr lang="en-US" altLang="zh-TW" sz="2100" dirty="0">
                <a:latin typeface="標楷體" pitchFamily="65" charset="-120"/>
                <a:ea typeface="標楷體" pitchFamily="65" charset="-120"/>
              </a:rPr>
              <a:t>(</a:t>
            </a:r>
            <a:r>
              <a:rPr lang="zh-TW" altLang="en-US" sz="2100" dirty="0">
                <a:latin typeface="標楷體" pitchFamily="65" charset="-120"/>
                <a:ea typeface="標楷體" pitchFamily="65" charset="-120"/>
              </a:rPr>
              <a:t>接受特教相關服務</a:t>
            </a:r>
            <a:r>
              <a:rPr lang="en-US" altLang="zh-TW" sz="2100" dirty="0">
                <a:latin typeface="標楷體" pitchFamily="65" charset="-120"/>
                <a:ea typeface="標楷體" pitchFamily="65" charset="-120"/>
              </a:rPr>
              <a:t>)</a:t>
            </a:r>
            <a:r>
              <a:rPr lang="zh-TW" altLang="en-US" sz="2100" dirty="0">
                <a:latin typeface="標楷體" pitchFamily="65" charset="-120"/>
                <a:ea typeface="標楷體" pitchFamily="65" charset="-120"/>
              </a:rPr>
              <a:t>轉普通班</a:t>
            </a:r>
            <a:r>
              <a:rPr lang="en-US" altLang="zh-TW" sz="2100" dirty="0">
                <a:latin typeface="標楷體" pitchFamily="65" charset="-120"/>
                <a:ea typeface="標楷體" pitchFamily="65" charset="-120"/>
              </a:rPr>
              <a:t>(</a:t>
            </a:r>
            <a:r>
              <a:rPr lang="zh-TW" altLang="en-US" sz="2100" dirty="0">
                <a:latin typeface="標楷體" pitchFamily="65" charset="-120"/>
                <a:ea typeface="標楷體" pitchFamily="65" charset="-120"/>
              </a:rPr>
              <a:t>接受特教相關服務</a:t>
            </a:r>
            <a:r>
              <a:rPr lang="en-US" altLang="zh-TW" sz="2100" dirty="0">
                <a:latin typeface="標楷體" pitchFamily="65" charset="-120"/>
                <a:ea typeface="標楷體" pitchFamily="65" charset="-120"/>
              </a:rPr>
              <a:t>)</a:t>
            </a:r>
          </a:p>
          <a:p>
            <a:pPr marL="0" lvl="0" indent="0">
              <a:buNone/>
            </a:pPr>
            <a:r>
              <a:rPr lang="en-US" altLang="zh-TW" sz="2100" dirty="0">
                <a:solidFill>
                  <a:srgbClr val="FF0000"/>
                </a:solidFill>
                <a:latin typeface="標楷體" pitchFamily="65" charset="-120"/>
                <a:ea typeface="標楷體" pitchFamily="65" charset="-120"/>
              </a:rPr>
              <a:t>※</a:t>
            </a:r>
            <a:r>
              <a:rPr lang="zh-TW" altLang="en-US" sz="2100" dirty="0">
                <a:solidFill>
                  <a:srgbClr val="FF0000"/>
                </a:solidFill>
                <a:latin typeface="標楷體" pitchFamily="65" charset="-120"/>
                <a:ea typeface="標楷體" pitchFamily="65" charset="-120"/>
              </a:rPr>
              <a:t>他校相同班別之</a:t>
            </a:r>
            <a:r>
              <a:rPr lang="en-US" altLang="zh-TW" sz="2100" dirty="0">
                <a:solidFill>
                  <a:srgbClr val="FF0000"/>
                </a:solidFill>
                <a:latin typeface="標楷體" pitchFamily="65" charset="-120"/>
                <a:ea typeface="標楷體" pitchFamily="65" charset="-120"/>
              </a:rPr>
              <a:t>”</a:t>
            </a:r>
            <a:r>
              <a:rPr lang="zh-TW" altLang="en-US" sz="2100" dirty="0">
                <a:solidFill>
                  <a:srgbClr val="FF0000"/>
                </a:solidFill>
                <a:latin typeface="標楷體" pitchFamily="65" charset="-120"/>
                <a:ea typeface="標楷體" pitchFamily="65" charset="-120"/>
              </a:rPr>
              <a:t>特教班</a:t>
            </a:r>
            <a:r>
              <a:rPr lang="en-US" altLang="zh-TW" sz="2100" dirty="0">
                <a:solidFill>
                  <a:srgbClr val="FF0000"/>
                </a:solidFill>
                <a:latin typeface="標楷體" pitchFamily="65" charset="-120"/>
                <a:ea typeface="標楷體" pitchFamily="65" charset="-120"/>
              </a:rPr>
              <a:t>”</a:t>
            </a:r>
            <a:r>
              <a:rPr lang="zh-TW" altLang="en-US" sz="2100" dirty="0">
                <a:solidFill>
                  <a:srgbClr val="FF0000"/>
                </a:solidFill>
                <a:latin typeface="標楷體" pitchFamily="65" charset="-120"/>
                <a:ea typeface="標楷體" pitchFamily="65" charset="-120"/>
              </a:rPr>
              <a:t>轉</a:t>
            </a:r>
            <a:r>
              <a:rPr lang="en-US" altLang="zh-TW" sz="2100" dirty="0">
                <a:solidFill>
                  <a:srgbClr val="FF0000"/>
                </a:solidFill>
                <a:latin typeface="標楷體" pitchFamily="65" charset="-120"/>
                <a:ea typeface="標楷體" pitchFamily="65" charset="-120"/>
              </a:rPr>
              <a:t>”</a:t>
            </a:r>
            <a:r>
              <a:rPr lang="zh-TW" altLang="en-US" sz="2100" dirty="0">
                <a:solidFill>
                  <a:srgbClr val="FF0000"/>
                </a:solidFill>
                <a:latin typeface="標楷體" pitchFamily="65" charset="-120"/>
                <a:ea typeface="標楷體" pitchFamily="65" charset="-120"/>
              </a:rPr>
              <a:t>特教班</a:t>
            </a:r>
            <a:r>
              <a:rPr lang="en-US" altLang="zh-TW" sz="2100" dirty="0">
                <a:solidFill>
                  <a:srgbClr val="FF0000"/>
                </a:solidFill>
                <a:latin typeface="標楷體" pitchFamily="65" charset="-120"/>
                <a:ea typeface="標楷體" pitchFamily="65" charset="-120"/>
              </a:rPr>
              <a:t>”</a:t>
            </a:r>
            <a:r>
              <a:rPr lang="zh-TW" altLang="en-US" sz="2100" dirty="0">
                <a:solidFill>
                  <a:srgbClr val="FF0000"/>
                </a:solidFill>
                <a:latin typeface="標楷體" pitchFamily="65" charset="-120"/>
                <a:ea typeface="標楷體" pitchFamily="65" charset="-120"/>
              </a:rPr>
              <a:t>須檢送</a:t>
            </a:r>
            <a:r>
              <a:rPr lang="zh-TW" altLang="en-US" sz="2100" dirty="0">
                <a:solidFill>
                  <a:srgbClr val="FF0000"/>
                </a:solidFill>
                <a:latin typeface="標楷體"/>
                <a:ea typeface="標楷體"/>
              </a:rPr>
              <a:t>「</a:t>
            </a:r>
            <a:r>
              <a:rPr lang="zh-TW" altLang="en-US" sz="2100" dirty="0">
                <a:solidFill>
                  <a:srgbClr val="FF0000"/>
                </a:solidFill>
                <a:latin typeface="標楷體" pitchFamily="65" charset="-120"/>
                <a:ea typeface="標楷體" pitchFamily="65" charset="-120"/>
              </a:rPr>
              <a:t>重新評估</a:t>
            </a:r>
            <a:r>
              <a:rPr lang="zh-TW" altLang="en-US" sz="2100" dirty="0">
                <a:solidFill>
                  <a:srgbClr val="FF0000"/>
                </a:solidFill>
                <a:latin typeface="標楷體"/>
                <a:ea typeface="標楷體"/>
              </a:rPr>
              <a:t>」</a:t>
            </a:r>
            <a:endParaRPr lang="en-US" altLang="zh-TW" sz="2100" dirty="0">
              <a:solidFill>
                <a:srgbClr val="FF0000"/>
              </a:solidFill>
              <a:latin typeface="標楷體"/>
              <a:ea typeface="標楷體"/>
            </a:endParaRPr>
          </a:p>
          <a:p>
            <a:pPr marL="0" lvl="0" indent="0">
              <a:buNone/>
            </a:pPr>
            <a:r>
              <a:rPr lang="zh-TW" altLang="en-US" sz="2100" dirty="0">
                <a:solidFill>
                  <a:srgbClr val="FF0000"/>
                </a:solidFill>
                <a:latin typeface="標楷體"/>
                <a:ea typeface="標楷體"/>
              </a:rPr>
              <a:t>  完整</a:t>
            </a:r>
            <a:r>
              <a:rPr lang="zh-TW" altLang="en-US" sz="2100" dirty="0">
                <a:solidFill>
                  <a:srgbClr val="FF0000"/>
                </a:solidFill>
                <a:latin typeface="標楷體" pitchFamily="65" charset="-120"/>
                <a:ea typeface="標楷體" pitchFamily="65" charset="-120"/>
              </a:rPr>
              <a:t>表件而非他校相同班別表件</a:t>
            </a:r>
            <a:r>
              <a:rPr lang="zh-TW" altLang="en-US" sz="2100" dirty="0">
                <a:solidFill>
                  <a:srgbClr val="FF0000"/>
                </a:solidFill>
                <a:latin typeface="標楷體"/>
                <a:ea typeface="標楷體"/>
              </a:rPr>
              <a:t>。</a:t>
            </a:r>
            <a:endParaRPr lang="en-US" altLang="zh-TW" sz="2100" dirty="0">
              <a:solidFill>
                <a:srgbClr val="FF0000"/>
              </a:solidFill>
              <a:latin typeface="標楷體" pitchFamily="65" charset="-120"/>
              <a:ea typeface="標楷體" pitchFamily="65" charset="-120"/>
            </a:endParaRPr>
          </a:p>
          <a:p>
            <a:pPr marL="0" indent="0">
              <a:buNone/>
            </a:pPr>
            <a:endParaRPr lang="en-US" altLang="zh-TW" dirty="0">
              <a:latin typeface="標楷體" pitchFamily="65" charset="-120"/>
              <a:ea typeface="標楷體" pitchFamily="65" charset="-120"/>
            </a:endParaRPr>
          </a:p>
          <a:p>
            <a:pPr marL="0" lvl="0" indent="0">
              <a:buNone/>
            </a:pPr>
            <a:endParaRPr lang="zh-TW" altLang="en-US" dirty="0">
              <a:latin typeface="標楷體" pitchFamily="65" charset="-120"/>
              <a:ea typeface="標楷體" pitchFamily="65" charset="-120"/>
            </a:endParaRPr>
          </a:p>
          <a:p>
            <a:endParaRPr lang="zh-TW" altLang="en-US" dirty="0"/>
          </a:p>
        </p:txBody>
      </p:sp>
    </p:spTree>
    <p:extLst>
      <p:ext uri="{BB962C8B-B14F-4D97-AF65-F5344CB8AC3E}">
        <p14:creationId xmlns:p14="http://schemas.microsoft.com/office/powerpoint/2010/main" val="47957196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7467600" cy="706090"/>
          </a:xfrm>
        </p:spPr>
        <p:txBody>
          <a:bodyPr/>
          <a:lstStyle/>
          <a:p>
            <a:r>
              <a:rPr lang="zh-TW" altLang="en-US" sz="2800" b="1" cap="none" dirty="0">
                <a:solidFill>
                  <a:srgbClr val="7030A0"/>
                </a:solidFill>
                <a:latin typeface="標楷體" pitchFamily="65" charset="-120"/>
                <a:ea typeface="標楷體" pitchFamily="65" charset="-120"/>
              </a:rPr>
              <a:t>      </a:t>
            </a:r>
            <a:r>
              <a:rPr lang="zh-TW" altLang="en-US" sz="3200" b="1" cap="none" dirty="0">
                <a:solidFill>
                  <a:srgbClr val="7030A0"/>
                </a:solidFill>
                <a:latin typeface="標楷體" pitchFamily="65" charset="-120"/>
                <a:ea typeface="標楷體" pitchFamily="65" charset="-120"/>
              </a:rPr>
              <a:t>縣內轉學至他校相同班別文件</a:t>
            </a:r>
            <a:endParaRPr lang="zh-TW" altLang="en-US" sz="3200" dirty="0"/>
          </a:p>
        </p:txBody>
      </p:sp>
      <p:sp>
        <p:nvSpPr>
          <p:cNvPr id="3" name="內容版面配置區 2"/>
          <p:cNvSpPr>
            <a:spLocks noGrp="1"/>
          </p:cNvSpPr>
          <p:nvPr>
            <p:ph sz="quarter" idx="1"/>
          </p:nvPr>
        </p:nvSpPr>
        <p:spPr>
          <a:xfrm>
            <a:off x="457200" y="1196752"/>
            <a:ext cx="8075240" cy="5277200"/>
          </a:xfrm>
        </p:spPr>
        <p:txBody>
          <a:bodyPr/>
          <a:lstStyle/>
          <a:p>
            <a:pPr marL="0" indent="0">
              <a:buClr>
                <a:srgbClr val="FE8637"/>
              </a:buClr>
              <a:buNone/>
            </a:pPr>
            <a:r>
              <a:rPr lang="zh-TW" altLang="en-US" sz="2000" dirty="0">
                <a:solidFill>
                  <a:srgbClr val="00B050"/>
                </a:solidFill>
                <a:latin typeface="標楷體" pitchFamily="65" charset="-120"/>
                <a:ea typeface="標楷體" pitchFamily="65" charset="-120"/>
              </a:rPr>
              <a:t>一、他校相同班別</a:t>
            </a:r>
            <a:r>
              <a:rPr lang="en-US" altLang="zh-TW" sz="2000" dirty="0">
                <a:solidFill>
                  <a:srgbClr val="00B050"/>
                </a:solidFill>
                <a:latin typeface="標楷體" pitchFamily="65" charset="-120"/>
                <a:ea typeface="標楷體" pitchFamily="65" charset="-120"/>
              </a:rPr>
              <a:t>:</a:t>
            </a:r>
          </a:p>
          <a:p>
            <a:pPr marL="0" lvl="0" indent="0">
              <a:buClr>
                <a:srgbClr val="FE8637"/>
              </a:buClr>
              <a:buNone/>
            </a:pPr>
            <a:r>
              <a:rPr lang="en-US" altLang="zh-TW" sz="2000" dirty="0">
                <a:solidFill>
                  <a:srgbClr val="00B050"/>
                </a:solidFill>
                <a:latin typeface="標楷體" pitchFamily="65" charset="-120"/>
                <a:ea typeface="標楷體" pitchFamily="65" charset="-120"/>
              </a:rPr>
              <a:t>1.</a:t>
            </a:r>
            <a:r>
              <a:rPr lang="zh-TW" altLang="en-US" sz="2000" dirty="0">
                <a:solidFill>
                  <a:srgbClr val="7030A0"/>
                </a:solidFill>
                <a:latin typeface="標楷體" pitchFamily="65" charset="-120"/>
                <a:ea typeface="標楷體" pitchFamily="65" charset="-120"/>
              </a:rPr>
              <a:t>學生安置於</a:t>
            </a:r>
            <a:r>
              <a:rPr lang="zh-TW" altLang="zh-TW" sz="2000" dirty="0">
                <a:solidFill>
                  <a:srgbClr val="7030A0"/>
                </a:solidFill>
                <a:latin typeface="標楷體" panose="03000509000000000000" pitchFamily="65" charset="-120"/>
                <a:ea typeface="標楷體" panose="03000509000000000000" pitchFamily="65" charset="-120"/>
              </a:rPr>
              <a:t>「</a:t>
            </a:r>
            <a:r>
              <a:rPr lang="zh-TW" altLang="en-US" sz="2000" dirty="0">
                <a:solidFill>
                  <a:srgbClr val="7030A0"/>
                </a:solidFill>
                <a:latin typeface="標楷體" pitchFamily="65" charset="-120"/>
                <a:ea typeface="標楷體" pitchFamily="65" charset="-120"/>
              </a:rPr>
              <a:t>普通班</a:t>
            </a:r>
            <a:r>
              <a:rPr lang="en-US" altLang="zh-TW" sz="2000" dirty="0">
                <a:solidFill>
                  <a:srgbClr val="7030A0"/>
                </a:solidFill>
                <a:latin typeface="標楷體" pitchFamily="65" charset="-120"/>
                <a:ea typeface="標楷體" pitchFamily="65" charset="-120"/>
              </a:rPr>
              <a:t>(</a:t>
            </a:r>
            <a:r>
              <a:rPr lang="zh-TW" altLang="en-US" sz="2000" dirty="0">
                <a:solidFill>
                  <a:srgbClr val="7030A0"/>
                </a:solidFill>
                <a:latin typeface="標楷體" pitchFamily="65" charset="-120"/>
                <a:ea typeface="標楷體" pitchFamily="65" charset="-120"/>
              </a:rPr>
              <a:t>接受特教相關服務</a:t>
            </a:r>
            <a:r>
              <a:rPr lang="en-US" altLang="zh-TW" sz="2000" dirty="0">
                <a:solidFill>
                  <a:srgbClr val="7030A0"/>
                </a:solidFill>
                <a:latin typeface="標楷體" pitchFamily="65" charset="-120"/>
                <a:ea typeface="標楷體" pitchFamily="65" charset="-120"/>
              </a:rPr>
              <a:t>)</a:t>
            </a:r>
            <a:r>
              <a:rPr lang="zh-TW" altLang="zh-TW" sz="2000" dirty="0">
                <a:solidFill>
                  <a:srgbClr val="7030A0"/>
                </a:solidFill>
                <a:latin typeface="標楷體" panose="03000509000000000000" pitchFamily="65" charset="-120"/>
                <a:ea typeface="標楷體" panose="03000509000000000000" pitchFamily="65" charset="-120"/>
              </a:rPr>
              <a:t> 」</a:t>
            </a:r>
            <a:r>
              <a:rPr lang="zh-TW" altLang="en-US" sz="2000" dirty="0">
                <a:solidFill>
                  <a:srgbClr val="7030A0"/>
                </a:solidFill>
                <a:latin typeface="標楷體" pitchFamily="65" charset="-120"/>
                <a:ea typeface="標楷體" pitchFamily="65" charset="-120"/>
              </a:rPr>
              <a:t>轉</a:t>
            </a:r>
            <a:r>
              <a:rPr lang="zh-TW" altLang="zh-TW" sz="2000" dirty="0">
                <a:solidFill>
                  <a:srgbClr val="7030A0"/>
                </a:solidFill>
                <a:latin typeface="標楷體" panose="03000509000000000000" pitchFamily="65" charset="-120"/>
                <a:ea typeface="標楷體" panose="03000509000000000000" pitchFamily="65" charset="-120"/>
              </a:rPr>
              <a:t>「</a:t>
            </a:r>
            <a:r>
              <a:rPr lang="zh-TW" altLang="en-US" sz="2000" dirty="0">
                <a:solidFill>
                  <a:srgbClr val="7030A0"/>
                </a:solidFill>
                <a:latin typeface="標楷體" pitchFamily="65" charset="-120"/>
                <a:ea typeface="標楷體" pitchFamily="65" charset="-120"/>
              </a:rPr>
              <a:t>普通班</a:t>
            </a:r>
            <a:r>
              <a:rPr lang="en-US" altLang="zh-TW" sz="2000" dirty="0">
                <a:solidFill>
                  <a:srgbClr val="7030A0"/>
                </a:solidFill>
                <a:latin typeface="標楷體" pitchFamily="65" charset="-120"/>
                <a:ea typeface="標楷體" pitchFamily="65" charset="-120"/>
              </a:rPr>
              <a:t>(</a:t>
            </a:r>
            <a:r>
              <a:rPr lang="zh-TW" altLang="en-US" sz="2000" dirty="0">
                <a:solidFill>
                  <a:srgbClr val="7030A0"/>
                </a:solidFill>
                <a:latin typeface="標楷體" pitchFamily="65" charset="-120"/>
                <a:ea typeface="標楷體" pitchFamily="65" charset="-120"/>
              </a:rPr>
              <a:t>接受特教相</a:t>
            </a:r>
            <a:r>
              <a:rPr lang="en-US" altLang="zh-TW" sz="2000" dirty="0">
                <a:solidFill>
                  <a:srgbClr val="7030A0"/>
                </a:solidFill>
                <a:latin typeface="標楷體" pitchFamily="65" charset="-120"/>
                <a:ea typeface="標楷體" pitchFamily="65" charset="-120"/>
              </a:rPr>
              <a:t/>
            </a:r>
            <a:br>
              <a:rPr lang="en-US" altLang="zh-TW" sz="2000" dirty="0">
                <a:solidFill>
                  <a:srgbClr val="7030A0"/>
                </a:solidFill>
                <a:latin typeface="標楷體" pitchFamily="65" charset="-120"/>
                <a:ea typeface="標楷體" pitchFamily="65" charset="-120"/>
              </a:rPr>
            </a:br>
            <a:r>
              <a:rPr lang="en-US" altLang="zh-TW" sz="2000" dirty="0">
                <a:solidFill>
                  <a:srgbClr val="7030A0"/>
                </a:solidFill>
                <a:latin typeface="標楷體" pitchFamily="65" charset="-120"/>
                <a:ea typeface="標楷體" pitchFamily="65" charset="-120"/>
              </a:rPr>
              <a:t>  </a:t>
            </a:r>
            <a:r>
              <a:rPr lang="zh-TW" altLang="en-US" sz="2000" dirty="0">
                <a:solidFill>
                  <a:srgbClr val="7030A0"/>
                </a:solidFill>
                <a:latin typeface="標楷體" pitchFamily="65" charset="-120"/>
                <a:ea typeface="標楷體" pitchFamily="65" charset="-120"/>
              </a:rPr>
              <a:t>關服務</a:t>
            </a:r>
            <a:r>
              <a:rPr lang="en-US" altLang="zh-TW" sz="2000" dirty="0">
                <a:solidFill>
                  <a:srgbClr val="7030A0"/>
                </a:solidFill>
                <a:latin typeface="標楷體" pitchFamily="65" charset="-120"/>
                <a:ea typeface="標楷體" pitchFamily="65" charset="-120"/>
              </a:rPr>
              <a:t>)</a:t>
            </a:r>
            <a:r>
              <a:rPr lang="zh-TW" altLang="zh-TW" sz="2000" dirty="0">
                <a:solidFill>
                  <a:srgbClr val="7030A0"/>
                </a:solidFill>
                <a:latin typeface="標楷體" panose="03000509000000000000" pitchFamily="65" charset="-120"/>
                <a:ea typeface="標楷體" panose="03000509000000000000" pitchFamily="65" charset="-120"/>
              </a:rPr>
              <a:t> 」 ，無須重新評估。</a:t>
            </a:r>
            <a:endParaRPr lang="en-US" altLang="zh-TW" sz="2000" dirty="0">
              <a:solidFill>
                <a:srgbClr val="7030A0"/>
              </a:solidFill>
              <a:latin typeface="標楷體" pitchFamily="65" charset="-120"/>
              <a:ea typeface="標楷體" pitchFamily="65" charset="-120"/>
            </a:endParaRPr>
          </a:p>
          <a:p>
            <a:pPr marL="0" indent="0">
              <a:buClr>
                <a:srgbClr val="FE8637"/>
              </a:buClr>
              <a:buNone/>
            </a:pPr>
            <a:r>
              <a:rPr lang="en-US" altLang="zh-TW" sz="2000" dirty="0">
                <a:solidFill>
                  <a:srgbClr val="7030A0"/>
                </a:solidFill>
                <a:latin typeface="標楷體" pitchFamily="65" charset="-120"/>
                <a:ea typeface="標楷體" pitchFamily="65" charset="-120"/>
              </a:rPr>
              <a:t>(1)</a:t>
            </a:r>
            <a:r>
              <a:rPr lang="zh-TW" altLang="en-US" sz="2000" dirty="0">
                <a:solidFill>
                  <a:srgbClr val="7030A0"/>
                </a:solidFill>
                <a:latin typeface="標楷體" pitchFamily="65" charset="-120"/>
                <a:ea typeface="標楷體" pitchFamily="65" charset="-120"/>
              </a:rPr>
              <a:t>安置學校</a:t>
            </a:r>
            <a:r>
              <a:rPr lang="en-US" altLang="zh-TW" sz="2000" dirty="0">
                <a:solidFill>
                  <a:srgbClr val="7030A0"/>
                </a:solidFill>
                <a:latin typeface="標楷體" pitchFamily="65" charset="-120"/>
                <a:ea typeface="標楷體" pitchFamily="65" charset="-120"/>
              </a:rPr>
              <a:t>(</a:t>
            </a:r>
            <a:r>
              <a:rPr lang="zh-TW" altLang="en-US" sz="2000" dirty="0">
                <a:solidFill>
                  <a:srgbClr val="7030A0"/>
                </a:solidFill>
                <a:latin typeface="標楷體" pitchFamily="65" charset="-120"/>
                <a:ea typeface="標楷體" pitchFamily="65" charset="-120"/>
              </a:rPr>
              <a:t>原學校</a:t>
            </a:r>
            <a:r>
              <a:rPr lang="en-US" altLang="zh-TW" sz="2000" dirty="0">
                <a:solidFill>
                  <a:srgbClr val="7030A0"/>
                </a:solidFill>
                <a:latin typeface="標楷體" pitchFamily="65" charset="-120"/>
                <a:ea typeface="標楷體" pitchFamily="65" charset="-120"/>
              </a:rPr>
              <a:t>)</a:t>
            </a:r>
            <a:r>
              <a:rPr lang="zh-TW" altLang="en-US" sz="2000" dirty="0">
                <a:solidFill>
                  <a:srgbClr val="7030A0"/>
                </a:solidFill>
                <a:latin typeface="標楷體" pitchFamily="65" charset="-120"/>
                <a:ea typeface="標楷體" pitchFamily="65" charset="-120"/>
              </a:rPr>
              <a:t>於特教通報網轉銜端操作→填寫轉銜表→</a:t>
            </a:r>
            <a:endParaRPr lang="en-US" altLang="zh-TW" sz="2000" dirty="0">
              <a:solidFill>
                <a:srgbClr val="7030A0"/>
              </a:solidFill>
              <a:latin typeface="標楷體" pitchFamily="65" charset="-120"/>
              <a:ea typeface="標楷體" pitchFamily="65" charset="-120"/>
            </a:endParaRPr>
          </a:p>
          <a:p>
            <a:pPr marL="0" indent="0">
              <a:buClr>
                <a:srgbClr val="FE8637"/>
              </a:buClr>
              <a:buNone/>
            </a:pPr>
            <a:r>
              <a:rPr lang="en-US" altLang="zh-TW" sz="2000" dirty="0">
                <a:solidFill>
                  <a:srgbClr val="7030A0"/>
                </a:solidFill>
                <a:latin typeface="標楷體" pitchFamily="65" charset="-120"/>
                <a:ea typeface="標楷體" pitchFamily="65" charset="-120"/>
              </a:rPr>
              <a:t>   </a:t>
            </a:r>
            <a:r>
              <a:rPr lang="zh-TW" altLang="en-US" sz="2000" dirty="0">
                <a:solidFill>
                  <a:srgbClr val="7030A0"/>
                </a:solidFill>
                <a:latin typeface="標楷體" pitchFamily="65" charset="-120"/>
                <a:ea typeface="標楷體" pitchFamily="65" charset="-120"/>
              </a:rPr>
              <a:t>學務端操作→異動</a:t>
            </a:r>
            <a:endParaRPr lang="en-US" altLang="zh-TW" sz="2000" dirty="0">
              <a:solidFill>
                <a:srgbClr val="7030A0"/>
              </a:solidFill>
              <a:latin typeface="標楷體" pitchFamily="65" charset="-120"/>
              <a:ea typeface="標楷體" pitchFamily="65" charset="-120"/>
            </a:endParaRPr>
          </a:p>
          <a:p>
            <a:pPr marL="0" indent="0">
              <a:buClr>
                <a:srgbClr val="FE8637"/>
              </a:buClr>
              <a:buNone/>
            </a:pPr>
            <a:r>
              <a:rPr lang="en-US" altLang="zh-TW" sz="2000" dirty="0">
                <a:solidFill>
                  <a:srgbClr val="7030A0"/>
                </a:solidFill>
                <a:latin typeface="標楷體" pitchFamily="65" charset="-120"/>
                <a:ea typeface="標楷體" pitchFamily="65" charset="-120"/>
              </a:rPr>
              <a:t>(2)</a:t>
            </a:r>
            <a:r>
              <a:rPr lang="zh-TW" altLang="en-US" sz="2000" dirty="0">
                <a:solidFill>
                  <a:srgbClr val="7030A0"/>
                </a:solidFill>
                <a:latin typeface="標楷體" pitchFamily="65" charset="-120"/>
                <a:ea typeface="標楷體" pitchFamily="65" charset="-120"/>
              </a:rPr>
              <a:t>安置學校</a:t>
            </a:r>
            <a:r>
              <a:rPr lang="en-US" altLang="zh-TW" sz="2000" dirty="0">
                <a:solidFill>
                  <a:srgbClr val="7030A0"/>
                </a:solidFill>
                <a:latin typeface="標楷體" pitchFamily="65" charset="-120"/>
                <a:ea typeface="標楷體" pitchFamily="65" charset="-120"/>
              </a:rPr>
              <a:t>(</a:t>
            </a:r>
            <a:r>
              <a:rPr lang="zh-TW" altLang="en-US" sz="2000" dirty="0">
                <a:solidFill>
                  <a:srgbClr val="7030A0"/>
                </a:solidFill>
                <a:latin typeface="標楷體" pitchFamily="65" charset="-120"/>
                <a:ea typeface="標楷體" pitchFamily="65" charset="-120"/>
              </a:rPr>
              <a:t>原學校</a:t>
            </a:r>
            <a:r>
              <a:rPr lang="en-US" altLang="zh-TW" sz="2000" dirty="0">
                <a:solidFill>
                  <a:srgbClr val="7030A0"/>
                </a:solidFill>
                <a:latin typeface="標楷體" pitchFamily="65" charset="-120"/>
                <a:ea typeface="標楷體" pitchFamily="65" charset="-120"/>
              </a:rPr>
              <a:t>)</a:t>
            </a:r>
            <a:r>
              <a:rPr lang="zh-TW" altLang="en-US" sz="2000" dirty="0">
                <a:solidFill>
                  <a:srgbClr val="7030A0"/>
                </a:solidFill>
                <a:latin typeface="標楷體" pitchFamily="65" charset="-120"/>
                <a:ea typeface="標楷體" pitchFamily="65" charset="-120"/>
              </a:rPr>
              <a:t>通知新學校於特教通報網學務端操作→</a:t>
            </a:r>
            <a:endParaRPr lang="en-US" altLang="zh-TW" sz="2000" dirty="0">
              <a:solidFill>
                <a:srgbClr val="7030A0"/>
              </a:solidFill>
              <a:latin typeface="標楷體" pitchFamily="65" charset="-120"/>
              <a:ea typeface="標楷體" pitchFamily="65" charset="-120"/>
            </a:endParaRPr>
          </a:p>
          <a:p>
            <a:pPr marL="0" indent="0">
              <a:buClr>
                <a:srgbClr val="FE8637"/>
              </a:buClr>
              <a:buNone/>
            </a:pPr>
            <a:r>
              <a:rPr lang="en-US" altLang="zh-TW" sz="2000" dirty="0">
                <a:solidFill>
                  <a:srgbClr val="7030A0"/>
                </a:solidFill>
                <a:latin typeface="標楷體" pitchFamily="65" charset="-120"/>
                <a:ea typeface="標楷體" pitchFamily="65" charset="-120"/>
              </a:rPr>
              <a:t>   </a:t>
            </a:r>
            <a:r>
              <a:rPr lang="zh-TW" altLang="en-US" sz="2000" dirty="0">
                <a:solidFill>
                  <a:srgbClr val="7030A0"/>
                </a:solidFill>
                <a:latin typeface="標楷體" pitchFamily="65" charset="-120"/>
                <a:ea typeface="標楷體" pitchFamily="65" charset="-120"/>
              </a:rPr>
              <a:t>接收學生資料</a:t>
            </a:r>
            <a:endParaRPr lang="en-US" altLang="zh-TW" sz="2000" dirty="0">
              <a:solidFill>
                <a:srgbClr val="7030A0"/>
              </a:solidFill>
              <a:latin typeface="標楷體" pitchFamily="65" charset="-120"/>
              <a:ea typeface="標楷體" pitchFamily="65" charset="-120"/>
            </a:endParaRPr>
          </a:p>
          <a:p>
            <a:pPr marL="0" indent="0">
              <a:buClr>
                <a:srgbClr val="FE8637"/>
              </a:buClr>
              <a:buNone/>
            </a:pPr>
            <a:r>
              <a:rPr lang="en-US" altLang="zh-TW" sz="2000" dirty="0">
                <a:solidFill>
                  <a:srgbClr val="00B050"/>
                </a:solidFill>
                <a:latin typeface="標楷體" pitchFamily="65" charset="-120"/>
                <a:ea typeface="標楷體" pitchFamily="65" charset="-120"/>
              </a:rPr>
              <a:t>2.</a:t>
            </a:r>
            <a:r>
              <a:rPr lang="zh-TW" altLang="zh-TW" sz="2000" dirty="0">
                <a:solidFill>
                  <a:srgbClr val="7030A0"/>
                </a:solidFill>
                <a:latin typeface="標楷體" panose="03000509000000000000" pitchFamily="65" charset="-120"/>
                <a:ea typeface="標楷體" panose="03000509000000000000" pitchFamily="65" charset="-120"/>
              </a:rPr>
              <a:t>學生安置於「不分類巡輔班」轉「不分類巡輔班」，無須重新評估。</a:t>
            </a:r>
            <a:endParaRPr lang="en-US" altLang="zh-TW" sz="2000" dirty="0">
              <a:solidFill>
                <a:srgbClr val="7030A0"/>
              </a:solidFill>
              <a:latin typeface="標楷體" pitchFamily="65" charset="-120"/>
              <a:ea typeface="標楷體" pitchFamily="65" charset="-120"/>
            </a:endParaRPr>
          </a:p>
          <a:p>
            <a:pPr marL="0" indent="0">
              <a:buClr>
                <a:srgbClr val="FE8637"/>
              </a:buClr>
              <a:buNone/>
            </a:pPr>
            <a:r>
              <a:rPr lang="en-US" altLang="zh-TW" sz="2000" dirty="0">
                <a:solidFill>
                  <a:srgbClr val="7030A0"/>
                </a:solidFill>
                <a:latin typeface="標楷體" pitchFamily="65" charset="-120"/>
                <a:ea typeface="標楷體" pitchFamily="65" charset="-120"/>
              </a:rPr>
              <a:t>(1)</a:t>
            </a:r>
            <a:r>
              <a:rPr lang="zh-TW" altLang="en-US" sz="2000" dirty="0">
                <a:solidFill>
                  <a:srgbClr val="7030A0"/>
                </a:solidFill>
                <a:latin typeface="標楷體" pitchFamily="65" charset="-120"/>
                <a:ea typeface="標楷體" pitchFamily="65" charset="-120"/>
              </a:rPr>
              <a:t>學生已於新學校就讀</a:t>
            </a:r>
            <a:r>
              <a:rPr lang="zh-TW" altLang="en-US" sz="2000" dirty="0">
                <a:solidFill>
                  <a:srgbClr val="7030A0"/>
                </a:solidFill>
                <a:latin typeface="標楷體"/>
                <a:ea typeface="標楷體"/>
              </a:rPr>
              <a:t>，由新學校</a:t>
            </a:r>
            <a:r>
              <a:rPr lang="zh-TW" altLang="en-US" sz="2000" dirty="0">
                <a:solidFill>
                  <a:srgbClr val="7030A0"/>
                </a:solidFill>
                <a:latin typeface="標楷體" pitchFamily="65" charset="-120"/>
                <a:ea typeface="標楷體" pitchFamily="65" charset="-120"/>
              </a:rPr>
              <a:t>通知安置學校</a:t>
            </a:r>
            <a:r>
              <a:rPr lang="en-US" altLang="zh-TW" sz="2000" dirty="0">
                <a:solidFill>
                  <a:srgbClr val="7030A0"/>
                </a:solidFill>
                <a:latin typeface="標楷體" pitchFamily="65" charset="-120"/>
                <a:ea typeface="標楷體" pitchFamily="65" charset="-120"/>
              </a:rPr>
              <a:t>(</a:t>
            </a:r>
            <a:r>
              <a:rPr lang="zh-TW" altLang="en-US" sz="2000" dirty="0">
                <a:solidFill>
                  <a:srgbClr val="7030A0"/>
                </a:solidFill>
                <a:latin typeface="標楷體" pitchFamily="65" charset="-120"/>
                <a:ea typeface="標楷體" pitchFamily="65" charset="-120"/>
              </a:rPr>
              <a:t>原學校</a:t>
            </a:r>
            <a:r>
              <a:rPr lang="en-US" altLang="zh-TW" sz="2000" dirty="0">
                <a:solidFill>
                  <a:srgbClr val="7030A0"/>
                </a:solidFill>
                <a:latin typeface="標楷體" pitchFamily="65" charset="-120"/>
                <a:ea typeface="標楷體" pitchFamily="65" charset="-120"/>
              </a:rPr>
              <a:t>)</a:t>
            </a:r>
            <a:r>
              <a:rPr lang="zh-TW" altLang="en-US" sz="2000" dirty="0">
                <a:solidFill>
                  <a:srgbClr val="7030A0"/>
                </a:solidFill>
                <a:latin typeface="標楷體" pitchFamily="65" charset="-120"/>
                <a:ea typeface="標楷體" pitchFamily="65" charset="-120"/>
              </a:rPr>
              <a:t>於特教通報</a:t>
            </a:r>
            <a:r>
              <a:rPr lang="en-US" altLang="zh-TW" sz="2000" dirty="0">
                <a:solidFill>
                  <a:srgbClr val="7030A0"/>
                </a:solidFill>
                <a:latin typeface="標楷體" pitchFamily="65" charset="-120"/>
                <a:ea typeface="標楷體" pitchFamily="65" charset="-120"/>
              </a:rPr>
              <a:t/>
            </a:r>
            <a:br>
              <a:rPr lang="en-US" altLang="zh-TW" sz="2000" dirty="0">
                <a:solidFill>
                  <a:srgbClr val="7030A0"/>
                </a:solidFill>
                <a:latin typeface="標楷體" pitchFamily="65" charset="-120"/>
                <a:ea typeface="標楷體" pitchFamily="65" charset="-120"/>
              </a:rPr>
            </a:br>
            <a:r>
              <a:rPr lang="en-US" altLang="zh-TW" sz="2000" dirty="0">
                <a:solidFill>
                  <a:srgbClr val="7030A0"/>
                </a:solidFill>
                <a:latin typeface="標楷體" pitchFamily="65" charset="-120"/>
                <a:ea typeface="標楷體" pitchFamily="65" charset="-120"/>
              </a:rPr>
              <a:t>   </a:t>
            </a:r>
            <a:r>
              <a:rPr lang="zh-TW" altLang="en-US" sz="2000" dirty="0">
                <a:solidFill>
                  <a:srgbClr val="7030A0"/>
                </a:solidFill>
                <a:latin typeface="標楷體" pitchFamily="65" charset="-120"/>
                <a:ea typeface="標楷體" pitchFamily="65" charset="-120"/>
              </a:rPr>
              <a:t>網轉銜端操作→填寫轉銜表→學務端操作→異動</a:t>
            </a:r>
            <a:r>
              <a:rPr lang="zh-TW" altLang="zh-TW" sz="2000" dirty="0">
                <a:solidFill>
                  <a:srgbClr val="7030A0"/>
                </a:solidFill>
                <a:latin typeface="標楷體" panose="03000509000000000000" pitchFamily="65" charset="-120"/>
                <a:ea typeface="標楷體" panose="03000509000000000000" pitchFamily="65" charset="-120"/>
              </a:rPr>
              <a:t>。</a:t>
            </a:r>
            <a:endParaRPr lang="en-US" altLang="zh-TW" sz="2000" dirty="0">
              <a:solidFill>
                <a:srgbClr val="7030A0"/>
              </a:solidFill>
              <a:latin typeface="標楷體" pitchFamily="65" charset="-120"/>
              <a:ea typeface="標楷體" pitchFamily="65" charset="-120"/>
            </a:endParaRPr>
          </a:p>
          <a:p>
            <a:pPr marL="0" indent="0">
              <a:buClr>
                <a:srgbClr val="FE8637"/>
              </a:buClr>
              <a:buNone/>
            </a:pPr>
            <a:r>
              <a:rPr lang="en-US" altLang="zh-TW" sz="2000" dirty="0">
                <a:solidFill>
                  <a:srgbClr val="7030A0"/>
                </a:solidFill>
                <a:latin typeface="標楷體" pitchFamily="65" charset="-120"/>
                <a:ea typeface="標楷體" pitchFamily="65" charset="-120"/>
              </a:rPr>
              <a:t>(2)</a:t>
            </a:r>
            <a:r>
              <a:rPr lang="zh-TW" altLang="en-US" sz="2000" dirty="0">
                <a:solidFill>
                  <a:srgbClr val="7030A0"/>
                </a:solidFill>
                <a:latin typeface="標楷體" pitchFamily="65" charset="-120"/>
                <a:ea typeface="標楷體" pitchFamily="65" charset="-120"/>
              </a:rPr>
              <a:t>新學校於特教通報網學務端操作→接收學生資料</a:t>
            </a:r>
            <a:r>
              <a:rPr lang="zh-TW" altLang="zh-TW" sz="2000" dirty="0">
                <a:solidFill>
                  <a:srgbClr val="7030A0"/>
                </a:solidFill>
                <a:latin typeface="標楷體" panose="03000509000000000000" pitchFamily="65" charset="-120"/>
                <a:ea typeface="標楷體" panose="03000509000000000000" pitchFamily="65" charset="-120"/>
              </a:rPr>
              <a:t>。</a:t>
            </a:r>
            <a:endParaRPr lang="en-US" altLang="zh-TW" sz="2000" dirty="0">
              <a:solidFill>
                <a:srgbClr val="7030A0"/>
              </a:solidFill>
              <a:latin typeface="標楷體" pitchFamily="65" charset="-120"/>
              <a:ea typeface="標楷體" pitchFamily="65" charset="-120"/>
            </a:endParaRPr>
          </a:p>
          <a:p>
            <a:pPr marL="0" indent="0">
              <a:buClr>
                <a:srgbClr val="FE8637"/>
              </a:buClr>
              <a:buNone/>
            </a:pPr>
            <a:r>
              <a:rPr lang="en-US" altLang="zh-TW" sz="2000" dirty="0">
                <a:solidFill>
                  <a:srgbClr val="7030A0"/>
                </a:solidFill>
                <a:latin typeface="標楷體" pitchFamily="65" charset="-120"/>
                <a:ea typeface="標楷體" pitchFamily="65" charset="-120"/>
              </a:rPr>
              <a:t>(3)</a:t>
            </a:r>
            <a:r>
              <a:rPr lang="zh-TW" altLang="en-US" sz="2000" dirty="0">
                <a:solidFill>
                  <a:srgbClr val="7030A0"/>
                </a:solidFill>
                <a:latin typeface="標楷體" pitchFamily="65" charset="-120"/>
                <a:ea typeface="標楷體" pitchFamily="65" charset="-120"/>
              </a:rPr>
              <a:t>新學校</a:t>
            </a:r>
            <a:r>
              <a:rPr lang="zh-TW" altLang="zh-TW" sz="2000" dirty="0">
                <a:solidFill>
                  <a:srgbClr val="7030A0"/>
                </a:solidFill>
                <a:latin typeface="標楷體" panose="03000509000000000000" pitchFamily="65" charset="-120"/>
                <a:ea typeface="標楷體" panose="03000509000000000000" pitchFamily="65" charset="-120"/>
              </a:rPr>
              <a:t>請</a:t>
            </a:r>
            <a:r>
              <a:rPr lang="zh-TW" altLang="en-US" sz="2000" dirty="0">
                <a:solidFill>
                  <a:srgbClr val="7030A0"/>
                </a:solidFill>
                <a:latin typeface="標楷體" panose="03000509000000000000" pitchFamily="65" charset="-120"/>
                <a:ea typeface="標楷體" panose="03000509000000000000" pitchFamily="65" charset="-120"/>
              </a:rPr>
              <a:t>備妥</a:t>
            </a:r>
            <a:r>
              <a:rPr lang="zh-TW" altLang="en-US" sz="2000" dirty="0">
                <a:solidFill>
                  <a:srgbClr val="7030A0"/>
                </a:solidFill>
                <a:latin typeface="標楷體"/>
                <a:ea typeface="標楷體"/>
              </a:rPr>
              <a:t>「</a:t>
            </a:r>
            <a:r>
              <a:rPr lang="zh-TW" altLang="en-US" sz="2000" dirty="0">
                <a:solidFill>
                  <a:srgbClr val="7030A0"/>
                </a:solidFill>
                <a:latin typeface="標楷體" panose="03000509000000000000" pitchFamily="65" charset="-120"/>
                <a:ea typeface="標楷體" panose="03000509000000000000" pitchFamily="65" charset="-120"/>
                <a:hlinkClick r:id="rId2" action="ppaction://hlinkfile"/>
              </a:rPr>
              <a:t>相同班別轉學檢核表</a:t>
            </a:r>
            <a:r>
              <a:rPr lang="zh-TW" altLang="en-US" sz="2000" dirty="0">
                <a:solidFill>
                  <a:srgbClr val="7030A0"/>
                </a:solidFill>
                <a:latin typeface="標楷體"/>
                <a:ea typeface="標楷體"/>
              </a:rPr>
              <a:t>」</a:t>
            </a:r>
            <a:r>
              <a:rPr lang="zh-TW" altLang="en-US" sz="2000" dirty="0">
                <a:solidFill>
                  <a:srgbClr val="7030A0"/>
                </a:solidFill>
                <a:latin typeface="標楷體" panose="03000509000000000000" pitchFamily="65" charset="-120"/>
                <a:ea typeface="標楷體" panose="03000509000000000000" pitchFamily="65" charset="-120"/>
              </a:rPr>
              <a:t>相關資料並填寫</a:t>
            </a:r>
            <a:endParaRPr lang="en-US" altLang="zh-TW" sz="2000" dirty="0">
              <a:solidFill>
                <a:srgbClr val="7030A0"/>
              </a:solidFill>
              <a:latin typeface="標楷體" panose="03000509000000000000" pitchFamily="65" charset="-120"/>
              <a:ea typeface="標楷體" panose="03000509000000000000" pitchFamily="65" charset="-120"/>
            </a:endParaRPr>
          </a:p>
          <a:p>
            <a:pPr marL="0" indent="0">
              <a:buClr>
                <a:srgbClr val="FE8637"/>
              </a:buClr>
              <a:buNone/>
            </a:pPr>
            <a:r>
              <a:rPr lang="en-US" altLang="zh-TW" sz="2000" dirty="0">
                <a:solidFill>
                  <a:srgbClr val="7030A0"/>
                </a:solidFill>
                <a:latin typeface="標楷體" panose="03000509000000000000" pitchFamily="65" charset="-120"/>
                <a:ea typeface="標楷體" panose="03000509000000000000" pitchFamily="65" charset="-120"/>
              </a:rPr>
              <a:t>   </a:t>
            </a:r>
            <a:r>
              <a:rPr lang="zh-TW" altLang="en-US" sz="2000" dirty="0">
                <a:solidFill>
                  <a:srgbClr val="7030A0"/>
                </a:solidFill>
                <a:latin typeface="標楷體"/>
                <a:ea typeface="標楷體"/>
              </a:rPr>
              <a:t>「</a:t>
            </a:r>
            <a:r>
              <a:rPr lang="zh-TW" altLang="en-US" sz="2000" dirty="0">
                <a:solidFill>
                  <a:srgbClr val="7030A0"/>
                </a:solidFill>
                <a:latin typeface="標楷體" panose="03000509000000000000" pitchFamily="65" charset="-120"/>
                <a:ea typeface="標楷體" panose="03000509000000000000" pitchFamily="65" charset="-120"/>
              </a:rPr>
              <a:t>相同班別</a:t>
            </a:r>
            <a:r>
              <a:rPr lang="zh-TW" altLang="zh-TW" sz="2000" dirty="0">
                <a:solidFill>
                  <a:srgbClr val="7030A0"/>
                </a:solidFill>
                <a:latin typeface="標楷體" panose="03000509000000000000" pitchFamily="65" charset="-120"/>
                <a:ea typeface="標楷體" panose="03000509000000000000" pitchFamily="65" charset="-120"/>
              </a:rPr>
              <a:t>重新安置</a:t>
            </a:r>
            <a:r>
              <a:rPr lang="zh-TW" altLang="en-US" sz="2000" dirty="0">
                <a:solidFill>
                  <a:srgbClr val="7030A0"/>
                </a:solidFill>
                <a:latin typeface="標楷體" panose="03000509000000000000" pitchFamily="65" charset="-120"/>
                <a:ea typeface="標楷體" panose="03000509000000000000" pitchFamily="65" charset="-120"/>
              </a:rPr>
              <a:t>申請</a:t>
            </a:r>
            <a:r>
              <a:rPr lang="zh-TW" altLang="zh-TW" sz="2000" dirty="0">
                <a:solidFill>
                  <a:srgbClr val="7030A0"/>
                </a:solidFill>
                <a:latin typeface="標楷體" panose="03000509000000000000" pitchFamily="65" charset="-120"/>
                <a:ea typeface="標楷體" panose="03000509000000000000" pitchFamily="65" charset="-120"/>
              </a:rPr>
              <a:t>表</a:t>
            </a:r>
            <a:r>
              <a:rPr lang="zh-TW" altLang="en-US" sz="2000" dirty="0">
                <a:solidFill>
                  <a:srgbClr val="7030A0"/>
                </a:solidFill>
                <a:latin typeface="標楷體"/>
                <a:ea typeface="標楷體"/>
              </a:rPr>
              <a:t>」</a:t>
            </a:r>
            <a:r>
              <a:rPr lang="zh-TW" altLang="zh-TW" sz="2000" dirty="0">
                <a:solidFill>
                  <a:srgbClr val="7030A0"/>
                </a:solidFill>
                <a:latin typeface="標楷體" panose="03000509000000000000" pitchFamily="65" charset="-120"/>
                <a:ea typeface="標楷體" panose="03000509000000000000" pitchFamily="65" charset="-120"/>
              </a:rPr>
              <a:t>，送至本縣</a:t>
            </a:r>
            <a:r>
              <a:rPr lang="zh-TW" altLang="en-US" sz="2000" dirty="0">
                <a:latin typeface="標楷體" pitchFamily="65" charset="-120"/>
                <a:ea typeface="標楷體" pitchFamily="65" charset="-120"/>
              </a:rPr>
              <a:t>特殊教育資源中心</a:t>
            </a:r>
            <a:endParaRPr lang="en-US" altLang="zh-TW" sz="2000" dirty="0">
              <a:solidFill>
                <a:srgbClr val="7030A0"/>
              </a:solidFill>
              <a:latin typeface="標楷體" panose="03000509000000000000" pitchFamily="65" charset="-120"/>
              <a:ea typeface="標楷體" panose="03000509000000000000" pitchFamily="65" charset="-120"/>
            </a:endParaRPr>
          </a:p>
          <a:p>
            <a:pPr marL="0" indent="0">
              <a:buClr>
                <a:srgbClr val="FE8637"/>
              </a:buClr>
              <a:buNone/>
            </a:pPr>
            <a:r>
              <a:rPr lang="en-US" altLang="zh-TW" sz="2000" dirty="0">
                <a:solidFill>
                  <a:srgbClr val="7030A0"/>
                </a:solidFill>
                <a:latin typeface="標楷體" panose="03000509000000000000" pitchFamily="65" charset="-120"/>
                <a:ea typeface="標楷體" panose="03000509000000000000" pitchFamily="65" charset="-120"/>
              </a:rPr>
              <a:t>    </a:t>
            </a:r>
            <a:r>
              <a:rPr lang="zh-TW" altLang="en-US" sz="2000" dirty="0">
                <a:solidFill>
                  <a:srgbClr val="7030A0"/>
                </a:solidFill>
                <a:latin typeface="標楷體" panose="03000509000000000000" pitchFamily="65" charset="-120"/>
                <a:ea typeface="標楷體" panose="03000509000000000000" pitchFamily="65" charset="-120"/>
              </a:rPr>
              <a:t>辦理轉學申請</a:t>
            </a:r>
            <a:r>
              <a:rPr lang="zh-TW" altLang="zh-TW" sz="2000" dirty="0">
                <a:solidFill>
                  <a:srgbClr val="7030A0"/>
                </a:solidFill>
                <a:latin typeface="標楷體" panose="03000509000000000000" pitchFamily="65" charset="-120"/>
                <a:ea typeface="標楷體" panose="03000509000000000000" pitchFamily="65" charset="-120"/>
              </a:rPr>
              <a:t>。</a:t>
            </a:r>
            <a:endParaRPr lang="en-US" altLang="zh-TW" sz="2000" dirty="0">
              <a:solidFill>
                <a:srgbClr val="7030A0"/>
              </a:solidFill>
              <a:latin typeface="標楷體" panose="03000509000000000000" pitchFamily="65" charset="-120"/>
              <a:ea typeface="標楷體" panose="03000509000000000000" pitchFamily="65" charset="-120"/>
            </a:endParaRPr>
          </a:p>
          <a:p>
            <a:endParaRPr lang="zh-TW" altLang="en-US" dirty="0"/>
          </a:p>
        </p:txBody>
      </p:sp>
    </p:spTree>
    <p:extLst>
      <p:ext uri="{BB962C8B-B14F-4D97-AF65-F5344CB8AC3E}">
        <p14:creationId xmlns:p14="http://schemas.microsoft.com/office/powerpoint/2010/main" val="15149674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7931224" cy="850106"/>
          </a:xfrm>
        </p:spPr>
        <p:txBody>
          <a:bodyPr>
            <a:noAutofit/>
          </a:bodyPr>
          <a:lstStyle/>
          <a:p>
            <a:r>
              <a:rPr lang="zh-TW" altLang="en-US" sz="3200" b="1" cap="none" dirty="0">
                <a:solidFill>
                  <a:srgbClr val="7030A0"/>
                </a:solidFill>
                <a:latin typeface="標楷體" pitchFamily="65" charset="-120"/>
                <a:ea typeface="標楷體" pitchFamily="65" charset="-120"/>
              </a:rPr>
              <a:t>縣內轉學至他校相同班別申請作業注意事項</a:t>
            </a:r>
            <a:endParaRPr lang="zh-TW" altLang="en-US" sz="3200" dirty="0"/>
          </a:p>
        </p:txBody>
      </p:sp>
      <p:sp>
        <p:nvSpPr>
          <p:cNvPr id="3" name="內容版面配置區 2"/>
          <p:cNvSpPr>
            <a:spLocks noGrp="1"/>
          </p:cNvSpPr>
          <p:nvPr>
            <p:ph sz="quarter" idx="1"/>
          </p:nvPr>
        </p:nvSpPr>
        <p:spPr>
          <a:xfrm>
            <a:off x="457200" y="1600200"/>
            <a:ext cx="7859216" cy="4421088"/>
          </a:xfrm>
        </p:spPr>
        <p:txBody>
          <a:bodyPr/>
          <a:lstStyle/>
          <a:p>
            <a:r>
              <a:rPr lang="zh-TW" altLang="en-US" dirty="0">
                <a:latin typeface="標楷體" panose="03000509000000000000" pitchFamily="65" charset="-120"/>
                <a:ea typeface="標楷體" panose="03000509000000000000" pitchFamily="65" charset="-120"/>
              </a:rPr>
              <a:t>一</a:t>
            </a:r>
            <a:r>
              <a:rPr lang="en-US" altLang="zh-TW" dirty="0">
                <a:latin typeface="標楷體" panose="03000509000000000000" pitchFamily="65" charset="-120"/>
                <a:ea typeface="標楷體" panose="03000509000000000000" pitchFamily="65" charset="-120"/>
              </a:rPr>
              <a:t>､</a:t>
            </a:r>
            <a:r>
              <a:rPr lang="zh-TW" altLang="en-US" dirty="0">
                <a:latin typeface="標楷體" panose="03000509000000000000" pitchFamily="65" charset="-120"/>
                <a:ea typeface="標楷體" panose="03000509000000000000" pitchFamily="65" charset="-120"/>
              </a:rPr>
              <a:t>轉學生已經不在原校就讀</a:t>
            </a:r>
            <a:endParaRPr lang="en-US" altLang="zh-TW" dirty="0">
              <a:latin typeface="標楷體" panose="03000509000000000000" pitchFamily="65" charset="-120"/>
              <a:ea typeface="標楷體" panose="03000509000000000000" pitchFamily="65" charset="-120"/>
            </a:endParaRPr>
          </a:p>
          <a:p>
            <a:pPr marL="0" indent="0">
              <a:buNone/>
            </a:pPr>
            <a:r>
              <a:rPr lang="zh-TW" altLang="en-US" dirty="0">
                <a:latin typeface="標楷體" panose="03000509000000000000" pitchFamily="65" charset="-120"/>
                <a:ea typeface="標楷體" panose="03000509000000000000" pitchFamily="65" charset="-120"/>
              </a:rPr>
              <a:t>     </a:t>
            </a:r>
            <a:r>
              <a:rPr lang="en-US" altLang="zh-TW" dirty="0">
                <a:latin typeface="標楷體" panose="03000509000000000000" pitchFamily="65" charset="-120"/>
                <a:ea typeface="標楷體" panose="03000509000000000000" pitchFamily="65" charset="-120"/>
              </a:rPr>
              <a:t>(</a:t>
            </a:r>
            <a:r>
              <a:rPr lang="zh-TW" altLang="en-US" dirty="0">
                <a:latin typeface="標楷體" panose="03000509000000000000" pitchFamily="65" charset="-120"/>
                <a:ea typeface="標楷體" panose="03000509000000000000" pitchFamily="65" charset="-120"/>
              </a:rPr>
              <a:t>幼生管理系統作業完成資料移出</a:t>
            </a:r>
            <a:r>
              <a:rPr lang="en-US" altLang="zh-TW" dirty="0">
                <a:latin typeface="標楷體" panose="03000509000000000000" pitchFamily="65" charset="-120"/>
                <a:ea typeface="標楷體" panose="03000509000000000000" pitchFamily="65" charset="-120"/>
              </a:rPr>
              <a:t>)</a:t>
            </a:r>
          </a:p>
          <a:p>
            <a:pPr marL="0" indent="0">
              <a:buNone/>
            </a:pPr>
            <a:r>
              <a:rPr lang="zh-TW" altLang="en-US" sz="2200" dirty="0">
                <a:latin typeface="標楷體" panose="03000509000000000000" pitchFamily="65" charset="-120"/>
                <a:ea typeface="標楷體" panose="03000509000000000000" pitchFamily="65" charset="-120"/>
              </a:rPr>
              <a:t>原校已於特教通報網填寫轉銜表，在學務端異動資料至新學校</a:t>
            </a:r>
            <a:endParaRPr lang="en-US" altLang="zh-TW" sz="2200" dirty="0">
              <a:latin typeface="標楷體" panose="03000509000000000000" pitchFamily="65" charset="-120"/>
              <a:ea typeface="標楷體" panose="03000509000000000000" pitchFamily="65" charset="-120"/>
            </a:endParaRPr>
          </a:p>
          <a:p>
            <a:endParaRPr lang="en-US" altLang="zh-TW" dirty="0">
              <a:latin typeface="標楷體" panose="03000509000000000000" pitchFamily="65" charset="-120"/>
              <a:ea typeface="標楷體" panose="03000509000000000000" pitchFamily="65" charset="-120"/>
            </a:endParaRPr>
          </a:p>
          <a:p>
            <a:r>
              <a:rPr lang="zh-TW" altLang="en-US" dirty="0">
                <a:latin typeface="標楷體" panose="03000509000000000000" pitchFamily="65" charset="-120"/>
                <a:ea typeface="標楷體" panose="03000509000000000000" pitchFamily="65" charset="-120"/>
              </a:rPr>
              <a:t>二</a:t>
            </a:r>
            <a:r>
              <a:rPr lang="en-US" altLang="zh-TW" dirty="0">
                <a:latin typeface="標楷體" panose="03000509000000000000" pitchFamily="65" charset="-120"/>
                <a:ea typeface="標楷體" panose="03000509000000000000" pitchFamily="65" charset="-120"/>
              </a:rPr>
              <a:t>､</a:t>
            </a:r>
            <a:r>
              <a:rPr lang="zh-TW" altLang="en-US" dirty="0">
                <a:latin typeface="標楷體" panose="03000509000000000000" pitchFamily="65" charset="-120"/>
                <a:ea typeface="標楷體" panose="03000509000000000000" pitchFamily="65" charset="-120"/>
              </a:rPr>
              <a:t>轉學生已經在新學校就讀</a:t>
            </a:r>
            <a:endParaRPr lang="en-US" altLang="zh-TW" dirty="0">
              <a:latin typeface="標楷體" panose="03000509000000000000" pitchFamily="65" charset="-120"/>
              <a:ea typeface="標楷體" panose="03000509000000000000" pitchFamily="65" charset="-120"/>
            </a:endParaRPr>
          </a:p>
          <a:p>
            <a:pPr marL="0" indent="0">
              <a:buNone/>
            </a:pPr>
            <a:r>
              <a:rPr lang="zh-TW" altLang="en-US" dirty="0">
                <a:latin typeface="標楷體" panose="03000509000000000000" pitchFamily="65" charset="-120"/>
                <a:ea typeface="標楷體" panose="03000509000000000000" pitchFamily="65" charset="-120"/>
              </a:rPr>
              <a:t>     </a:t>
            </a:r>
            <a:r>
              <a:rPr lang="en-US" altLang="zh-TW" dirty="0">
                <a:latin typeface="標楷體" panose="03000509000000000000" pitchFamily="65" charset="-120"/>
                <a:ea typeface="標楷體" panose="03000509000000000000" pitchFamily="65" charset="-120"/>
              </a:rPr>
              <a:t>(</a:t>
            </a:r>
            <a:r>
              <a:rPr lang="zh-TW" altLang="en-US" dirty="0">
                <a:latin typeface="標楷體" panose="03000509000000000000" pitchFamily="65" charset="-120"/>
                <a:ea typeface="標楷體" panose="03000509000000000000" pitchFamily="65" charset="-120"/>
              </a:rPr>
              <a:t>幼生管理系統作業完成資料建置</a:t>
            </a:r>
            <a:r>
              <a:rPr lang="en-US" altLang="zh-TW" dirty="0">
                <a:latin typeface="標楷體" panose="03000509000000000000" pitchFamily="65" charset="-120"/>
                <a:ea typeface="標楷體" panose="03000509000000000000" pitchFamily="65" charset="-120"/>
              </a:rPr>
              <a:t>)</a:t>
            </a:r>
          </a:p>
          <a:p>
            <a:pPr marL="0" indent="0">
              <a:buNone/>
            </a:pPr>
            <a:r>
              <a:rPr lang="zh-TW" altLang="en-US" dirty="0">
                <a:latin typeface="標楷體" panose="03000509000000000000" pitchFamily="65" charset="-120"/>
                <a:ea typeface="標楷體" panose="03000509000000000000" pitchFamily="65" charset="-120"/>
              </a:rPr>
              <a:t>新學校已於特教通報網學務端接收學生資料</a:t>
            </a:r>
            <a:endParaRPr lang="en-US" altLang="zh-TW" dirty="0">
              <a:latin typeface="標楷體" panose="03000509000000000000" pitchFamily="65" charset="-120"/>
              <a:ea typeface="標楷體" panose="03000509000000000000" pitchFamily="65" charset="-120"/>
            </a:endParaRPr>
          </a:p>
          <a:p>
            <a:endParaRPr lang="en-US" altLang="zh-TW" dirty="0">
              <a:latin typeface="標楷體" panose="03000509000000000000" pitchFamily="65" charset="-120"/>
              <a:ea typeface="標楷體" panose="03000509000000000000" pitchFamily="65" charset="-120"/>
            </a:endParaRPr>
          </a:p>
          <a:p>
            <a:r>
              <a:rPr lang="zh-TW" altLang="en-US" dirty="0">
                <a:latin typeface="標楷體" panose="03000509000000000000" pitchFamily="65" charset="-120"/>
                <a:ea typeface="標楷體" panose="03000509000000000000" pitchFamily="65" charset="-120"/>
              </a:rPr>
              <a:t>三</a:t>
            </a:r>
            <a:r>
              <a:rPr lang="en-US" altLang="zh-TW" dirty="0">
                <a:latin typeface="標楷體" panose="03000509000000000000" pitchFamily="65" charset="-120"/>
                <a:ea typeface="標楷體" panose="03000509000000000000" pitchFamily="65" charset="-120"/>
              </a:rPr>
              <a:t>､</a:t>
            </a:r>
            <a:r>
              <a:rPr lang="zh-TW" altLang="en-US" dirty="0">
                <a:latin typeface="標楷體" panose="03000509000000000000" pitchFamily="65" charset="-120"/>
                <a:ea typeface="標楷體" panose="03000509000000000000" pitchFamily="65" charset="-120"/>
              </a:rPr>
              <a:t>由</a:t>
            </a:r>
            <a:r>
              <a:rPr lang="zh-TW" altLang="en-US" sz="3200" dirty="0">
                <a:solidFill>
                  <a:srgbClr val="FF0000"/>
                </a:solidFill>
                <a:latin typeface="標楷體" panose="03000509000000000000" pitchFamily="65" charset="-120"/>
                <a:ea typeface="標楷體" panose="03000509000000000000" pitchFamily="65" charset="-120"/>
              </a:rPr>
              <a:t>新學校</a:t>
            </a:r>
            <a:r>
              <a:rPr lang="zh-TW" altLang="en-US" dirty="0">
                <a:latin typeface="標楷體" panose="03000509000000000000" pitchFamily="65" charset="-120"/>
                <a:ea typeface="標楷體" panose="03000509000000000000" pitchFamily="65" charset="-120"/>
              </a:rPr>
              <a:t>辦理</a:t>
            </a:r>
            <a:r>
              <a:rPr lang="en-US" altLang="zh-TW" dirty="0">
                <a:latin typeface="標楷體" panose="03000509000000000000" pitchFamily="65" charset="-120"/>
                <a:ea typeface="標楷體" panose="03000509000000000000" pitchFamily="65" charset="-120"/>
              </a:rPr>
              <a:t>[</a:t>
            </a:r>
            <a:r>
              <a:rPr lang="zh-TW" altLang="en-US" dirty="0">
                <a:latin typeface="標楷體" panose="03000509000000000000" pitchFamily="65" charset="-120"/>
                <a:ea typeface="標楷體" panose="03000509000000000000" pitchFamily="65" charset="-120"/>
              </a:rPr>
              <a:t>轉學至他校相同班別申請作業</a:t>
            </a:r>
            <a:r>
              <a:rPr lang="en-US" altLang="zh-TW" dirty="0">
                <a:latin typeface="標楷體" panose="03000509000000000000" pitchFamily="65" charset="-120"/>
                <a:ea typeface="標楷體" panose="03000509000000000000" pitchFamily="65" charset="-120"/>
              </a:rPr>
              <a:t>]</a:t>
            </a:r>
            <a:endParaRPr lang="zh-TW" altLang="en-US" dirty="0">
              <a:latin typeface="標楷體" panose="03000509000000000000" pitchFamily="65" charset="-120"/>
              <a:ea typeface="標楷體" panose="03000509000000000000" pitchFamily="65" charset="-120"/>
            </a:endParaRPr>
          </a:p>
          <a:p>
            <a:endParaRPr lang="zh-TW" altLang="en-US" dirty="0"/>
          </a:p>
          <a:p>
            <a:endParaRPr lang="zh-TW" altLang="en-US" dirty="0"/>
          </a:p>
        </p:txBody>
      </p:sp>
    </p:spTree>
    <p:extLst>
      <p:ext uri="{BB962C8B-B14F-4D97-AF65-F5344CB8AC3E}">
        <p14:creationId xmlns:p14="http://schemas.microsoft.com/office/powerpoint/2010/main" val="23486071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7704856" cy="764704"/>
          </a:xfrm>
        </p:spPr>
        <p:txBody>
          <a:bodyPr>
            <a:normAutofit/>
          </a:bodyPr>
          <a:lstStyle/>
          <a:p>
            <a:r>
              <a:rPr lang="zh-TW" altLang="en-US" sz="2800" b="1" cap="none" dirty="0">
                <a:solidFill>
                  <a:srgbClr val="7030A0"/>
                </a:solidFill>
                <a:latin typeface="標楷體" pitchFamily="65" charset="-120"/>
                <a:ea typeface="標楷體" pitchFamily="65" charset="-120"/>
              </a:rPr>
              <a:t>     </a:t>
            </a:r>
            <a:r>
              <a:rPr lang="zh-TW" altLang="en-US" sz="3200" b="1" cap="none" dirty="0">
                <a:solidFill>
                  <a:srgbClr val="7030A0"/>
                </a:solidFill>
                <a:latin typeface="標楷體" pitchFamily="65" charset="-120"/>
                <a:ea typeface="標楷體" pitchFamily="65" charset="-120"/>
              </a:rPr>
              <a:t>縣內轉學至他校不同班別文件</a:t>
            </a:r>
            <a:endParaRPr lang="zh-TW" altLang="en-US" sz="3200" dirty="0">
              <a:solidFill>
                <a:srgbClr val="7030A0"/>
              </a:solidFill>
            </a:endParaRPr>
          </a:p>
        </p:txBody>
      </p:sp>
      <p:sp>
        <p:nvSpPr>
          <p:cNvPr id="3" name="內容版面配置區 2"/>
          <p:cNvSpPr>
            <a:spLocks noGrp="1"/>
          </p:cNvSpPr>
          <p:nvPr>
            <p:ph sz="quarter" idx="1"/>
          </p:nvPr>
        </p:nvSpPr>
        <p:spPr>
          <a:xfrm>
            <a:off x="179512" y="1052736"/>
            <a:ext cx="8640960" cy="5421216"/>
          </a:xfrm>
        </p:spPr>
        <p:txBody>
          <a:bodyPr/>
          <a:lstStyle/>
          <a:p>
            <a:pPr marL="0" indent="0">
              <a:buClr>
                <a:srgbClr val="FE8637"/>
              </a:buClr>
              <a:buNone/>
            </a:pPr>
            <a:r>
              <a:rPr lang="zh-TW" altLang="en-US" sz="2000" dirty="0">
                <a:solidFill>
                  <a:srgbClr val="00B050"/>
                </a:solidFill>
                <a:latin typeface="標楷體" pitchFamily="65" charset="-120"/>
                <a:ea typeface="標楷體" pitchFamily="65" charset="-120"/>
              </a:rPr>
              <a:t>二、他校不同班別</a:t>
            </a:r>
            <a:r>
              <a:rPr lang="en-US" altLang="zh-TW" sz="2000" dirty="0">
                <a:solidFill>
                  <a:srgbClr val="00B050"/>
                </a:solidFill>
                <a:latin typeface="標楷體" pitchFamily="65" charset="-120"/>
                <a:ea typeface="標楷體" pitchFamily="65" charset="-120"/>
              </a:rPr>
              <a:t>:</a:t>
            </a:r>
          </a:p>
          <a:p>
            <a:pPr marL="0" indent="0">
              <a:buClr>
                <a:srgbClr val="FE8637"/>
              </a:buClr>
              <a:buNone/>
            </a:pPr>
            <a:r>
              <a:rPr lang="zh-TW" altLang="en-US" sz="2000" dirty="0">
                <a:latin typeface="標楷體" pitchFamily="65" charset="-120"/>
                <a:ea typeface="標楷體" pitchFamily="65" charset="-120"/>
              </a:rPr>
              <a:t>（</a:t>
            </a:r>
            <a:r>
              <a:rPr lang="en-US" altLang="zh-TW" sz="2000" dirty="0">
                <a:latin typeface="標楷體" pitchFamily="65" charset="-120"/>
                <a:ea typeface="標楷體" pitchFamily="65" charset="-120"/>
              </a:rPr>
              <a:t>1</a:t>
            </a:r>
            <a:r>
              <a:rPr lang="zh-TW" altLang="en-US" sz="2000" dirty="0">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rPr>
              <a:t>總表</a:t>
            </a:r>
            <a:r>
              <a:rPr lang="en-US" altLang="zh-TW" sz="2000" dirty="0">
                <a:solidFill>
                  <a:srgbClr val="002060"/>
                </a:solidFill>
                <a:latin typeface="標楷體" pitchFamily="65" charset="-120"/>
                <a:ea typeface="標楷體" pitchFamily="65" charset="-120"/>
              </a:rPr>
              <a:t>(</a:t>
            </a:r>
            <a:r>
              <a:rPr lang="zh-TW" altLang="en-US" sz="2000" u="sng" dirty="0">
                <a:solidFill>
                  <a:srgbClr val="FF0000"/>
                </a:solidFill>
                <a:latin typeface="標楷體" pitchFamily="65" charset="-120"/>
                <a:ea typeface="標楷體" pitchFamily="65" charset="-120"/>
              </a:rPr>
              <a:t>需繳交書面資料</a:t>
            </a:r>
            <a:r>
              <a:rPr lang="zh-TW" altLang="en-US" sz="2000" dirty="0">
                <a:solidFill>
                  <a:srgbClr val="002060"/>
                </a:solidFill>
                <a:latin typeface="標楷體" pitchFamily="65" charset="-120"/>
                <a:ea typeface="標楷體" pitchFamily="65" charset="-120"/>
              </a:rPr>
              <a:t>，電子檔寄至</a:t>
            </a:r>
            <a:endParaRPr lang="en-US" altLang="zh-TW" sz="2000" dirty="0">
              <a:solidFill>
                <a:srgbClr val="002060"/>
              </a:solidFill>
              <a:latin typeface="標楷體" pitchFamily="65" charset="-120"/>
              <a:ea typeface="標楷體" pitchFamily="65" charset="-120"/>
            </a:endParaRPr>
          </a:p>
          <a:p>
            <a:pPr marL="0" indent="0">
              <a:buClr>
                <a:srgbClr val="FE8637"/>
              </a:buClr>
              <a:buNone/>
            </a:pPr>
            <a:r>
              <a:rPr lang="en-US" altLang="zh-TW" sz="2000" dirty="0">
                <a:solidFill>
                  <a:srgbClr val="002060"/>
                </a:solidFill>
                <a:latin typeface="標楷體" pitchFamily="65" charset="-120"/>
                <a:ea typeface="標楷體" pitchFamily="65" charset="-120"/>
              </a:rPr>
              <a:t>     </a:t>
            </a:r>
            <a:r>
              <a:rPr lang="zh-TW" altLang="en-US" sz="2000" dirty="0">
                <a:solidFill>
                  <a:srgbClr val="002060"/>
                </a:solidFill>
                <a:latin typeface="標楷體" pitchFamily="65" charset="-120"/>
                <a:ea typeface="標楷體" pitchFamily="65" charset="-120"/>
              </a:rPr>
              <a:t>東港國小傅鈺婷老師</a:t>
            </a:r>
            <a:r>
              <a:rPr lang="en-US" altLang="zh-TW" sz="2000" dirty="0">
                <a:solidFill>
                  <a:srgbClr val="002060"/>
                </a:solidFill>
                <a:latin typeface="標楷體" pitchFamily="65" charset="-120"/>
                <a:ea typeface="標楷體" pitchFamily="65" charset="-120"/>
              </a:rPr>
              <a:t>kpsspe@gmail.com)</a:t>
            </a:r>
          </a:p>
          <a:p>
            <a:pPr marL="0" indent="0">
              <a:buClr>
                <a:srgbClr val="FE8637"/>
              </a:buClr>
              <a:buNone/>
            </a:pPr>
            <a:r>
              <a:rPr lang="zh-TW" altLang="en-US" sz="2000" dirty="0">
                <a:solidFill>
                  <a:srgbClr val="002060"/>
                </a:solidFill>
                <a:latin typeface="標楷體" pitchFamily="65" charset="-120"/>
                <a:ea typeface="標楷體" pitchFamily="65" charset="-120"/>
              </a:rPr>
              <a:t>（</a:t>
            </a:r>
            <a:r>
              <a:rPr lang="en-US" altLang="zh-TW" sz="2000" dirty="0">
                <a:solidFill>
                  <a:srgbClr val="002060"/>
                </a:solidFill>
                <a:latin typeface="標楷體" pitchFamily="65" charset="-120"/>
                <a:ea typeface="標楷體" pitchFamily="65" charset="-120"/>
              </a:rPr>
              <a:t>2</a:t>
            </a:r>
            <a:r>
              <a:rPr lang="zh-TW" altLang="en-US" sz="2000" dirty="0">
                <a:solidFill>
                  <a:srgbClr val="002060"/>
                </a:solidFill>
                <a:latin typeface="標楷體" pitchFamily="65" charset="-120"/>
                <a:ea typeface="標楷體" pitchFamily="65" charset="-120"/>
              </a:rPr>
              <a:t>）資料送件信封封面</a:t>
            </a:r>
            <a:r>
              <a:rPr lang="en-US" altLang="zh-TW" sz="2000" dirty="0">
                <a:solidFill>
                  <a:srgbClr val="002060"/>
                </a:solidFill>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rPr>
              <a:t>黏貼於送件資料袋</a:t>
            </a:r>
            <a:r>
              <a:rPr lang="en-US" altLang="zh-TW" sz="2000" dirty="0">
                <a:solidFill>
                  <a:srgbClr val="002060"/>
                </a:solidFill>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rPr>
              <a:t>信封提報類別</a:t>
            </a:r>
            <a:r>
              <a:rPr lang="en-US" altLang="zh-TW" sz="2000" dirty="0">
                <a:solidFill>
                  <a:srgbClr val="002060"/>
                </a:solidFill>
                <a:latin typeface="標楷體" pitchFamily="65" charset="-120"/>
                <a:ea typeface="標楷體" pitchFamily="65" charset="-120"/>
              </a:rPr>
              <a:t>:</a:t>
            </a:r>
            <a:r>
              <a:rPr lang="en-US" altLang="zh-TW" sz="2000" dirty="0">
                <a:solidFill>
                  <a:srgbClr val="FF0000"/>
                </a:solidFill>
                <a:latin typeface="標楷體" pitchFamily="65" charset="-120"/>
                <a:ea typeface="標楷體" pitchFamily="65" charset="-120"/>
              </a:rPr>
              <a:t>A </a:t>
            </a:r>
            <a:endParaRPr lang="en-US" altLang="zh-TW" sz="2000" b="1" dirty="0">
              <a:solidFill>
                <a:srgbClr val="FF0000"/>
              </a:solidFill>
              <a:latin typeface="標楷體" pitchFamily="65" charset="-120"/>
              <a:ea typeface="標楷體" pitchFamily="65" charset="-120"/>
            </a:endParaRPr>
          </a:p>
          <a:p>
            <a:pPr marL="0" indent="0">
              <a:buClr>
                <a:srgbClr val="FE8637"/>
              </a:buClr>
              <a:buNone/>
            </a:pPr>
            <a:r>
              <a:rPr lang="zh-TW" altLang="en-US" sz="2000" dirty="0">
                <a:solidFill>
                  <a:srgbClr val="002060"/>
                </a:solidFill>
                <a:latin typeface="標楷體" pitchFamily="65" charset="-120"/>
                <a:ea typeface="標楷體" pitchFamily="65" charset="-120"/>
              </a:rPr>
              <a:t>（</a:t>
            </a:r>
            <a:r>
              <a:rPr lang="en-US" altLang="zh-TW" sz="2000" dirty="0">
                <a:solidFill>
                  <a:srgbClr val="002060"/>
                </a:solidFill>
                <a:latin typeface="標楷體" pitchFamily="65" charset="-120"/>
                <a:ea typeface="標楷體" pitchFamily="65" charset="-120"/>
              </a:rPr>
              <a:t>3</a:t>
            </a:r>
            <a:r>
              <a:rPr lang="zh-TW" altLang="en-US" sz="2000" dirty="0">
                <a:solidFill>
                  <a:srgbClr val="002060"/>
                </a:solidFill>
                <a:latin typeface="標楷體" pitchFamily="65" charset="-120"/>
                <a:ea typeface="標楷體" pitchFamily="65" charset="-120"/>
              </a:rPr>
              <a:t>）檢送</a:t>
            </a:r>
            <a:endParaRPr lang="en-US" altLang="zh-TW" sz="2000" dirty="0">
              <a:solidFill>
                <a:srgbClr val="002060"/>
              </a:solidFill>
              <a:latin typeface="標楷體" pitchFamily="65" charset="-120"/>
              <a:ea typeface="標楷體" pitchFamily="65" charset="-120"/>
            </a:endParaRPr>
          </a:p>
          <a:p>
            <a:pPr marL="0" indent="0">
              <a:buClr>
                <a:srgbClr val="FE8637"/>
              </a:buClr>
              <a:buNone/>
            </a:pPr>
            <a:r>
              <a:rPr lang="zh-TW" altLang="en-US" sz="2000" dirty="0">
                <a:solidFill>
                  <a:srgbClr val="002060"/>
                </a:solidFill>
                <a:latin typeface="標楷體" pitchFamily="65" charset="-120"/>
                <a:ea typeface="標楷體" pitchFamily="65" charset="-120"/>
              </a:rPr>
              <a:t>   </a:t>
            </a:r>
            <a:r>
              <a:rPr lang="en-US" altLang="zh-TW" sz="2000" dirty="0">
                <a:solidFill>
                  <a:srgbClr val="002060"/>
                </a:solidFill>
                <a:latin typeface="標楷體" pitchFamily="65" charset="-120"/>
                <a:ea typeface="標楷體" pitchFamily="65" charset="-120"/>
              </a:rPr>
              <a:t>1.</a:t>
            </a:r>
            <a:r>
              <a:rPr lang="zh-TW" altLang="en-US" sz="2000" dirty="0">
                <a:solidFill>
                  <a:srgbClr val="002060"/>
                </a:solidFill>
                <a:latin typeface="標楷體" pitchFamily="65" charset="-120"/>
                <a:ea typeface="標楷體" pitchFamily="65" charset="-120"/>
                <a:hlinkClick r:id="rId2" action="ppaction://hlinkfile"/>
              </a:rPr>
              <a:t>檢核表</a:t>
            </a:r>
            <a:endParaRPr lang="en-US" altLang="zh-TW" sz="2000" dirty="0">
              <a:solidFill>
                <a:srgbClr val="002060"/>
              </a:solidFill>
              <a:latin typeface="標楷體" pitchFamily="65" charset="-120"/>
              <a:ea typeface="標楷體" pitchFamily="65" charset="-120"/>
            </a:endParaRPr>
          </a:p>
          <a:p>
            <a:pPr marL="0" indent="0">
              <a:buClr>
                <a:srgbClr val="FE8637"/>
              </a:buClr>
              <a:buNone/>
            </a:pPr>
            <a:r>
              <a:rPr lang="zh-TW" altLang="en-US" sz="2000" dirty="0">
                <a:solidFill>
                  <a:srgbClr val="002060"/>
                </a:solidFill>
                <a:latin typeface="標楷體" pitchFamily="65" charset="-120"/>
                <a:ea typeface="標楷體" pitchFamily="65" charset="-120"/>
              </a:rPr>
              <a:t>   </a:t>
            </a:r>
            <a:r>
              <a:rPr lang="en-US" altLang="zh-TW" sz="2000" dirty="0">
                <a:solidFill>
                  <a:srgbClr val="002060"/>
                </a:solidFill>
                <a:latin typeface="標楷體" pitchFamily="65" charset="-120"/>
                <a:ea typeface="標楷體" pitchFamily="65" charset="-120"/>
              </a:rPr>
              <a:t>2.</a:t>
            </a:r>
            <a:r>
              <a:rPr lang="zh-TW" altLang="en-US" sz="2000" dirty="0">
                <a:solidFill>
                  <a:srgbClr val="FF0000"/>
                </a:solidFill>
                <a:latin typeface="標楷體"/>
                <a:ea typeface="標楷體"/>
                <a:hlinkClick r:id="rId2" action="ppaction://hlinkfile"/>
              </a:rPr>
              <a:t>「</a:t>
            </a:r>
            <a:r>
              <a:rPr lang="zh-TW" altLang="en-US" sz="2000" b="1" dirty="0">
                <a:solidFill>
                  <a:srgbClr val="FF0000"/>
                </a:solidFill>
                <a:latin typeface="標楷體" pitchFamily="65" charset="-120"/>
                <a:ea typeface="標楷體" pitchFamily="65" charset="-120"/>
                <a:hlinkClick r:id="rId2" action="ppaction://hlinkfile"/>
              </a:rPr>
              <a:t>重新評估</a:t>
            </a:r>
            <a:r>
              <a:rPr lang="zh-TW" altLang="en-US" sz="2000" dirty="0">
                <a:solidFill>
                  <a:srgbClr val="FF0000"/>
                </a:solidFill>
                <a:latin typeface="標楷體"/>
                <a:ea typeface="標楷體"/>
                <a:hlinkClick r:id="rId2" action="ppaction://hlinkfile"/>
              </a:rPr>
              <a:t>」完整</a:t>
            </a:r>
            <a:r>
              <a:rPr lang="zh-TW" altLang="en-US" sz="2000" dirty="0">
                <a:solidFill>
                  <a:srgbClr val="FF0000"/>
                </a:solidFill>
                <a:latin typeface="標楷體" pitchFamily="65" charset="-120"/>
                <a:ea typeface="標楷體" pitchFamily="65" charset="-120"/>
                <a:hlinkClick r:id="rId2" action="ppaction://hlinkfile"/>
              </a:rPr>
              <a:t>表件</a:t>
            </a:r>
            <a:endParaRPr lang="en-US" altLang="zh-TW" sz="2000" dirty="0">
              <a:solidFill>
                <a:srgbClr val="FF0000"/>
              </a:solidFill>
              <a:latin typeface="標楷體" pitchFamily="65" charset="-120"/>
              <a:ea typeface="標楷體" pitchFamily="65" charset="-120"/>
            </a:endParaRPr>
          </a:p>
          <a:p>
            <a:pPr marL="0" indent="0">
              <a:buNone/>
            </a:pPr>
            <a:r>
              <a:rPr lang="zh-TW" altLang="en-US" sz="2000" dirty="0">
                <a:latin typeface="標楷體" pitchFamily="65" charset="-120"/>
                <a:ea typeface="標楷體" pitchFamily="65" charset="-120"/>
              </a:rPr>
              <a:t> </a:t>
            </a:r>
            <a:r>
              <a:rPr lang="en-US" altLang="zh-TW" sz="2000" dirty="0">
                <a:latin typeface="標楷體" pitchFamily="65" charset="-120"/>
                <a:ea typeface="標楷體" pitchFamily="65" charset="-120"/>
              </a:rPr>
              <a:t>(4)</a:t>
            </a:r>
            <a:r>
              <a:rPr lang="zh-TW" altLang="en-US" sz="2000" dirty="0">
                <a:latin typeface="標楷體" pitchFamily="65" charset="-120"/>
                <a:ea typeface="標楷體" pitchFamily="65" charset="-120"/>
              </a:rPr>
              <a:t>依鑑定期程於特教通報網提報鑑定安置並送相關表件給本縣鑑輔會</a:t>
            </a:r>
            <a:endParaRPr lang="en-US" altLang="zh-TW" sz="2000" b="1" dirty="0">
              <a:latin typeface="標楷體" pitchFamily="65" charset="-120"/>
              <a:ea typeface="標楷體" pitchFamily="65" charset="-120"/>
            </a:endParaRPr>
          </a:p>
          <a:p>
            <a:pPr marL="0" indent="0">
              <a:buClr>
                <a:srgbClr val="FE8637"/>
              </a:buClr>
              <a:buNone/>
            </a:pPr>
            <a:endParaRPr lang="en-US" altLang="zh-TW" sz="2000" dirty="0">
              <a:latin typeface="標楷體" pitchFamily="65" charset="-120"/>
              <a:ea typeface="標楷體" pitchFamily="65" charset="-120"/>
            </a:endParaRPr>
          </a:p>
          <a:p>
            <a:pPr marL="0" indent="0">
              <a:buClr>
                <a:srgbClr val="FE8637"/>
              </a:buClr>
              <a:buNone/>
            </a:pPr>
            <a:r>
              <a:rPr lang="en-US" altLang="zh-TW" sz="2000" dirty="0">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rPr>
              <a:t>教育部特教通報網學務端操作→提報鑑定安置→填寫鑑定摘要表</a:t>
            </a:r>
            <a:endParaRPr lang="en-US" altLang="zh-TW" sz="2000" dirty="0">
              <a:solidFill>
                <a:srgbClr val="002060"/>
              </a:solidFill>
              <a:latin typeface="標楷體" pitchFamily="65" charset="-120"/>
              <a:ea typeface="標楷體" pitchFamily="65" charset="-120"/>
            </a:endParaRPr>
          </a:p>
          <a:p>
            <a:pPr marL="0" indent="0">
              <a:buClr>
                <a:srgbClr val="FE8637"/>
              </a:buClr>
              <a:buNone/>
            </a:pPr>
            <a:r>
              <a:rPr lang="en-US" altLang="zh-TW" sz="2000" dirty="0">
                <a:solidFill>
                  <a:srgbClr val="002060"/>
                </a:solidFill>
                <a:latin typeface="標楷體" pitchFamily="65" charset="-120"/>
                <a:ea typeface="標楷體" pitchFamily="65" charset="-120"/>
              </a:rPr>
              <a:t>  -</a:t>
            </a:r>
            <a:r>
              <a:rPr lang="zh-TW" altLang="en-US" sz="2000" dirty="0">
                <a:solidFill>
                  <a:srgbClr val="002060"/>
                </a:solidFill>
                <a:latin typeface="標楷體" pitchFamily="65" charset="-120"/>
                <a:ea typeface="標楷體" pitchFamily="65" charset="-120"/>
              </a:rPr>
              <a:t>提報類組</a:t>
            </a:r>
            <a:r>
              <a:rPr lang="en-US" altLang="zh-TW" sz="2000" dirty="0">
                <a:solidFill>
                  <a:srgbClr val="002060"/>
                </a:solidFill>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rPr>
              <a:t>依據依據學生障礙狀況選擇</a:t>
            </a:r>
            <a:r>
              <a:rPr lang="zh-TW" altLang="en-US" sz="2000" dirty="0">
                <a:solidFill>
                  <a:srgbClr val="002060"/>
                </a:solidFill>
                <a:latin typeface="標楷體"/>
                <a:ea typeface="標楷體"/>
              </a:rPr>
              <a:t>「特教障礙類別」 </a:t>
            </a:r>
            <a:endParaRPr lang="en-US" altLang="zh-TW" sz="2000" dirty="0">
              <a:solidFill>
                <a:srgbClr val="002060"/>
              </a:solidFill>
              <a:latin typeface="標楷體"/>
              <a:ea typeface="標楷體"/>
            </a:endParaRPr>
          </a:p>
          <a:p>
            <a:pPr marL="0" indent="0">
              <a:buClr>
                <a:srgbClr val="FE8637"/>
              </a:buClr>
              <a:buNone/>
            </a:pPr>
            <a:r>
              <a:rPr lang="en-US" altLang="zh-TW" sz="2000" dirty="0">
                <a:solidFill>
                  <a:srgbClr val="002060"/>
                </a:solidFill>
                <a:latin typeface="標楷體"/>
                <a:ea typeface="標楷體"/>
              </a:rPr>
              <a:t>  -</a:t>
            </a:r>
            <a:r>
              <a:rPr lang="zh-TW" altLang="en-US" sz="2000" dirty="0">
                <a:solidFill>
                  <a:srgbClr val="002060"/>
                </a:solidFill>
                <a:latin typeface="標楷體" pitchFamily="65" charset="-120"/>
                <a:ea typeface="標楷體" pitchFamily="65" charset="-120"/>
              </a:rPr>
              <a:t>提報身分為</a:t>
            </a:r>
            <a:r>
              <a:rPr lang="zh-TW" altLang="en-US" sz="2000" dirty="0">
                <a:solidFill>
                  <a:srgbClr val="002060"/>
                </a:solidFill>
                <a:latin typeface="標楷體"/>
                <a:ea typeface="標楷體"/>
              </a:rPr>
              <a:t>「</a:t>
            </a:r>
            <a:r>
              <a:rPr lang="zh-TW" altLang="en-US" sz="2000" dirty="0">
                <a:solidFill>
                  <a:srgbClr val="00B050"/>
                </a:solidFill>
                <a:latin typeface="標楷體"/>
                <a:ea typeface="標楷體"/>
              </a:rPr>
              <a:t>舊個案重新評估</a:t>
            </a:r>
            <a:r>
              <a:rPr lang="zh-TW" altLang="en-US" sz="2000" dirty="0">
                <a:solidFill>
                  <a:srgbClr val="002060"/>
                </a:solidFill>
                <a:latin typeface="標楷體"/>
                <a:ea typeface="標楷體"/>
              </a:rPr>
              <a:t>」</a:t>
            </a:r>
            <a:endParaRPr lang="en-US" altLang="zh-TW" sz="2000" dirty="0">
              <a:solidFill>
                <a:srgbClr val="002060"/>
              </a:solidFill>
              <a:latin typeface="標楷體" pitchFamily="65" charset="-120"/>
              <a:ea typeface="標楷體" pitchFamily="65" charset="-120"/>
            </a:endParaRPr>
          </a:p>
          <a:p>
            <a:pPr marL="0" indent="0">
              <a:buClr>
                <a:srgbClr val="FE8637"/>
              </a:buClr>
              <a:buNone/>
            </a:pPr>
            <a:endParaRPr lang="en-US" altLang="zh-TW" sz="1800" dirty="0">
              <a:solidFill>
                <a:srgbClr val="7030A0"/>
              </a:solidFill>
              <a:latin typeface="標楷體" pitchFamily="65" charset="-120"/>
              <a:ea typeface="標楷體" pitchFamily="65" charset="-120"/>
            </a:endParaRPr>
          </a:p>
          <a:p>
            <a:pPr marL="0" indent="0">
              <a:buClr>
                <a:srgbClr val="FE8637"/>
              </a:buClr>
              <a:buNone/>
            </a:pPr>
            <a:endParaRPr lang="en-US" altLang="zh-TW" sz="1800" dirty="0">
              <a:solidFill>
                <a:srgbClr val="002060"/>
              </a:solidFill>
              <a:latin typeface="標楷體" pitchFamily="65" charset="-120"/>
              <a:ea typeface="標楷體" pitchFamily="65" charset="-120"/>
            </a:endParaRPr>
          </a:p>
        </p:txBody>
      </p:sp>
    </p:spTree>
    <p:extLst>
      <p:ext uri="{BB962C8B-B14F-4D97-AF65-F5344CB8AC3E}">
        <p14:creationId xmlns:p14="http://schemas.microsoft.com/office/powerpoint/2010/main" val="40532987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p>
            <a:r>
              <a:rPr lang="zh-TW" altLang="en-US" sz="3600" b="1" cap="none" dirty="0">
                <a:solidFill>
                  <a:schemeClr val="tx1"/>
                </a:solidFill>
                <a:ea typeface="標楷體" pitchFamily="65" charset="-120"/>
              </a:rPr>
              <a:t>            鑑定安置實施計畫</a:t>
            </a:r>
          </a:p>
        </p:txBody>
      </p:sp>
      <p:sp>
        <p:nvSpPr>
          <p:cNvPr id="9219" name="Rectangle 3"/>
          <p:cNvSpPr>
            <a:spLocks noGrp="1"/>
          </p:cNvSpPr>
          <p:nvPr>
            <p:ph type="body" idx="1"/>
          </p:nvPr>
        </p:nvSpPr>
        <p:spPr/>
        <p:txBody>
          <a:bodyPr/>
          <a:lstStyle/>
          <a:p>
            <a:pPr>
              <a:buFont typeface="Wingdings" pitchFamily="2" charset="2"/>
              <a:buNone/>
            </a:pPr>
            <a:endParaRPr lang="en-US" altLang="zh-TW" dirty="0">
              <a:latin typeface="標楷體" pitchFamily="65" charset="-120"/>
              <a:ea typeface="標楷體" pitchFamily="65" charset="-120"/>
              <a:hlinkClick r:id="rId2" action="ppaction://hlinkfile"/>
            </a:endParaRPr>
          </a:p>
          <a:p>
            <a:pPr>
              <a:buFont typeface="Wingdings" pitchFamily="2" charset="2"/>
              <a:buNone/>
            </a:pPr>
            <a:endParaRPr lang="en-US" altLang="zh-TW" dirty="0">
              <a:latin typeface="標楷體" pitchFamily="65" charset="-120"/>
              <a:ea typeface="標楷體" pitchFamily="65" charset="-120"/>
              <a:hlinkClick r:id="rId2" action="ppaction://hlinkfile"/>
            </a:endParaRPr>
          </a:p>
          <a:p>
            <a:pPr>
              <a:buFont typeface="Wingdings" pitchFamily="2" charset="2"/>
              <a:buNone/>
            </a:pPr>
            <a:r>
              <a:rPr lang="en-US" altLang="zh-TW" dirty="0">
                <a:latin typeface="標楷體" pitchFamily="65" charset="-120"/>
                <a:ea typeface="標楷體" pitchFamily="65" charset="-120"/>
                <a:hlinkClick r:id="rId3" action="ppaction://hlinkfile"/>
              </a:rPr>
              <a:t>113</a:t>
            </a:r>
            <a:r>
              <a:rPr lang="zh-TW" altLang="en-US" dirty="0">
                <a:latin typeface="標楷體" pitchFamily="65" charset="-120"/>
                <a:ea typeface="標楷體" pitchFamily="65" charset="-120"/>
                <a:hlinkClick r:id="rId3" action="ppaction://hlinkfile"/>
              </a:rPr>
              <a:t>年度特殊教育學生鑑定安置實施計畫</a:t>
            </a:r>
            <a:endParaRPr lang="en-US" altLang="zh-TW" dirty="0">
              <a:latin typeface="標楷體" pitchFamily="65" charset="-120"/>
              <a:ea typeface="標楷體" pitchFamily="65" charset="-120"/>
            </a:endParaRPr>
          </a:p>
          <a:p>
            <a:pPr>
              <a:buNone/>
            </a:pPr>
            <a:endParaRPr lang="en-US" altLang="zh-TW" dirty="0">
              <a:latin typeface="標楷體" pitchFamily="65" charset="-120"/>
              <a:ea typeface="標楷體" pitchFamily="65" charset="-120"/>
            </a:endParaRPr>
          </a:p>
          <a:p>
            <a:pPr>
              <a:buNone/>
            </a:pPr>
            <a:r>
              <a:rPr lang="zh-TW" altLang="en-US" dirty="0">
                <a:latin typeface="標楷體" pitchFamily="65" charset="-120"/>
                <a:ea typeface="標楷體" pitchFamily="65" charset="-120"/>
              </a:rPr>
              <a:t>表件下載</a:t>
            </a:r>
            <a:r>
              <a:rPr lang="en-US" altLang="zh-TW" dirty="0">
                <a:latin typeface="標楷體" pitchFamily="65" charset="-120"/>
                <a:ea typeface="標楷體" pitchFamily="65" charset="-120"/>
              </a:rPr>
              <a:t>:</a:t>
            </a:r>
            <a:r>
              <a:rPr lang="zh-TW" altLang="en-US" dirty="0">
                <a:latin typeface="標楷體" pitchFamily="65" charset="-120"/>
                <a:ea typeface="標楷體" pitchFamily="65" charset="-120"/>
              </a:rPr>
              <a:t>屏東縣特殊教育資源中心網站→ </a:t>
            </a:r>
            <a:endParaRPr lang="en-US" altLang="zh-TW" dirty="0">
              <a:latin typeface="標楷體" pitchFamily="65" charset="-120"/>
              <a:ea typeface="標楷體" pitchFamily="65" charset="-120"/>
            </a:endParaRPr>
          </a:p>
          <a:p>
            <a:pPr>
              <a:buNone/>
            </a:pPr>
            <a:r>
              <a:rPr lang="zh-TW" altLang="en-US" dirty="0">
                <a:latin typeface="標楷體" pitchFamily="65" charset="-120"/>
                <a:ea typeface="標楷體" pitchFamily="65" charset="-120"/>
              </a:rPr>
              <a:t>         鑑定與安置→身心障礙類</a:t>
            </a:r>
            <a:endParaRPr lang="en-US" altLang="zh-TW" dirty="0">
              <a:latin typeface="標楷體" pitchFamily="65" charset="-120"/>
              <a:ea typeface="標楷體" pitchFamily="65" charset="-12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z="3600" b="1" cap="none" dirty="0">
                <a:solidFill>
                  <a:schemeClr val="tx1"/>
                </a:solidFill>
                <a:latin typeface="標楷體" pitchFamily="65" charset="-120"/>
                <a:ea typeface="標楷體" pitchFamily="65" charset="-120"/>
              </a:rPr>
              <a:t>          轉學至外縣市</a:t>
            </a:r>
            <a:r>
              <a:rPr lang="en-US" altLang="zh-TW" sz="2800" b="1" cap="none" dirty="0">
                <a:solidFill>
                  <a:schemeClr val="tx1"/>
                </a:solidFill>
                <a:latin typeface="標楷體" pitchFamily="65" charset="-120"/>
                <a:ea typeface="標楷體" pitchFamily="65" charset="-120"/>
              </a:rPr>
              <a:t/>
            </a:r>
            <a:br>
              <a:rPr lang="en-US" altLang="zh-TW" sz="2800" b="1" cap="none" dirty="0">
                <a:solidFill>
                  <a:schemeClr val="tx1"/>
                </a:solidFill>
                <a:latin typeface="標楷體" pitchFamily="65" charset="-120"/>
                <a:ea typeface="標楷體" pitchFamily="65" charset="-120"/>
              </a:rPr>
            </a:br>
            <a:endParaRPr lang="zh-TW" altLang="en-US" dirty="0"/>
          </a:p>
        </p:txBody>
      </p:sp>
      <p:sp>
        <p:nvSpPr>
          <p:cNvPr id="3" name="內容版面配置區 2"/>
          <p:cNvSpPr>
            <a:spLocks noGrp="1"/>
          </p:cNvSpPr>
          <p:nvPr>
            <p:ph sz="quarter" idx="1"/>
          </p:nvPr>
        </p:nvSpPr>
        <p:spPr>
          <a:xfrm>
            <a:off x="179512" y="980728"/>
            <a:ext cx="8424936" cy="5493224"/>
          </a:xfrm>
        </p:spPr>
        <p:txBody>
          <a:bodyPr/>
          <a:lstStyle/>
          <a:p>
            <a:pPr marL="0" lvl="0" indent="0">
              <a:buNone/>
            </a:pPr>
            <a:r>
              <a:rPr lang="zh-TW" altLang="en-US" sz="1800" b="1" dirty="0">
                <a:latin typeface="標楷體" panose="03000509000000000000" pitchFamily="65" charset="-120"/>
                <a:ea typeface="標楷體" panose="03000509000000000000" pitchFamily="65" charset="-120"/>
              </a:rPr>
              <a:t>對象</a:t>
            </a:r>
            <a:r>
              <a:rPr lang="en-US" altLang="zh-TW" sz="1800" b="1" dirty="0">
                <a:latin typeface="標楷體" panose="03000509000000000000" pitchFamily="65" charset="-120"/>
                <a:ea typeface="標楷體" panose="03000509000000000000" pitchFamily="65" charset="-120"/>
              </a:rPr>
              <a:t>:</a:t>
            </a:r>
          </a:p>
          <a:p>
            <a:pPr marL="0" lvl="0" indent="0">
              <a:buNone/>
            </a:pPr>
            <a:r>
              <a:rPr lang="zh-TW" altLang="en-US" sz="1800" dirty="0">
                <a:latin typeface="標楷體" pitchFamily="65" charset="-120"/>
                <a:ea typeface="標楷體" pitchFamily="65" charset="-120"/>
              </a:rPr>
              <a:t> </a:t>
            </a:r>
            <a:r>
              <a:rPr lang="en-US" altLang="zh-TW" sz="1800" dirty="0">
                <a:latin typeface="標楷體" pitchFamily="65" charset="-120"/>
                <a:ea typeface="標楷體" pitchFamily="65" charset="-120"/>
              </a:rPr>
              <a:t>1.</a:t>
            </a:r>
            <a:r>
              <a:rPr lang="zh-TW" altLang="en-US" sz="1800" dirty="0">
                <a:latin typeface="標楷體" pitchFamily="65" charset="-120"/>
                <a:ea typeface="標楷體" pitchFamily="65" charset="-120"/>
              </a:rPr>
              <a:t>設籍屏東縣，經鑑輔會鑑定的特殊幼兒，於學前階段轉學至外縣市就讀</a:t>
            </a:r>
            <a:r>
              <a:rPr lang="zh-TW" altLang="en-US" sz="1800" dirty="0">
                <a:latin typeface="標楷體"/>
                <a:ea typeface="標楷體"/>
              </a:rPr>
              <a:t>。</a:t>
            </a:r>
            <a:endParaRPr lang="en-US" altLang="zh-TW" sz="1800" dirty="0">
              <a:latin typeface="標楷體" pitchFamily="65" charset="-120"/>
              <a:ea typeface="標楷體" pitchFamily="65" charset="-120"/>
            </a:endParaRPr>
          </a:p>
          <a:p>
            <a:pPr marL="0" indent="0">
              <a:buNone/>
            </a:pPr>
            <a:r>
              <a:rPr lang="zh-TW" altLang="en-US" sz="1800" dirty="0">
                <a:latin typeface="標楷體" pitchFamily="65" charset="-120"/>
                <a:ea typeface="標楷體" pitchFamily="65" charset="-120"/>
              </a:rPr>
              <a:t> </a:t>
            </a:r>
            <a:r>
              <a:rPr lang="en-US" altLang="zh-TW" sz="1800" dirty="0">
                <a:latin typeface="標楷體" pitchFamily="65" charset="-120"/>
                <a:ea typeface="標楷體" pitchFamily="65" charset="-120"/>
              </a:rPr>
              <a:t>2.</a:t>
            </a:r>
            <a:r>
              <a:rPr lang="zh-TW" altLang="en-US" sz="1800" dirty="0">
                <a:latin typeface="標楷體" pitchFamily="65" charset="-120"/>
                <a:ea typeface="標楷體" pitchFamily="65" charset="-120"/>
              </a:rPr>
              <a:t>設籍屏東縣，經鑑輔會鑑定的特殊幼兒，但</a:t>
            </a:r>
            <a:r>
              <a:rPr lang="zh-TW" altLang="zh-TW" sz="1800" dirty="0">
                <a:latin typeface="標楷體" pitchFamily="65" charset="-120"/>
                <a:ea typeface="標楷體" pitchFamily="65" charset="-120"/>
              </a:rPr>
              <a:t>跨教育階段</a:t>
            </a:r>
            <a:r>
              <a:rPr lang="zh-TW" altLang="en-US" sz="1800" dirty="0">
                <a:latin typeface="標楷體" pitchFamily="65" charset="-120"/>
                <a:ea typeface="標楷體" pitchFamily="65" charset="-120"/>
              </a:rPr>
              <a:t>轉銜欲至外縣市就讀</a:t>
            </a:r>
            <a:r>
              <a:rPr lang="zh-TW" altLang="en-US" sz="1800" dirty="0">
                <a:latin typeface="標楷體"/>
                <a:ea typeface="標楷體"/>
              </a:rPr>
              <a:t>。</a:t>
            </a:r>
            <a:endParaRPr lang="en-US" altLang="zh-TW" sz="1800" dirty="0">
              <a:latin typeface="標楷體"/>
              <a:ea typeface="標楷體"/>
            </a:endParaRPr>
          </a:p>
          <a:p>
            <a:pPr marL="0" indent="0">
              <a:buNone/>
            </a:pPr>
            <a:r>
              <a:rPr lang="zh-TW" altLang="en-US" sz="1800" b="1" dirty="0">
                <a:latin typeface="標楷體" pitchFamily="65" charset="-120"/>
                <a:ea typeface="標楷體" pitchFamily="65" charset="-120"/>
              </a:rPr>
              <a:t>時間</a:t>
            </a:r>
            <a:r>
              <a:rPr lang="en-US" altLang="zh-TW" sz="1800" dirty="0">
                <a:latin typeface="標楷體" pitchFamily="65" charset="-120"/>
                <a:ea typeface="標楷體" pitchFamily="65" charset="-120"/>
              </a:rPr>
              <a:t>:</a:t>
            </a:r>
          </a:p>
          <a:p>
            <a:pPr marL="0" indent="0">
              <a:buNone/>
            </a:pPr>
            <a:r>
              <a:rPr lang="zh-TW" altLang="en-US" sz="1800" dirty="0">
                <a:latin typeface="標楷體" pitchFamily="65" charset="-120"/>
                <a:ea typeface="標楷體" pitchFamily="65" charset="-120"/>
              </a:rPr>
              <a:t> </a:t>
            </a:r>
            <a:r>
              <a:rPr lang="en-US" altLang="zh-TW" sz="1800" dirty="0">
                <a:latin typeface="標楷體" pitchFamily="65" charset="-120"/>
                <a:ea typeface="標楷體" pitchFamily="65" charset="-120"/>
              </a:rPr>
              <a:t>1.</a:t>
            </a:r>
            <a:r>
              <a:rPr lang="zh-TW" altLang="en-US" sz="1800" dirty="0">
                <a:latin typeface="標楷體" pitchFamily="65" charset="-120"/>
                <a:ea typeface="標楷體" pitchFamily="65" charset="-120"/>
              </a:rPr>
              <a:t>學前階段轉學至外縣市，依據檢核表說明及公文辦理，不需要提報</a:t>
            </a:r>
            <a:r>
              <a:rPr lang="zh-TW" altLang="en-US" sz="1800" dirty="0">
                <a:latin typeface="標楷體"/>
                <a:ea typeface="標楷體"/>
              </a:rPr>
              <a:t>。</a:t>
            </a:r>
            <a:endParaRPr lang="en-US" altLang="zh-TW" sz="1800" dirty="0">
              <a:latin typeface="標楷體" pitchFamily="65" charset="-120"/>
              <a:ea typeface="標楷體" pitchFamily="65" charset="-120"/>
            </a:endParaRPr>
          </a:p>
          <a:p>
            <a:pPr marL="0" indent="0">
              <a:buNone/>
            </a:pPr>
            <a:r>
              <a:rPr lang="zh-TW" altLang="en-US" sz="1800" dirty="0">
                <a:latin typeface="標楷體" pitchFamily="65" charset="-120"/>
                <a:ea typeface="標楷體" pitchFamily="65" charset="-120"/>
              </a:rPr>
              <a:t> </a:t>
            </a:r>
            <a:r>
              <a:rPr lang="en-US" altLang="zh-TW" sz="1800" dirty="0">
                <a:latin typeface="標楷體" pitchFamily="65" charset="-120"/>
                <a:ea typeface="標楷體" pitchFamily="65" charset="-120"/>
              </a:rPr>
              <a:t>2.</a:t>
            </a:r>
            <a:r>
              <a:rPr lang="zh-TW" altLang="zh-TW" sz="1800" dirty="0">
                <a:latin typeface="標楷體" pitchFamily="65" charset="-120"/>
                <a:ea typeface="標楷體" pitchFamily="65" charset="-120"/>
              </a:rPr>
              <a:t>跨教育階段</a:t>
            </a:r>
            <a:r>
              <a:rPr lang="zh-TW" altLang="en-US" sz="1800" dirty="0">
                <a:latin typeface="標楷體" pitchFamily="65" charset="-120"/>
                <a:ea typeface="標楷體" pitchFamily="65" charset="-120"/>
              </a:rPr>
              <a:t>依鑑定期程於特教通報網提報及送件</a:t>
            </a:r>
            <a:r>
              <a:rPr lang="en-US" altLang="zh-TW" sz="1800" dirty="0">
                <a:latin typeface="標楷體" pitchFamily="65" charset="-120"/>
                <a:ea typeface="標楷體" pitchFamily="65" charset="-120"/>
              </a:rPr>
              <a:t>(</a:t>
            </a:r>
            <a:r>
              <a:rPr lang="zh-TW" altLang="en-US" sz="1800" dirty="0">
                <a:latin typeface="標楷體" pitchFamily="65" charset="-120"/>
                <a:ea typeface="標楷體" pitchFamily="65" charset="-120"/>
              </a:rPr>
              <a:t>信封提報類別</a:t>
            </a:r>
            <a:r>
              <a:rPr lang="en-US" altLang="zh-TW" sz="1800" dirty="0">
                <a:latin typeface="標楷體" pitchFamily="65" charset="-120"/>
                <a:ea typeface="標楷體" pitchFamily="65" charset="-120"/>
              </a:rPr>
              <a:t>:</a:t>
            </a:r>
            <a:r>
              <a:rPr lang="en-US" altLang="zh-TW" sz="1800" dirty="0">
                <a:solidFill>
                  <a:srgbClr val="FF0000"/>
                </a:solidFill>
                <a:latin typeface="標楷體" pitchFamily="65" charset="-120"/>
                <a:ea typeface="標楷體" pitchFamily="65" charset="-120"/>
              </a:rPr>
              <a:t>A</a:t>
            </a:r>
            <a:r>
              <a:rPr lang="en-US" altLang="zh-TW" sz="1800" dirty="0">
                <a:latin typeface="標楷體" pitchFamily="65" charset="-120"/>
                <a:ea typeface="標楷體" pitchFamily="65" charset="-120"/>
              </a:rPr>
              <a:t>)</a:t>
            </a:r>
            <a:r>
              <a:rPr lang="zh-TW" altLang="en-US" sz="1800" dirty="0">
                <a:latin typeface="標楷體"/>
                <a:ea typeface="標楷體"/>
              </a:rPr>
              <a:t>，經</a:t>
            </a:r>
            <a:r>
              <a:rPr lang="zh-TW" altLang="en-US" sz="1800" dirty="0">
                <a:latin typeface="標楷體" pitchFamily="65" charset="-120"/>
                <a:ea typeface="標楷體" pitchFamily="65" charset="-120"/>
              </a:rPr>
              <a:t>鑑定安</a:t>
            </a:r>
            <a:endParaRPr lang="en-US" altLang="zh-TW" sz="1800" dirty="0">
              <a:latin typeface="標楷體" pitchFamily="65" charset="-120"/>
              <a:ea typeface="標楷體" pitchFamily="65" charset="-120"/>
            </a:endParaRPr>
          </a:p>
          <a:p>
            <a:pPr marL="0" indent="0">
              <a:buNone/>
            </a:pPr>
            <a:r>
              <a:rPr lang="en-US" altLang="zh-TW" sz="1800" dirty="0">
                <a:latin typeface="標楷體" pitchFamily="65" charset="-120"/>
                <a:ea typeface="標楷體" pitchFamily="65" charset="-120"/>
              </a:rPr>
              <a:t>   </a:t>
            </a:r>
            <a:r>
              <a:rPr lang="zh-TW" altLang="en-US" sz="1800" dirty="0">
                <a:latin typeface="標楷體" pitchFamily="65" charset="-120"/>
                <a:ea typeface="標楷體" pitchFamily="65" charset="-120"/>
              </a:rPr>
              <a:t>置會議確認身分及類別</a:t>
            </a:r>
            <a:r>
              <a:rPr lang="zh-TW" altLang="en-US" sz="1800" dirty="0">
                <a:latin typeface="標楷體"/>
                <a:ea typeface="標楷體"/>
              </a:rPr>
              <a:t>。</a:t>
            </a:r>
            <a:r>
              <a:rPr lang="zh-TW" altLang="en-US" sz="1800" dirty="0">
                <a:solidFill>
                  <a:srgbClr val="FF0000"/>
                </a:solidFill>
                <a:latin typeface="標楷體" pitchFamily="65" charset="-120"/>
                <a:ea typeface="標楷體" pitchFamily="65" charset="-120"/>
              </a:rPr>
              <a:t>提報學校收到鑑定結果通知公文</a:t>
            </a:r>
            <a:r>
              <a:rPr lang="zh-TW" altLang="en-US" sz="1800" dirty="0">
                <a:latin typeface="標楷體"/>
                <a:ea typeface="標楷體"/>
              </a:rPr>
              <a:t>，並在特教通報網填</a:t>
            </a:r>
            <a:r>
              <a:rPr lang="en-US" altLang="zh-TW" sz="1800" dirty="0">
                <a:latin typeface="標楷體"/>
                <a:ea typeface="標楷體"/>
              </a:rPr>
              <a:t/>
            </a:r>
            <a:br>
              <a:rPr lang="en-US" altLang="zh-TW" sz="1800" dirty="0">
                <a:latin typeface="標楷體"/>
                <a:ea typeface="標楷體"/>
              </a:rPr>
            </a:br>
            <a:r>
              <a:rPr lang="zh-TW" altLang="en-US" sz="1800" dirty="0">
                <a:latin typeface="標楷體"/>
                <a:ea typeface="標楷體"/>
              </a:rPr>
              <a:t>   寫轉銜資料異動，通知</a:t>
            </a:r>
            <a:r>
              <a:rPr lang="zh-TW" altLang="en-US" sz="1800" dirty="0">
                <a:solidFill>
                  <a:srgbClr val="FF0000"/>
                </a:solidFill>
                <a:latin typeface="標楷體" pitchFamily="65" charset="-120"/>
                <a:ea typeface="標楷體" pitchFamily="65" charset="-120"/>
              </a:rPr>
              <a:t>外縣市學校接收</a:t>
            </a:r>
            <a:r>
              <a:rPr lang="zh-TW" altLang="en-US" sz="1800" dirty="0">
                <a:solidFill>
                  <a:srgbClr val="FF0000"/>
                </a:solidFill>
                <a:latin typeface="標楷體"/>
                <a:ea typeface="標楷體"/>
              </a:rPr>
              <a:t>，再辦理發文給</a:t>
            </a:r>
            <a:r>
              <a:rPr lang="zh-TW" altLang="en-US" sz="1800" dirty="0">
                <a:solidFill>
                  <a:srgbClr val="FF0000"/>
                </a:solidFill>
                <a:latin typeface="標楷體" pitchFamily="65" charset="-120"/>
                <a:ea typeface="標楷體" pitchFamily="65" charset="-120"/>
              </a:rPr>
              <a:t>外縣市學校</a:t>
            </a:r>
            <a:r>
              <a:rPr lang="zh-TW" altLang="en-US" sz="1800" dirty="0">
                <a:solidFill>
                  <a:srgbClr val="FF0000"/>
                </a:solidFill>
                <a:latin typeface="標楷體"/>
                <a:ea typeface="標楷體"/>
              </a:rPr>
              <a:t>。</a:t>
            </a:r>
            <a:endParaRPr lang="en-US" altLang="zh-TW" sz="1800" dirty="0">
              <a:solidFill>
                <a:srgbClr val="FF0000"/>
              </a:solidFill>
              <a:latin typeface="標楷體" pitchFamily="65" charset="-120"/>
              <a:ea typeface="標楷體" pitchFamily="65" charset="-120"/>
            </a:endParaRPr>
          </a:p>
          <a:p>
            <a:pPr marL="0" indent="0">
              <a:buNone/>
            </a:pPr>
            <a:r>
              <a:rPr lang="zh-TW" altLang="en-US" sz="1800" b="1" dirty="0">
                <a:latin typeface="標楷體" pitchFamily="65" charset="-120"/>
                <a:ea typeface="標楷體" pitchFamily="65" charset="-120"/>
              </a:rPr>
              <a:t>流程</a:t>
            </a:r>
            <a:r>
              <a:rPr lang="en-US" altLang="zh-TW" sz="1800" b="1" dirty="0">
                <a:latin typeface="標楷體" pitchFamily="65" charset="-120"/>
                <a:ea typeface="標楷體" pitchFamily="65" charset="-120"/>
              </a:rPr>
              <a:t>:</a:t>
            </a:r>
          </a:p>
          <a:p>
            <a:pPr marL="0" indent="0">
              <a:buNone/>
            </a:pPr>
            <a:r>
              <a:rPr lang="zh-TW" altLang="en-US" sz="1800" dirty="0">
                <a:latin typeface="標楷體" pitchFamily="65" charset="-120"/>
                <a:ea typeface="標楷體" pitchFamily="65" charset="-120"/>
              </a:rPr>
              <a:t> </a:t>
            </a:r>
            <a:r>
              <a:rPr lang="en-US" altLang="zh-TW" sz="1800" dirty="0">
                <a:latin typeface="標楷體" pitchFamily="65" charset="-120"/>
                <a:ea typeface="標楷體" pitchFamily="65" charset="-120"/>
              </a:rPr>
              <a:t>1.</a:t>
            </a:r>
            <a:r>
              <a:rPr lang="zh-TW" altLang="en-US" sz="1800" dirty="0">
                <a:latin typeface="標楷體" pitchFamily="65" charset="-120"/>
                <a:ea typeface="標楷體" pitchFamily="65" charset="-120"/>
              </a:rPr>
              <a:t>學前階段，確認特殊幼兒於外縣市入學後</a:t>
            </a:r>
            <a:r>
              <a:rPr lang="zh-TW" altLang="zh-TW" sz="1800" dirty="0">
                <a:latin typeface="標楷體" panose="03000509000000000000" pitchFamily="65" charset="-120"/>
                <a:ea typeface="標楷體" panose="03000509000000000000" pitchFamily="65" charset="-120"/>
              </a:rPr>
              <a:t>，至</a:t>
            </a:r>
            <a:r>
              <a:rPr lang="zh-TW" altLang="en-US" sz="1800" dirty="0">
                <a:latin typeface="標楷體" panose="03000509000000000000" pitchFamily="65" charset="-120"/>
                <a:ea typeface="標楷體" panose="03000509000000000000" pitchFamily="65" charset="-120"/>
              </a:rPr>
              <a:t>特教</a:t>
            </a:r>
            <a:r>
              <a:rPr lang="zh-TW" altLang="zh-TW" sz="1800" dirty="0">
                <a:latin typeface="標楷體" panose="03000509000000000000" pitchFamily="65" charset="-120"/>
                <a:ea typeface="標楷體" panose="03000509000000000000" pitchFamily="65" charset="-120"/>
              </a:rPr>
              <a:t>通報網填寫轉銜表</a:t>
            </a:r>
            <a:r>
              <a:rPr lang="zh-TW" altLang="en-US" sz="1800" dirty="0">
                <a:latin typeface="標楷體" panose="03000509000000000000" pitchFamily="65" charset="-120"/>
                <a:ea typeface="標楷體" panose="03000509000000000000" pitchFamily="65" charset="-120"/>
              </a:rPr>
              <a:t>於學務端</a:t>
            </a:r>
            <a:r>
              <a:rPr lang="en-US" altLang="zh-TW" sz="1800" dirty="0">
                <a:latin typeface="標楷體" panose="03000509000000000000" pitchFamily="65" charset="-120"/>
                <a:ea typeface="標楷體" panose="03000509000000000000" pitchFamily="65" charset="-120"/>
              </a:rPr>
              <a:t/>
            </a:r>
            <a:br>
              <a:rPr lang="en-US" altLang="zh-TW" sz="1800" dirty="0">
                <a:latin typeface="標楷體" panose="03000509000000000000" pitchFamily="65" charset="-120"/>
                <a:ea typeface="標楷體" panose="03000509000000000000" pitchFamily="65" charset="-120"/>
              </a:rPr>
            </a:br>
            <a:r>
              <a:rPr lang="zh-TW" altLang="en-US" sz="1800" dirty="0">
                <a:latin typeface="標楷體" panose="03000509000000000000" pitchFamily="65" charset="-120"/>
                <a:ea typeface="標楷體" panose="03000509000000000000" pitchFamily="65" charset="-120"/>
              </a:rPr>
              <a:t>   </a:t>
            </a:r>
            <a:r>
              <a:rPr lang="zh-TW" altLang="zh-TW" sz="1800" dirty="0">
                <a:latin typeface="標楷體" panose="03000509000000000000" pitchFamily="65" charset="-120"/>
                <a:ea typeface="標楷體" panose="03000509000000000000" pitchFamily="65" charset="-120"/>
              </a:rPr>
              <a:t>異動</a:t>
            </a:r>
            <a:r>
              <a:rPr lang="zh-TW" altLang="en-US" sz="1800" dirty="0">
                <a:latin typeface="標楷體" panose="03000509000000000000" pitchFamily="65" charset="-120"/>
                <a:ea typeface="標楷體" panose="03000509000000000000" pitchFamily="65" charset="-120"/>
              </a:rPr>
              <a:t>學生資料</a:t>
            </a:r>
            <a:r>
              <a:rPr lang="zh-TW" altLang="zh-TW" sz="1800" dirty="0">
                <a:latin typeface="標楷體" panose="03000509000000000000" pitchFamily="65" charset="-120"/>
                <a:ea typeface="標楷體" panose="03000509000000000000" pitchFamily="65" charset="-120"/>
              </a:rPr>
              <a:t>，</a:t>
            </a:r>
            <a:r>
              <a:rPr lang="zh-TW" altLang="en-US" sz="1800" dirty="0">
                <a:latin typeface="標楷體" panose="03000509000000000000" pitchFamily="65" charset="-120"/>
                <a:ea typeface="標楷體" panose="03000509000000000000" pitchFamily="65" charset="-120"/>
              </a:rPr>
              <a:t>通知外縣市幼兒園接收</a:t>
            </a:r>
            <a:r>
              <a:rPr lang="zh-TW" altLang="zh-TW" sz="1800" dirty="0">
                <a:latin typeface="標楷體" panose="03000509000000000000" pitchFamily="65" charset="-120"/>
                <a:ea typeface="標楷體" panose="03000509000000000000" pitchFamily="65" charset="-120"/>
              </a:rPr>
              <a:t>。</a:t>
            </a:r>
            <a:r>
              <a:rPr lang="zh-TW" altLang="en-US" sz="1800" dirty="0">
                <a:latin typeface="標楷體" panose="03000509000000000000" pitchFamily="65" charset="-120"/>
                <a:ea typeface="標楷體" panose="03000509000000000000" pitchFamily="65" charset="-120"/>
              </a:rPr>
              <a:t>再發文正本給縣府，副本給外縣市幼</a:t>
            </a:r>
            <a:r>
              <a:rPr lang="en-US" altLang="zh-TW" sz="1800" dirty="0">
                <a:latin typeface="標楷體" panose="03000509000000000000" pitchFamily="65" charset="-120"/>
                <a:ea typeface="標楷體" panose="03000509000000000000" pitchFamily="65" charset="-120"/>
              </a:rPr>
              <a:t/>
            </a:r>
            <a:br>
              <a:rPr lang="en-US" altLang="zh-TW" sz="1800" dirty="0">
                <a:latin typeface="標楷體" panose="03000509000000000000" pitchFamily="65" charset="-120"/>
                <a:ea typeface="標楷體" panose="03000509000000000000" pitchFamily="65" charset="-120"/>
              </a:rPr>
            </a:br>
            <a:r>
              <a:rPr lang="zh-TW" altLang="en-US" sz="1800" dirty="0">
                <a:latin typeface="標楷體" panose="03000509000000000000" pitchFamily="65" charset="-120"/>
                <a:ea typeface="標楷體" panose="03000509000000000000" pitchFamily="65" charset="-120"/>
              </a:rPr>
              <a:t>   兒園及原安置學校留存，</a:t>
            </a:r>
            <a:endParaRPr lang="en-US" altLang="zh-TW" sz="1800" dirty="0">
              <a:solidFill>
                <a:srgbClr val="FF0000"/>
              </a:solidFill>
              <a:latin typeface="標楷體" panose="03000509000000000000" pitchFamily="65" charset="-120"/>
              <a:ea typeface="標楷體" panose="03000509000000000000" pitchFamily="65" charset="-120"/>
            </a:endParaRPr>
          </a:p>
          <a:p>
            <a:pPr marL="0" lvl="0" indent="0">
              <a:buNone/>
            </a:pPr>
            <a:r>
              <a:rPr lang="zh-TW" altLang="en-US" sz="1800" dirty="0">
                <a:latin typeface="標楷體" pitchFamily="65" charset="-120"/>
                <a:ea typeface="標楷體" pitchFamily="65" charset="-120"/>
              </a:rPr>
              <a:t> </a:t>
            </a:r>
            <a:r>
              <a:rPr lang="en-US" altLang="zh-TW" sz="1800" dirty="0">
                <a:latin typeface="標楷體" pitchFamily="65" charset="-120"/>
                <a:ea typeface="標楷體" pitchFamily="65" charset="-120"/>
              </a:rPr>
              <a:t>2.</a:t>
            </a:r>
            <a:r>
              <a:rPr lang="zh-TW" altLang="zh-TW" sz="1800" dirty="0">
                <a:latin typeface="標楷體" pitchFamily="65" charset="-120"/>
                <a:ea typeface="標楷體" pitchFamily="65" charset="-120"/>
              </a:rPr>
              <a:t>跨教育階段</a:t>
            </a:r>
            <a:r>
              <a:rPr lang="zh-TW" altLang="en-US" sz="1800" dirty="0">
                <a:latin typeface="標楷體" pitchFamily="65" charset="-120"/>
                <a:ea typeface="標楷體" pitchFamily="65" charset="-120"/>
              </a:rPr>
              <a:t>，提報學校</a:t>
            </a:r>
            <a:r>
              <a:rPr lang="zh-TW" altLang="zh-TW" sz="1800" dirty="0">
                <a:latin typeface="標楷體" panose="03000509000000000000" pitchFamily="65" charset="-120"/>
                <a:ea typeface="標楷體" panose="03000509000000000000" pitchFamily="65" charset="-120"/>
              </a:rPr>
              <a:t>收到</a:t>
            </a:r>
            <a:r>
              <a:rPr lang="zh-TW" altLang="en-US" sz="1800" dirty="0">
                <a:latin typeface="標楷體" panose="03000509000000000000" pitchFamily="65" charset="-120"/>
                <a:ea typeface="標楷體" panose="03000509000000000000" pitchFamily="65" charset="-120"/>
              </a:rPr>
              <a:t>本縣</a:t>
            </a:r>
            <a:r>
              <a:rPr lang="zh-TW" altLang="zh-TW" sz="1800" dirty="0">
                <a:latin typeface="標楷體" panose="03000509000000000000" pitchFamily="65" charset="-120"/>
                <a:ea typeface="標楷體" panose="03000509000000000000" pitchFamily="65" charset="-120"/>
              </a:rPr>
              <a:t>公文通知</a:t>
            </a:r>
            <a:r>
              <a:rPr lang="zh-TW" altLang="en-US" sz="1800" dirty="0">
                <a:latin typeface="標楷體" panose="03000509000000000000" pitchFamily="65" charset="-120"/>
                <a:ea typeface="標楷體" panose="03000509000000000000" pitchFamily="65" charset="-120"/>
              </a:rPr>
              <a:t>鑑定</a:t>
            </a:r>
            <a:r>
              <a:rPr lang="zh-TW" altLang="zh-TW" sz="1800" dirty="0">
                <a:latin typeface="標楷體" panose="03000509000000000000" pitchFamily="65" charset="-120"/>
                <a:ea typeface="標楷體" panose="03000509000000000000" pitchFamily="65" charset="-120"/>
              </a:rPr>
              <a:t>結果後，至</a:t>
            </a:r>
            <a:r>
              <a:rPr lang="zh-TW" altLang="en-US" sz="1800" dirty="0">
                <a:latin typeface="標楷體" panose="03000509000000000000" pitchFamily="65" charset="-120"/>
                <a:ea typeface="標楷體" panose="03000509000000000000" pitchFamily="65" charset="-120"/>
              </a:rPr>
              <a:t>特教</a:t>
            </a:r>
            <a:r>
              <a:rPr lang="zh-TW" altLang="zh-TW" sz="1800" dirty="0">
                <a:latin typeface="標楷體" panose="03000509000000000000" pitchFamily="65" charset="-120"/>
                <a:ea typeface="標楷體" panose="03000509000000000000" pitchFamily="65" charset="-120"/>
              </a:rPr>
              <a:t>通報網</a:t>
            </a:r>
            <a:r>
              <a:rPr lang="zh-TW" altLang="en-US" sz="1800" dirty="0">
                <a:latin typeface="標楷體" panose="03000509000000000000" pitchFamily="65" charset="-120"/>
                <a:ea typeface="標楷體" panose="03000509000000000000" pitchFamily="65" charset="-120"/>
              </a:rPr>
              <a:t>轉銜端</a:t>
            </a:r>
            <a:r>
              <a:rPr lang="zh-TW" altLang="zh-TW" sz="1800" dirty="0">
                <a:latin typeface="標楷體" panose="03000509000000000000" pitchFamily="65" charset="-120"/>
                <a:ea typeface="標楷體" panose="03000509000000000000" pitchFamily="65" charset="-120"/>
              </a:rPr>
              <a:t>填</a:t>
            </a:r>
            <a:r>
              <a:rPr lang="en-US" altLang="zh-TW" sz="1800" dirty="0">
                <a:latin typeface="標楷體" panose="03000509000000000000" pitchFamily="65" charset="-120"/>
                <a:ea typeface="標楷體" panose="03000509000000000000" pitchFamily="65" charset="-120"/>
              </a:rPr>
              <a:t/>
            </a:r>
            <a:br>
              <a:rPr lang="en-US" altLang="zh-TW" sz="1800" dirty="0">
                <a:latin typeface="標楷體" panose="03000509000000000000" pitchFamily="65" charset="-120"/>
                <a:ea typeface="標楷體" panose="03000509000000000000" pitchFamily="65" charset="-120"/>
              </a:rPr>
            </a:br>
            <a:r>
              <a:rPr lang="zh-TW" altLang="en-US" sz="1800" dirty="0">
                <a:latin typeface="標楷體" panose="03000509000000000000" pitchFamily="65" charset="-120"/>
                <a:ea typeface="標楷體" panose="03000509000000000000" pitchFamily="65" charset="-120"/>
              </a:rPr>
              <a:t>   </a:t>
            </a:r>
            <a:r>
              <a:rPr lang="zh-TW" altLang="zh-TW" sz="1800" dirty="0">
                <a:latin typeface="標楷體" panose="03000509000000000000" pitchFamily="65" charset="-120"/>
                <a:ea typeface="標楷體" panose="03000509000000000000" pitchFamily="65" charset="-120"/>
              </a:rPr>
              <a:t>寫轉銜表，</a:t>
            </a:r>
            <a:r>
              <a:rPr lang="zh-TW" altLang="en-US" sz="1800" dirty="0">
                <a:latin typeface="標楷體" panose="03000509000000000000" pitchFamily="65" charset="-120"/>
                <a:ea typeface="標楷體" panose="03000509000000000000" pitchFamily="65" charset="-120"/>
              </a:rPr>
              <a:t>於學務端</a:t>
            </a:r>
            <a:r>
              <a:rPr lang="zh-TW" altLang="zh-TW" sz="1800" dirty="0">
                <a:latin typeface="標楷體" panose="03000509000000000000" pitchFamily="65" charset="-120"/>
                <a:ea typeface="標楷體" panose="03000509000000000000" pitchFamily="65" charset="-120"/>
              </a:rPr>
              <a:t>異動</a:t>
            </a:r>
            <a:r>
              <a:rPr lang="zh-TW" altLang="en-US" sz="1800" dirty="0">
                <a:latin typeface="標楷體" panose="03000509000000000000" pitchFamily="65" charset="-120"/>
                <a:ea typeface="標楷體" panose="03000509000000000000" pitchFamily="65" charset="-120"/>
              </a:rPr>
              <a:t>學生資料</a:t>
            </a:r>
            <a:r>
              <a:rPr lang="zh-TW" altLang="zh-TW" sz="1800" dirty="0">
                <a:latin typeface="標楷體" panose="03000509000000000000" pitchFamily="65" charset="-120"/>
                <a:ea typeface="標楷體" panose="03000509000000000000" pitchFamily="65" charset="-120"/>
              </a:rPr>
              <a:t>，</a:t>
            </a:r>
            <a:r>
              <a:rPr lang="zh-TW" altLang="en-US" sz="1800" dirty="0">
                <a:latin typeface="標楷體" panose="03000509000000000000" pitchFamily="65" charset="-120"/>
                <a:ea typeface="標楷體" panose="03000509000000000000" pitchFamily="65" charset="-120"/>
              </a:rPr>
              <a:t>通知外縣市</a:t>
            </a:r>
            <a:r>
              <a:rPr lang="zh-TW" altLang="zh-TW" sz="1800" dirty="0">
                <a:latin typeface="標楷體" panose="03000509000000000000" pitchFamily="65" charset="-120"/>
                <a:ea typeface="標楷體" panose="03000509000000000000" pitchFamily="65" charset="-120"/>
              </a:rPr>
              <a:t>學校</a:t>
            </a:r>
            <a:r>
              <a:rPr lang="en-US" altLang="zh-TW" sz="1800" dirty="0">
                <a:latin typeface="標楷體" panose="03000509000000000000" pitchFamily="65" charset="-120"/>
                <a:ea typeface="標楷體" panose="03000509000000000000" pitchFamily="65" charset="-120"/>
              </a:rPr>
              <a:t>(</a:t>
            </a:r>
            <a:r>
              <a:rPr lang="zh-TW" altLang="en-US" sz="1800" dirty="0">
                <a:latin typeface="標楷體" panose="03000509000000000000" pitchFamily="65" charset="-120"/>
                <a:ea typeface="標楷體" panose="03000509000000000000" pitchFamily="65" charset="-120"/>
              </a:rPr>
              <a:t>國小</a:t>
            </a:r>
            <a:r>
              <a:rPr lang="en-US" altLang="zh-TW" sz="1800" dirty="0">
                <a:latin typeface="標楷體" panose="03000509000000000000" pitchFamily="65" charset="-120"/>
                <a:ea typeface="標楷體" panose="03000509000000000000" pitchFamily="65" charset="-120"/>
              </a:rPr>
              <a:t>)</a:t>
            </a:r>
            <a:r>
              <a:rPr lang="zh-TW" altLang="en-US" sz="1800" dirty="0">
                <a:latin typeface="標楷體" panose="03000509000000000000" pitchFamily="65" charset="-120"/>
                <a:ea typeface="標楷體" panose="03000509000000000000" pitchFamily="65" charset="-120"/>
              </a:rPr>
              <a:t>接收</a:t>
            </a:r>
            <a:r>
              <a:rPr lang="zh-TW" altLang="en-US" sz="1800" dirty="0">
                <a:solidFill>
                  <a:srgbClr val="FF0000"/>
                </a:solidFill>
                <a:latin typeface="標楷體" pitchFamily="65" charset="-120"/>
                <a:ea typeface="標楷體" pitchFamily="65" charset="-120"/>
              </a:rPr>
              <a:t>再</a:t>
            </a:r>
            <a:r>
              <a:rPr lang="zh-TW" altLang="en-US" sz="1800" dirty="0">
                <a:latin typeface="標楷體" panose="03000509000000000000" pitchFamily="65" charset="-120"/>
                <a:ea typeface="標楷體" panose="03000509000000000000" pitchFamily="65" charset="-120"/>
              </a:rPr>
              <a:t>發文</a:t>
            </a:r>
            <a:r>
              <a:rPr lang="zh-TW" altLang="en-US" sz="1800" dirty="0">
                <a:solidFill>
                  <a:srgbClr val="FF0000"/>
                </a:solidFill>
                <a:latin typeface="標楷體"/>
                <a:ea typeface="標楷體"/>
              </a:rPr>
              <a:t>正本給</a:t>
            </a:r>
            <a:r>
              <a:rPr lang="en-US" altLang="zh-TW" sz="1800" dirty="0">
                <a:solidFill>
                  <a:srgbClr val="FF0000"/>
                </a:solidFill>
                <a:latin typeface="標楷體"/>
                <a:ea typeface="標楷體"/>
              </a:rPr>
              <a:t/>
            </a:r>
            <a:br>
              <a:rPr lang="en-US" altLang="zh-TW" sz="1800" dirty="0">
                <a:solidFill>
                  <a:srgbClr val="FF0000"/>
                </a:solidFill>
                <a:latin typeface="標楷體"/>
                <a:ea typeface="標楷體"/>
              </a:rPr>
            </a:br>
            <a:r>
              <a:rPr lang="zh-TW" altLang="en-US" sz="1800" dirty="0">
                <a:solidFill>
                  <a:srgbClr val="FF0000"/>
                </a:solidFill>
                <a:latin typeface="標楷體"/>
                <a:ea typeface="標楷體"/>
              </a:rPr>
              <a:t>   </a:t>
            </a:r>
            <a:r>
              <a:rPr lang="zh-TW" altLang="en-US" sz="1800" dirty="0">
                <a:solidFill>
                  <a:srgbClr val="FF0000"/>
                </a:solidFill>
                <a:latin typeface="標楷體" pitchFamily="65" charset="-120"/>
                <a:ea typeface="標楷體" pitchFamily="65" charset="-120"/>
              </a:rPr>
              <a:t>縣府</a:t>
            </a:r>
            <a:r>
              <a:rPr lang="zh-TW" altLang="en-US" sz="1800" dirty="0">
                <a:solidFill>
                  <a:srgbClr val="FF0000"/>
                </a:solidFill>
                <a:latin typeface="標楷體"/>
                <a:ea typeface="標楷體"/>
              </a:rPr>
              <a:t>，副本及附件資料給</a:t>
            </a:r>
            <a:r>
              <a:rPr lang="zh-TW" altLang="en-US" sz="1800" dirty="0">
                <a:solidFill>
                  <a:srgbClr val="FF0000"/>
                </a:solidFill>
                <a:latin typeface="標楷體" pitchFamily="65" charset="-120"/>
                <a:ea typeface="標楷體" pitchFamily="65" charset="-120"/>
              </a:rPr>
              <a:t>外縣市學校</a:t>
            </a:r>
            <a:r>
              <a:rPr lang="en-US" altLang="zh-TW" sz="1800" dirty="0">
                <a:solidFill>
                  <a:srgbClr val="FF0000"/>
                </a:solidFill>
                <a:latin typeface="標楷體" pitchFamily="65" charset="-120"/>
                <a:ea typeface="標楷體" pitchFamily="65" charset="-120"/>
              </a:rPr>
              <a:t>(</a:t>
            </a:r>
            <a:r>
              <a:rPr lang="zh-TW" altLang="en-US" sz="1800" dirty="0">
                <a:solidFill>
                  <a:srgbClr val="FF0000"/>
                </a:solidFill>
                <a:latin typeface="標楷體" pitchFamily="65" charset="-120"/>
                <a:ea typeface="標楷體" pitchFamily="65" charset="-120"/>
              </a:rPr>
              <a:t>國小</a:t>
            </a:r>
            <a:r>
              <a:rPr lang="en-US" altLang="zh-TW" sz="1800" dirty="0">
                <a:solidFill>
                  <a:srgbClr val="FF0000"/>
                </a:solidFill>
                <a:latin typeface="標楷體" pitchFamily="65" charset="-120"/>
                <a:ea typeface="標楷體" pitchFamily="65" charset="-120"/>
              </a:rPr>
              <a:t>)</a:t>
            </a:r>
            <a:endParaRPr lang="en-US" altLang="zh-TW" sz="1800" dirty="0">
              <a:latin typeface="標楷體" panose="03000509000000000000" pitchFamily="65" charset="-120"/>
              <a:ea typeface="標楷體" panose="03000509000000000000" pitchFamily="65" charset="-120"/>
            </a:endParaRPr>
          </a:p>
          <a:p>
            <a:pPr marL="0" lvl="0" indent="0">
              <a:buNone/>
            </a:pPr>
            <a:r>
              <a:rPr lang="zh-TW" altLang="zh-TW" sz="1800" dirty="0">
                <a:solidFill>
                  <a:srgbClr val="FF0000"/>
                </a:solidFill>
                <a:latin typeface="標楷體" panose="03000509000000000000" pitchFamily="65" charset="-120"/>
                <a:ea typeface="標楷體" panose="03000509000000000000" pitchFamily="65" charset="-120"/>
              </a:rPr>
              <a:t>※</a:t>
            </a:r>
            <a:r>
              <a:rPr lang="zh-TW" altLang="en-US" sz="1800" dirty="0">
                <a:solidFill>
                  <a:srgbClr val="FF0000"/>
                </a:solidFill>
                <a:latin typeface="標楷體" panose="03000509000000000000" pitchFamily="65" charset="-120"/>
                <a:ea typeface="標楷體" panose="03000509000000000000" pitchFamily="65" charset="-120"/>
              </a:rPr>
              <a:t>正本及副本公文內</a:t>
            </a:r>
            <a:r>
              <a:rPr lang="zh-TW" altLang="en-US" sz="1800" dirty="0">
                <a:solidFill>
                  <a:srgbClr val="FF0000"/>
                </a:solidFill>
                <a:latin typeface="標楷體"/>
                <a:ea typeface="標楷體"/>
              </a:rPr>
              <a:t>學生姓名不以</a:t>
            </a:r>
            <a:r>
              <a:rPr lang="zh-TW" altLang="en-US" sz="1800">
                <a:solidFill>
                  <a:srgbClr val="FF0000"/>
                </a:solidFill>
                <a:latin typeface="標楷體"/>
                <a:ea typeface="標楷體"/>
              </a:rPr>
              <a:t>符號替代，</a:t>
            </a:r>
            <a:r>
              <a:rPr lang="zh-TW" altLang="en-US" sz="1800">
                <a:solidFill>
                  <a:srgbClr val="FF0000"/>
                </a:solidFill>
                <a:latin typeface="標楷體" panose="03000509000000000000" pitchFamily="65" charset="-120"/>
                <a:ea typeface="標楷體" panose="03000509000000000000" pitchFamily="65" charset="-120"/>
              </a:rPr>
              <a:t>須</a:t>
            </a:r>
            <a:r>
              <a:rPr lang="zh-TW" altLang="en-US" sz="1800" dirty="0">
                <a:solidFill>
                  <a:srgbClr val="FF0000"/>
                </a:solidFill>
                <a:latin typeface="標楷體" panose="03000509000000000000" pitchFamily="65" charset="-120"/>
                <a:ea typeface="標楷體" panose="03000509000000000000" pitchFamily="65" charset="-120"/>
              </a:rPr>
              <a:t>載明轉學至外縣市的戶籍資料</a:t>
            </a:r>
            <a:r>
              <a:rPr lang="zh-TW" altLang="en-US" sz="1800" dirty="0">
                <a:solidFill>
                  <a:srgbClr val="FF0000"/>
                </a:solidFill>
                <a:latin typeface="標楷體"/>
                <a:ea typeface="標楷體"/>
              </a:rPr>
              <a:t>。</a:t>
            </a:r>
            <a:endParaRPr lang="en-US" altLang="zh-TW" sz="1800" dirty="0">
              <a:latin typeface="標楷體" pitchFamily="65" charset="-120"/>
              <a:ea typeface="標楷體" pitchFamily="65" charset="-120"/>
            </a:endParaRPr>
          </a:p>
          <a:p>
            <a:pPr marL="0" indent="0">
              <a:buNone/>
            </a:pPr>
            <a:endParaRPr lang="zh-TW" altLang="en-US" dirty="0"/>
          </a:p>
        </p:txBody>
      </p:sp>
    </p:spTree>
    <p:extLst>
      <p:ext uri="{BB962C8B-B14F-4D97-AF65-F5344CB8AC3E}">
        <p14:creationId xmlns:p14="http://schemas.microsoft.com/office/powerpoint/2010/main" val="14598742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pPr algn="ctr"/>
            <a:r>
              <a:rPr lang="zh-TW" altLang="en-US" sz="3600" b="1" cap="none" dirty="0">
                <a:solidFill>
                  <a:srgbClr val="7030A0"/>
                </a:solidFill>
                <a:latin typeface="標楷體" pitchFamily="65" charset="-120"/>
                <a:ea typeface="標楷體" pitchFamily="65" charset="-120"/>
              </a:rPr>
              <a:t>轉學至外縣市辦理文件</a:t>
            </a:r>
            <a:r>
              <a:rPr lang="en-US" altLang="zh-TW" sz="2400" b="1" cap="none" dirty="0">
                <a:solidFill>
                  <a:schemeClr val="tx1"/>
                </a:solidFill>
                <a:latin typeface="標楷體" pitchFamily="65" charset="-120"/>
                <a:ea typeface="標楷體" pitchFamily="65" charset="-120"/>
              </a:rPr>
              <a:t/>
            </a:r>
            <a:br>
              <a:rPr lang="en-US" altLang="zh-TW" sz="2400" b="1" cap="none" dirty="0">
                <a:solidFill>
                  <a:schemeClr val="tx1"/>
                </a:solidFill>
                <a:latin typeface="標楷體" pitchFamily="65" charset="-120"/>
                <a:ea typeface="標楷體" pitchFamily="65" charset="-120"/>
              </a:rPr>
            </a:br>
            <a:endParaRPr lang="zh-TW" altLang="en-US" dirty="0"/>
          </a:p>
        </p:txBody>
      </p:sp>
      <p:sp>
        <p:nvSpPr>
          <p:cNvPr id="3" name="內容版面配置區 2"/>
          <p:cNvSpPr>
            <a:spLocks noGrp="1"/>
          </p:cNvSpPr>
          <p:nvPr>
            <p:ph sz="quarter" idx="1"/>
          </p:nvPr>
        </p:nvSpPr>
        <p:spPr>
          <a:xfrm>
            <a:off x="323528" y="1124744"/>
            <a:ext cx="8280920" cy="5349208"/>
          </a:xfrm>
        </p:spPr>
        <p:txBody>
          <a:bodyPr/>
          <a:lstStyle/>
          <a:p>
            <a:pPr marL="0" indent="0">
              <a:buClr>
                <a:srgbClr val="FE8637"/>
              </a:buClr>
              <a:buNone/>
            </a:pPr>
            <a:r>
              <a:rPr lang="zh-TW" altLang="en-US" sz="1700" dirty="0">
                <a:solidFill>
                  <a:srgbClr val="7030A0"/>
                </a:solidFill>
                <a:latin typeface="標楷體" pitchFamily="65" charset="-120"/>
                <a:ea typeface="標楷體" pitchFamily="65" charset="-120"/>
              </a:rPr>
              <a:t>一</a:t>
            </a:r>
            <a:r>
              <a:rPr lang="zh-TW" altLang="zh-TW" sz="1700" dirty="0">
                <a:solidFill>
                  <a:srgbClr val="7030A0"/>
                </a:solidFill>
                <a:latin typeface="標楷體" panose="03000509000000000000" pitchFamily="65" charset="-120"/>
                <a:ea typeface="標楷體" panose="03000509000000000000" pitchFamily="65" charset="-120"/>
              </a:rPr>
              <a:t>、</a:t>
            </a:r>
            <a:r>
              <a:rPr lang="zh-TW" altLang="en-US" sz="1700" dirty="0">
                <a:solidFill>
                  <a:srgbClr val="7030A0"/>
                </a:solidFill>
                <a:latin typeface="標楷體" pitchFamily="65" charset="-120"/>
                <a:ea typeface="標楷體" pitchFamily="65" charset="-120"/>
              </a:rPr>
              <a:t>學前階段轉學至外縣市辦理</a:t>
            </a:r>
            <a:r>
              <a:rPr lang="en-US" altLang="zh-TW" sz="1700" dirty="0">
                <a:solidFill>
                  <a:srgbClr val="7030A0"/>
                </a:solidFill>
                <a:latin typeface="標楷體" pitchFamily="65" charset="-120"/>
                <a:ea typeface="標楷體" pitchFamily="65" charset="-120"/>
              </a:rPr>
              <a:t>:</a:t>
            </a:r>
          </a:p>
          <a:p>
            <a:pPr marL="0" indent="0">
              <a:buClr>
                <a:srgbClr val="FE8637"/>
              </a:buClr>
              <a:buNone/>
            </a:pPr>
            <a:r>
              <a:rPr lang="zh-TW" altLang="en-US" sz="1700" dirty="0">
                <a:solidFill>
                  <a:srgbClr val="7030A0"/>
                </a:solidFill>
                <a:latin typeface="標楷體" pitchFamily="65" charset="-120"/>
                <a:ea typeface="標楷體" pitchFamily="65" charset="-120"/>
              </a:rPr>
              <a:t>（</a:t>
            </a:r>
            <a:r>
              <a:rPr lang="en-US" altLang="zh-TW" sz="1700" dirty="0">
                <a:solidFill>
                  <a:srgbClr val="7030A0"/>
                </a:solidFill>
                <a:latin typeface="標楷體" pitchFamily="65" charset="-120"/>
                <a:ea typeface="標楷體" pitchFamily="65" charset="-120"/>
              </a:rPr>
              <a:t>1</a:t>
            </a:r>
            <a:r>
              <a:rPr lang="zh-TW" altLang="en-US" sz="1700" dirty="0">
                <a:solidFill>
                  <a:srgbClr val="7030A0"/>
                </a:solidFill>
                <a:latin typeface="標楷體" pitchFamily="65" charset="-120"/>
                <a:ea typeface="標楷體" pitchFamily="65" charset="-120"/>
              </a:rPr>
              <a:t>）</a:t>
            </a:r>
            <a:r>
              <a:rPr lang="zh-TW" altLang="en-US" sz="1700" dirty="0">
                <a:solidFill>
                  <a:srgbClr val="7030A0"/>
                </a:solidFill>
                <a:latin typeface="標楷體" pitchFamily="65" charset="-120"/>
                <a:ea typeface="標楷體" pitchFamily="65" charset="-120"/>
                <a:hlinkClick r:id="rId2" action="ppaction://hlinkfile"/>
              </a:rPr>
              <a:t>公文正本</a:t>
            </a:r>
            <a:r>
              <a:rPr lang="zh-TW" altLang="en-US" sz="1700" dirty="0">
                <a:solidFill>
                  <a:srgbClr val="7030A0"/>
                </a:solidFill>
                <a:latin typeface="標楷體" pitchFamily="65" charset="-120"/>
                <a:ea typeface="標楷體" pitchFamily="65" charset="-120"/>
              </a:rPr>
              <a:t>給縣政府</a:t>
            </a:r>
            <a:r>
              <a:rPr lang="en-US" altLang="zh-TW" sz="1700" dirty="0">
                <a:solidFill>
                  <a:srgbClr val="7030A0"/>
                </a:solidFill>
                <a:latin typeface="標楷體" pitchFamily="65" charset="-120"/>
                <a:ea typeface="標楷體" pitchFamily="65" charset="-120"/>
              </a:rPr>
              <a:t>(</a:t>
            </a:r>
            <a:r>
              <a:rPr lang="zh-TW" altLang="en-US" sz="1700" dirty="0">
                <a:solidFill>
                  <a:srgbClr val="7030A0"/>
                </a:solidFill>
                <a:latin typeface="標楷體" pitchFamily="65" charset="-120"/>
                <a:ea typeface="標楷體" pitchFamily="65" charset="-120"/>
              </a:rPr>
              <a:t>須載明學生的戶籍</a:t>
            </a:r>
            <a:r>
              <a:rPr lang="en-US" altLang="zh-TW" sz="1700" dirty="0">
                <a:solidFill>
                  <a:srgbClr val="7030A0"/>
                </a:solidFill>
                <a:latin typeface="標楷體" pitchFamily="65" charset="-120"/>
                <a:ea typeface="標楷體" pitchFamily="65" charset="-120"/>
              </a:rPr>
              <a:t>)</a:t>
            </a:r>
          </a:p>
          <a:p>
            <a:pPr marL="0" indent="0">
              <a:buClr>
                <a:srgbClr val="FE8637"/>
              </a:buClr>
              <a:buNone/>
            </a:pPr>
            <a:r>
              <a:rPr lang="zh-TW" altLang="en-US" sz="1700" dirty="0">
                <a:solidFill>
                  <a:srgbClr val="7030A0"/>
                </a:solidFill>
                <a:latin typeface="標楷體" pitchFamily="65" charset="-120"/>
                <a:ea typeface="標楷體" pitchFamily="65" charset="-120"/>
              </a:rPr>
              <a:t>（</a:t>
            </a:r>
            <a:r>
              <a:rPr lang="en-US" altLang="zh-TW" sz="1700" dirty="0">
                <a:solidFill>
                  <a:srgbClr val="7030A0"/>
                </a:solidFill>
                <a:latin typeface="標楷體" pitchFamily="65" charset="-120"/>
                <a:ea typeface="標楷體" pitchFamily="65" charset="-120"/>
              </a:rPr>
              <a:t>2</a:t>
            </a:r>
            <a:r>
              <a:rPr lang="zh-TW" altLang="en-US" sz="1700" dirty="0">
                <a:solidFill>
                  <a:srgbClr val="7030A0"/>
                </a:solidFill>
                <a:latin typeface="標楷體" pitchFamily="65" charset="-120"/>
                <a:ea typeface="標楷體" pitchFamily="65" charset="-120"/>
              </a:rPr>
              <a:t>）</a:t>
            </a:r>
            <a:r>
              <a:rPr lang="zh-TW" altLang="en-US" sz="1700" dirty="0">
                <a:solidFill>
                  <a:srgbClr val="7030A0"/>
                </a:solidFill>
                <a:latin typeface="標楷體" pitchFamily="65" charset="-120"/>
                <a:ea typeface="標楷體" pitchFamily="65" charset="-120"/>
                <a:hlinkClick r:id="rId3" action="ppaction://hlinkfile"/>
              </a:rPr>
              <a:t>公文副本</a:t>
            </a:r>
            <a:r>
              <a:rPr lang="zh-TW" altLang="en-US" sz="1700" dirty="0">
                <a:solidFill>
                  <a:srgbClr val="7030A0"/>
                </a:solidFill>
                <a:latin typeface="標楷體" pitchFamily="65" charset="-120"/>
                <a:ea typeface="標楷體" pitchFamily="65" charset="-120"/>
              </a:rPr>
              <a:t>給新學校</a:t>
            </a:r>
            <a:r>
              <a:rPr lang="en-US" altLang="zh-TW" sz="1700" dirty="0">
                <a:solidFill>
                  <a:srgbClr val="7030A0"/>
                </a:solidFill>
                <a:latin typeface="標楷體" pitchFamily="65" charset="-120"/>
                <a:ea typeface="標楷體" pitchFamily="65" charset="-120"/>
              </a:rPr>
              <a:t>(</a:t>
            </a:r>
            <a:r>
              <a:rPr lang="zh-TW" altLang="en-US" sz="1700" dirty="0">
                <a:solidFill>
                  <a:srgbClr val="7030A0"/>
                </a:solidFill>
                <a:latin typeface="標楷體" pitchFamily="65" charset="-120"/>
                <a:ea typeface="標楷體" pitchFamily="65" charset="-120"/>
              </a:rPr>
              <a:t>附件為</a:t>
            </a:r>
            <a:r>
              <a:rPr lang="zh-TW" altLang="zh-TW" sz="1700" dirty="0">
                <a:solidFill>
                  <a:srgbClr val="7030A0"/>
                </a:solidFill>
                <a:latin typeface="標楷體" panose="03000509000000000000" pitchFamily="65" charset="-120"/>
                <a:ea typeface="標楷體" panose="03000509000000000000" pitchFamily="65" charset="-120"/>
              </a:rPr>
              <a:t>鑑定安置</a:t>
            </a:r>
            <a:r>
              <a:rPr lang="zh-TW" altLang="en-US" sz="1700" dirty="0">
                <a:solidFill>
                  <a:srgbClr val="7030A0"/>
                </a:solidFill>
                <a:latin typeface="標楷體" panose="03000509000000000000" pitchFamily="65" charset="-120"/>
                <a:ea typeface="標楷體" panose="03000509000000000000" pitchFamily="65" charset="-120"/>
              </a:rPr>
              <a:t>相關</a:t>
            </a:r>
            <a:r>
              <a:rPr lang="zh-TW" altLang="zh-TW" sz="1700" dirty="0">
                <a:solidFill>
                  <a:srgbClr val="7030A0"/>
                </a:solidFill>
                <a:latin typeface="標楷體" panose="03000509000000000000" pitchFamily="65" charset="-120"/>
                <a:ea typeface="標楷體" panose="03000509000000000000" pitchFamily="65" charset="-120"/>
              </a:rPr>
              <a:t>資料、鑑定安置</a:t>
            </a:r>
            <a:r>
              <a:rPr lang="zh-TW" altLang="en-US" sz="1700" dirty="0">
                <a:solidFill>
                  <a:srgbClr val="7030A0"/>
                </a:solidFill>
                <a:latin typeface="標楷體" panose="03000509000000000000" pitchFamily="65" charset="-120"/>
                <a:ea typeface="標楷體" panose="03000509000000000000" pitchFamily="65" charset="-120"/>
              </a:rPr>
              <a:t>結果通知單影本</a:t>
            </a:r>
            <a:r>
              <a:rPr lang="zh-TW" altLang="zh-TW" sz="1700" dirty="0">
                <a:solidFill>
                  <a:srgbClr val="7030A0"/>
                </a:solidFill>
                <a:latin typeface="標楷體" panose="03000509000000000000" pitchFamily="65" charset="-120"/>
                <a:ea typeface="標楷體" panose="03000509000000000000" pitchFamily="65" charset="-120"/>
              </a:rPr>
              <a:t>、 </a:t>
            </a:r>
            <a:r>
              <a:rPr lang="en-US" altLang="zh-TW" sz="1700" dirty="0">
                <a:solidFill>
                  <a:srgbClr val="7030A0"/>
                </a:solidFill>
                <a:latin typeface="標楷體" panose="03000509000000000000" pitchFamily="65" charset="-120"/>
                <a:ea typeface="標楷體" panose="03000509000000000000" pitchFamily="65" charset="-120"/>
              </a:rPr>
              <a:t>IEP)</a:t>
            </a:r>
          </a:p>
          <a:p>
            <a:pPr marL="0" indent="0">
              <a:buClr>
                <a:srgbClr val="FE8637"/>
              </a:buClr>
              <a:buNone/>
            </a:pPr>
            <a:r>
              <a:rPr lang="zh-TW" altLang="en-US" sz="1700" dirty="0">
                <a:solidFill>
                  <a:srgbClr val="7030A0"/>
                </a:solidFill>
                <a:latin typeface="標楷體" panose="03000509000000000000" pitchFamily="65" charset="-120"/>
                <a:ea typeface="標楷體" panose="03000509000000000000" pitchFamily="65" charset="-120"/>
              </a:rPr>
              <a:t> </a:t>
            </a:r>
            <a:r>
              <a:rPr lang="en-US" altLang="zh-TW" sz="1700" dirty="0">
                <a:solidFill>
                  <a:srgbClr val="7030A0"/>
                </a:solidFill>
                <a:latin typeface="標楷體" panose="03000509000000000000" pitchFamily="65" charset="-120"/>
                <a:ea typeface="標楷體" panose="03000509000000000000" pitchFamily="65" charset="-120"/>
              </a:rPr>
              <a:t>(3)</a:t>
            </a:r>
            <a:r>
              <a:rPr lang="zh-TW" altLang="en-US" sz="1700" dirty="0">
                <a:solidFill>
                  <a:srgbClr val="7030A0"/>
                </a:solidFill>
                <a:latin typeface="標楷體" panose="03000509000000000000" pitchFamily="65" charset="-120"/>
                <a:ea typeface="標楷體" panose="03000509000000000000" pitchFamily="65" charset="-120"/>
              </a:rPr>
              <a:t> 公文副本原校留存</a:t>
            </a:r>
            <a:r>
              <a:rPr lang="zh-TW" altLang="zh-TW" sz="1700" dirty="0">
                <a:solidFill>
                  <a:srgbClr val="7030A0"/>
                </a:solidFill>
                <a:latin typeface="標楷體" panose="03000509000000000000" pitchFamily="65" charset="-120"/>
                <a:ea typeface="標楷體" panose="03000509000000000000" pitchFamily="65" charset="-120"/>
              </a:rPr>
              <a:t>。 </a:t>
            </a:r>
            <a:endParaRPr lang="en-US" altLang="zh-TW" sz="1700" dirty="0">
              <a:solidFill>
                <a:srgbClr val="7030A0"/>
              </a:solidFill>
              <a:latin typeface="標楷體" panose="03000509000000000000" pitchFamily="65" charset="-120"/>
              <a:ea typeface="標楷體" panose="03000509000000000000" pitchFamily="65" charset="-120"/>
            </a:endParaRPr>
          </a:p>
          <a:p>
            <a:pPr marL="0" indent="0">
              <a:buClr>
                <a:srgbClr val="FE8637"/>
              </a:buClr>
              <a:buNone/>
            </a:pPr>
            <a:r>
              <a:rPr lang="en-US" altLang="zh-TW" sz="1700" dirty="0">
                <a:solidFill>
                  <a:srgbClr val="7030A0"/>
                </a:solidFill>
                <a:latin typeface="標楷體" panose="03000509000000000000" pitchFamily="65" charset="-120"/>
                <a:ea typeface="標楷體" panose="03000509000000000000" pitchFamily="65" charset="-120"/>
              </a:rPr>
              <a:t>※</a:t>
            </a:r>
            <a:r>
              <a:rPr lang="zh-TW" altLang="en-US" sz="1700" dirty="0">
                <a:solidFill>
                  <a:srgbClr val="7030A0"/>
                </a:solidFill>
                <a:latin typeface="標楷體" panose="03000509000000000000" pitchFamily="65" charset="-120"/>
                <a:ea typeface="標楷體" panose="03000509000000000000" pitchFamily="65" charset="-120"/>
              </a:rPr>
              <a:t>轉學至外縣市由外縣市鑑輔作業辦理</a:t>
            </a:r>
            <a:r>
              <a:rPr lang="zh-TW" altLang="en-US" sz="1700" dirty="0">
                <a:solidFill>
                  <a:srgbClr val="FF0000"/>
                </a:solidFill>
                <a:latin typeface="標楷體" panose="03000509000000000000" pitchFamily="65" charset="-120"/>
                <a:ea typeface="標楷體" panose="03000509000000000000" pitchFamily="65" charset="-120"/>
              </a:rPr>
              <a:t>安置</a:t>
            </a:r>
            <a:r>
              <a:rPr lang="zh-TW" altLang="en-US" sz="1700" dirty="0">
                <a:solidFill>
                  <a:srgbClr val="7030A0"/>
                </a:solidFill>
                <a:latin typeface="標楷體"/>
                <a:ea typeface="標楷體"/>
              </a:rPr>
              <a:t>，所以</a:t>
            </a:r>
            <a:r>
              <a:rPr lang="zh-TW" altLang="en-US" sz="1700" dirty="0">
                <a:solidFill>
                  <a:srgbClr val="7030A0"/>
                </a:solidFill>
                <a:latin typeface="標楷體" panose="03000509000000000000" pitchFamily="65" charset="-120"/>
                <a:ea typeface="標楷體" panose="03000509000000000000" pitchFamily="65" charset="-120"/>
              </a:rPr>
              <a:t>提醒家長</a:t>
            </a:r>
            <a:r>
              <a:rPr lang="zh-TW" altLang="en-US" sz="1700" dirty="0">
                <a:solidFill>
                  <a:srgbClr val="7030A0"/>
                </a:solidFill>
                <a:latin typeface="標楷體"/>
                <a:ea typeface="標楷體"/>
              </a:rPr>
              <a:t>，</a:t>
            </a:r>
            <a:r>
              <a:rPr lang="zh-TW" altLang="en-US" sz="1700" dirty="0">
                <a:solidFill>
                  <a:srgbClr val="7030A0"/>
                </a:solidFill>
                <a:latin typeface="標楷體" panose="03000509000000000000" pitchFamily="65" charset="-120"/>
                <a:ea typeface="標楷體" panose="03000509000000000000" pitchFamily="65" charset="-120"/>
              </a:rPr>
              <a:t>戶籍轉至外縣市確認可就讀後才能發文</a:t>
            </a:r>
            <a:r>
              <a:rPr lang="zh-TW" altLang="en-US" sz="1700" dirty="0">
                <a:solidFill>
                  <a:srgbClr val="7030A0"/>
                </a:solidFill>
                <a:latin typeface="標楷體"/>
                <a:ea typeface="標楷體"/>
              </a:rPr>
              <a:t>，並在特教通報網</a:t>
            </a:r>
            <a:r>
              <a:rPr lang="zh-TW" altLang="en-US" sz="1700" dirty="0">
                <a:solidFill>
                  <a:srgbClr val="7030A0"/>
                </a:solidFill>
                <a:latin typeface="標楷體" panose="03000509000000000000" pitchFamily="65" charset="-120"/>
                <a:ea typeface="標楷體" panose="03000509000000000000" pitchFamily="65" charset="-120"/>
              </a:rPr>
              <a:t>銜端</a:t>
            </a:r>
            <a:r>
              <a:rPr lang="zh-TW" altLang="zh-TW" sz="1700" dirty="0">
                <a:solidFill>
                  <a:srgbClr val="7030A0"/>
                </a:solidFill>
                <a:latin typeface="標楷體" panose="03000509000000000000" pitchFamily="65" charset="-120"/>
                <a:ea typeface="標楷體" panose="03000509000000000000" pitchFamily="65" charset="-120"/>
              </a:rPr>
              <a:t>填寫</a:t>
            </a:r>
            <a:r>
              <a:rPr lang="zh-TW" altLang="en-US" sz="1700" dirty="0">
                <a:solidFill>
                  <a:srgbClr val="7030A0"/>
                </a:solidFill>
                <a:latin typeface="標楷體" panose="03000509000000000000" pitchFamily="65" charset="-120"/>
                <a:ea typeface="標楷體" panose="03000509000000000000" pitchFamily="65" charset="-120"/>
              </a:rPr>
              <a:t>轉銜資料</a:t>
            </a:r>
            <a:r>
              <a:rPr lang="zh-TW" altLang="en-US" sz="1700" dirty="0">
                <a:solidFill>
                  <a:srgbClr val="7030A0"/>
                </a:solidFill>
                <a:latin typeface="標楷體"/>
                <a:ea typeface="標楷體"/>
              </a:rPr>
              <a:t>，</a:t>
            </a:r>
            <a:r>
              <a:rPr lang="zh-TW" altLang="en-US" sz="1700" dirty="0">
                <a:solidFill>
                  <a:srgbClr val="7030A0"/>
                </a:solidFill>
                <a:latin typeface="標楷體" panose="03000509000000000000" pitchFamily="65" charset="-120"/>
                <a:ea typeface="標楷體" panose="03000509000000000000" pitchFamily="65" charset="-120"/>
              </a:rPr>
              <a:t>於學務端異動學生資料通知新學校</a:t>
            </a:r>
            <a:r>
              <a:rPr lang="en-US" altLang="zh-TW" sz="1700" dirty="0">
                <a:solidFill>
                  <a:srgbClr val="7030A0"/>
                </a:solidFill>
                <a:latin typeface="標楷體" panose="03000509000000000000" pitchFamily="65" charset="-120"/>
                <a:ea typeface="標楷體" panose="03000509000000000000" pitchFamily="65" charset="-120"/>
              </a:rPr>
              <a:t>(</a:t>
            </a:r>
            <a:r>
              <a:rPr lang="zh-TW" altLang="en-US" sz="1700" dirty="0">
                <a:solidFill>
                  <a:srgbClr val="7030A0"/>
                </a:solidFill>
                <a:latin typeface="標楷體" panose="03000509000000000000" pitchFamily="65" charset="-120"/>
                <a:ea typeface="標楷體" panose="03000509000000000000" pitchFamily="65" charset="-120"/>
              </a:rPr>
              <a:t>幼兒園</a:t>
            </a:r>
            <a:r>
              <a:rPr lang="en-US" altLang="zh-TW" sz="1700" dirty="0">
                <a:solidFill>
                  <a:srgbClr val="7030A0"/>
                </a:solidFill>
                <a:latin typeface="標楷體" panose="03000509000000000000" pitchFamily="65" charset="-120"/>
                <a:ea typeface="標楷體" panose="03000509000000000000" pitchFamily="65" charset="-120"/>
              </a:rPr>
              <a:t>)</a:t>
            </a:r>
            <a:r>
              <a:rPr lang="zh-TW" altLang="en-US" sz="1700" dirty="0">
                <a:solidFill>
                  <a:srgbClr val="7030A0"/>
                </a:solidFill>
                <a:latin typeface="標楷體" panose="03000509000000000000" pitchFamily="65" charset="-120"/>
                <a:ea typeface="標楷體" panose="03000509000000000000" pitchFamily="65" charset="-120"/>
              </a:rPr>
              <a:t>至特教通報網接收學生資料</a:t>
            </a:r>
            <a:r>
              <a:rPr lang="zh-TW" altLang="zh-TW" sz="1700" dirty="0">
                <a:solidFill>
                  <a:srgbClr val="7030A0"/>
                </a:solidFill>
                <a:latin typeface="標楷體" panose="03000509000000000000" pitchFamily="65" charset="-120"/>
                <a:ea typeface="標楷體" panose="03000509000000000000" pitchFamily="65" charset="-120"/>
              </a:rPr>
              <a:t>。 </a:t>
            </a:r>
            <a:endParaRPr lang="en-US" altLang="zh-TW" sz="1700" dirty="0">
              <a:solidFill>
                <a:srgbClr val="7030A0"/>
              </a:solidFill>
              <a:latin typeface="標楷體" panose="03000509000000000000" pitchFamily="65" charset="-120"/>
              <a:ea typeface="標楷體" panose="03000509000000000000" pitchFamily="65" charset="-120"/>
            </a:endParaRPr>
          </a:p>
          <a:p>
            <a:pPr marL="0" indent="0">
              <a:buClr>
                <a:srgbClr val="FE8637"/>
              </a:buClr>
              <a:buNone/>
            </a:pPr>
            <a:r>
              <a:rPr lang="zh-TW" altLang="en-US" sz="1700" dirty="0">
                <a:solidFill>
                  <a:srgbClr val="7030A0"/>
                </a:solidFill>
                <a:latin typeface="標楷體" pitchFamily="65" charset="-120"/>
                <a:ea typeface="標楷體" pitchFamily="65" charset="-120"/>
              </a:rPr>
              <a:t>二</a:t>
            </a:r>
            <a:r>
              <a:rPr lang="zh-TW" altLang="zh-TW" sz="1700" dirty="0">
                <a:solidFill>
                  <a:srgbClr val="7030A0"/>
                </a:solidFill>
                <a:latin typeface="標楷體" panose="03000509000000000000" pitchFamily="65" charset="-120"/>
                <a:ea typeface="標楷體" panose="03000509000000000000" pitchFamily="65" charset="-120"/>
              </a:rPr>
              <a:t>、跨教育階段</a:t>
            </a:r>
            <a:r>
              <a:rPr lang="zh-TW" altLang="en-US" sz="1700" dirty="0">
                <a:solidFill>
                  <a:srgbClr val="7030A0"/>
                </a:solidFill>
                <a:latin typeface="標楷體" pitchFamily="65" charset="-120"/>
                <a:ea typeface="標楷體" pitchFamily="65" charset="-120"/>
              </a:rPr>
              <a:t>安置至外縣市辦理</a:t>
            </a:r>
            <a:r>
              <a:rPr lang="en-US" altLang="zh-TW" sz="1700" dirty="0">
                <a:solidFill>
                  <a:srgbClr val="7030A0"/>
                </a:solidFill>
                <a:latin typeface="標楷體" pitchFamily="65" charset="-120"/>
                <a:ea typeface="標楷體" pitchFamily="65" charset="-120"/>
              </a:rPr>
              <a:t>:</a:t>
            </a:r>
          </a:p>
          <a:p>
            <a:pPr marL="0" indent="0">
              <a:buClr>
                <a:srgbClr val="FE8637"/>
              </a:buClr>
              <a:buNone/>
            </a:pPr>
            <a:r>
              <a:rPr lang="zh-TW" altLang="en-US" sz="1700" dirty="0">
                <a:solidFill>
                  <a:srgbClr val="7030A0"/>
                </a:solidFill>
                <a:latin typeface="標楷體" pitchFamily="65" charset="-120"/>
                <a:ea typeface="標楷體" pitchFamily="65" charset="-120"/>
              </a:rPr>
              <a:t>（</a:t>
            </a:r>
            <a:r>
              <a:rPr lang="en-US" altLang="zh-TW" sz="1700" dirty="0">
                <a:solidFill>
                  <a:srgbClr val="7030A0"/>
                </a:solidFill>
                <a:latin typeface="標楷體" pitchFamily="65" charset="-120"/>
                <a:ea typeface="標楷體" pitchFamily="65" charset="-120"/>
              </a:rPr>
              <a:t>1</a:t>
            </a:r>
            <a:r>
              <a:rPr lang="zh-TW" altLang="en-US" sz="1700" dirty="0">
                <a:solidFill>
                  <a:srgbClr val="7030A0"/>
                </a:solidFill>
                <a:latin typeface="標楷體" pitchFamily="65" charset="-120"/>
                <a:ea typeface="標楷體" pitchFamily="65" charset="-120"/>
              </a:rPr>
              <a:t>）公文正本給縣政府</a:t>
            </a:r>
            <a:r>
              <a:rPr lang="en-US" altLang="zh-TW" sz="1700" dirty="0">
                <a:solidFill>
                  <a:srgbClr val="7030A0"/>
                </a:solidFill>
                <a:latin typeface="標楷體" pitchFamily="65" charset="-120"/>
                <a:ea typeface="標楷體" pitchFamily="65" charset="-120"/>
              </a:rPr>
              <a:t>(</a:t>
            </a:r>
            <a:r>
              <a:rPr lang="zh-TW" altLang="en-US" sz="1700" dirty="0">
                <a:solidFill>
                  <a:srgbClr val="7030A0"/>
                </a:solidFill>
                <a:latin typeface="標楷體" pitchFamily="65" charset="-120"/>
                <a:ea typeface="標楷體" pitchFamily="65" charset="-120"/>
              </a:rPr>
              <a:t>須載明學生的戶籍</a:t>
            </a:r>
            <a:r>
              <a:rPr lang="en-US" altLang="zh-TW" sz="1700" dirty="0">
                <a:solidFill>
                  <a:srgbClr val="7030A0"/>
                </a:solidFill>
                <a:latin typeface="標楷體" pitchFamily="65" charset="-120"/>
                <a:ea typeface="標楷體" pitchFamily="65" charset="-120"/>
              </a:rPr>
              <a:t>)</a:t>
            </a:r>
          </a:p>
          <a:p>
            <a:pPr marL="0" indent="0">
              <a:buClr>
                <a:srgbClr val="FE8637"/>
              </a:buClr>
              <a:buNone/>
            </a:pPr>
            <a:r>
              <a:rPr lang="zh-TW" altLang="en-US" sz="1700" dirty="0">
                <a:solidFill>
                  <a:srgbClr val="7030A0"/>
                </a:solidFill>
                <a:latin typeface="標楷體" pitchFamily="65" charset="-120"/>
                <a:ea typeface="標楷體" pitchFamily="65" charset="-120"/>
              </a:rPr>
              <a:t>（</a:t>
            </a:r>
            <a:r>
              <a:rPr lang="en-US" altLang="zh-TW" sz="1700" dirty="0">
                <a:solidFill>
                  <a:srgbClr val="7030A0"/>
                </a:solidFill>
                <a:latin typeface="標楷體" pitchFamily="65" charset="-120"/>
                <a:ea typeface="標楷體" pitchFamily="65" charset="-120"/>
              </a:rPr>
              <a:t>2</a:t>
            </a:r>
            <a:r>
              <a:rPr lang="zh-TW" altLang="en-US" sz="1700" dirty="0">
                <a:solidFill>
                  <a:srgbClr val="7030A0"/>
                </a:solidFill>
                <a:latin typeface="標楷體" pitchFamily="65" charset="-120"/>
                <a:ea typeface="標楷體" pitchFamily="65" charset="-120"/>
              </a:rPr>
              <a:t>）公文副本給新學校</a:t>
            </a:r>
            <a:r>
              <a:rPr lang="en-US" altLang="zh-TW" sz="1700" dirty="0">
                <a:solidFill>
                  <a:srgbClr val="7030A0"/>
                </a:solidFill>
                <a:latin typeface="標楷體" pitchFamily="65" charset="-120"/>
                <a:ea typeface="標楷體" pitchFamily="65" charset="-120"/>
              </a:rPr>
              <a:t>(</a:t>
            </a:r>
            <a:r>
              <a:rPr lang="zh-TW" altLang="en-US" sz="1700" dirty="0">
                <a:solidFill>
                  <a:srgbClr val="7030A0"/>
                </a:solidFill>
                <a:latin typeface="標楷體" pitchFamily="65" charset="-120"/>
                <a:ea typeface="標楷體" pitchFamily="65" charset="-120"/>
              </a:rPr>
              <a:t>附件為</a:t>
            </a:r>
            <a:r>
              <a:rPr lang="zh-TW" altLang="zh-TW" sz="1700" dirty="0">
                <a:solidFill>
                  <a:srgbClr val="7030A0"/>
                </a:solidFill>
                <a:latin typeface="標楷體" panose="03000509000000000000" pitchFamily="65" charset="-120"/>
                <a:ea typeface="標楷體" panose="03000509000000000000" pitchFamily="65" charset="-120"/>
              </a:rPr>
              <a:t>鑑定安置</a:t>
            </a:r>
            <a:r>
              <a:rPr lang="zh-TW" altLang="en-US" sz="1700" dirty="0">
                <a:solidFill>
                  <a:srgbClr val="7030A0"/>
                </a:solidFill>
                <a:latin typeface="標楷體" panose="03000509000000000000" pitchFamily="65" charset="-120"/>
                <a:ea typeface="標楷體" panose="03000509000000000000" pitchFamily="65" charset="-120"/>
              </a:rPr>
              <a:t>相關</a:t>
            </a:r>
            <a:r>
              <a:rPr lang="zh-TW" altLang="zh-TW" sz="1700" dirty="0">
                <a:solidFill>
                  <a:srgbClr val="7030A0"/>
                </a:solidFill>
                <a:latin typeface="標楷體" panose="03000509000000000000" pitchFamily="65" charset="-120"/>
                <a:ea typeface="標楷體" panose="03000509000000000000" pitchFamily="65" charset="-120"/>
              </a:rPr>
              <a:t>資料、鑑定安置</a:t>
            </a:r>
            <a:r>
              <a:rPr lang="zh-TW" altLang="en-US" sz="1700" dirty="0">
                <a:solidFill>
                  <a:srgbClr val="7030A0"/>
                </a:solidFill>
                <a:latin typeface="標楷體" panose="03000509000000000000" pitchFamily="65" charset="-120"/>
                <a:ea typeface="標楷體" panose="03000509000000000000" pitchFamily="65" charset="-120"/>
              </a:rPr>
              <a:t>結果通知單影本</a:t>
            </a:r>
            <a:r>
              <a:rPr lang="zh-TW" altLang="zh-TW" sz="1700" dirty="0">
                <a:solidFill>
                  <a:srgbClr val="7030A0"/>
                </a:solidFill>
                <a:latin typeface="標楷體" panose="03000509000000000000" pitchFamily="65" charset="-120"/>
                <a:ea typeface="標楷體" panose="03000509000000000000" pitchFamily="65" charset="-120"/>
              </a:rPr>
              <a:t>、 </a:t>
            </a:r>
            <a:r>
              <a:rPr lang="en-US" altLang="zh-TW" sz="1700" dirty="0">
                <a:solidFill>
                  <a:srgbClr val="7030A0"/>
                </a:solidFill>
                <a:latin typeface="標楷體" pitchFamily="65" charset="-120"/>
                <a:ea typeface="標楷體" pitchFamily="65" charset="-120"/>
              </a:rPr>
              <a:t>IEP)</a:t>
            </a:r>
          </a:p>
          <a:p>
            <a:pPr marL="0" indent="0">
              <a:buClr>
                <a:srgbClr val="FE8637"/>
              </a:buClr>
              <a:buNone/>
            </a:pPr>
            <a:r>
              <a:rPr lang="zh-TW" altLang="en-US" sz="1700" dirty="0">
                <a:solidFill>
                  <a:srgbClr val="7030A0"/>
                </a:solidFill>
                <a:latin typeface="標楷體" panose="03000509000000000000" pitchFamily="65" charset="-120"/>
                <a:ea typeface="標楷體" panose="03000509000000000000" pitchFamily="65" charset="-120"/>
              </a:rPr>
              <a:t> </a:t>
            </a:r>
            <a:r>
              <a:rPr lang="en-US" altLang="zh-TW" sz="1700" dirty="0">
                <a:solidFill>
                  <a:srgbClr val="7030A0"/>
                </a:solidFill>
                <a:latin typeface="標楷體" panose="03000509000000000000" pitchFamily="65" charset="-120"/>
                <a:ea typeface="標楷體" panose="03000509000000000000" pitchFamily="65" charset="-120"/>
              </a:rPr>
              <a:t>(3)</a:t>
            </a:r>
            <a:r>
              <a:rPr lang="zh-TW" altLang="en-US" sz="1700" dirty="0">
                <a:solidFill>
                  <a:srgbClr val="7030A0"/>
                </a:solidFill>
                <a:latin typeface="標楷體" panose="03000509000000000000" pitchFamily="65" charset="-120"/>
                <a:ea typeface="標楷體" panose="03000509000000000000" pitchFamily="65" charset="-120"/>
              </a:rPr>
              <a:t> 公文副本原校留存</a:t>
            </a:r>
            <a:r>
              <a:rPr lang="zh-TW" altLang="zh-TW" sz="1700" dirty="0">
                <a:solidFill>
                  <a:srgbClr val="7030A0"/>
                </a:solidFill>
                <a:latin typeface="標楷體" panose="03000509000000000000" pitchFamily="65" charset="-120"/>
                <a:ea typeface="標楷體" panose="03000509000000000000" pitchFamily="65" charset="-120"/>
              </a:rPr>
              <a:t>。 </a:t>
            </a:r>
            <a:endParaRPr lang="en-US" altLang="zh-TW" sz="1700" dirty="0">
              <a:solidFill>
                <a:srgbClr val="7030A0"/>
              </a:solidFill>
              <a:latin typeface="標楷體" panose="03000509000000000000" pitchFamily="65" charset="-120"/>
              <a:ea typeface="標楷體" panose="03000509000000000000" pitchFamily="65" charset="-120"/>
            </a:endParaRPr>
          </a:p>
          <a:p>
            <a:pPr marL="0" indent="0">
              <a:buClr>
                <a:srgbClr val="FE8637"/>
              </a:buClr>
              <a:buNone/>
            </a:pPr>
            <a:r>
              <a:rPr lang="en-US" altLang="zh-TW" sz="1700" dirty="0">
                <a:solidFill>
                  <a:srgbClr val="7030A0"/>
                </a:solidFill>
                <a:latin typeface="標楷體" panose="03000509000000000000" pitchFamily="65" charset="-120"/>
                <a:ea typeface="標楷體" panose="03000509000000000000" pitchFamily="65" charset="-120"/>
              </a:rPr>
              <a:t>※</a:t>
            </a:r>
            <a:r>
              <a:rPr lang="zh-TW" altLang="zh-TW" sz="1700" dirty="0">
                <a:solidFill>
                  <a:srgbClr val="7030A0"/>
                </a:solidFill>
                <a:latin typeface="標楷體" pitchFamily="65" charset="-120"/>
                <a:ea typeface="標楷體" pitchFamily="65" charset="-120"/>
              </a:rPr>
              <a:t>跨教育階段</a:t>
            </a:r>
            <a:r>
              <a:rPr lang="zh-TW" altLang="en-US" sz="1700" dirty="0">
                <a:solidFill>
                  <a:srgbClr val="7030A0"/>
                </a:solidFill>
                <a:latin typeface="標楷體" pitchFamily="65" charset="-120"/>
                <a:ea typeface="標楷體" pitchFamily="65" charset="-120"/>
              </a:rPr>
              <a:t>原就讀</a:t>
            </a:r>
            <a:r>
              <a:rPr lang="zh-TW" altLang="zh-TW" sz="1700" dirty="0">
                <a:solidFill>
                  <a:srgbClr val="7030A0"/>
                </a:solidFill>
                <a:latin typeface="標楷體" panose="03000509000000000000" pitchFamily="65" charset="-120"/>
                <a:ea typeface="標楷體" panose="03000509000000000000" pitchFamily="65" charset="-120"/>
              </a:rPr>
              <a:t>學校</a:t>
            </a:r>
            <a:r>
              <a:rPr lang="zh-TW" altLang="en-US" sz="1700" dirty="0">
                <a:solidFill>
                  <a:srgbClr val="7030A0"/>
                </a:solidFill>
                <a:latin typeface="標楷體" panose="03000509000000000000" pitchFamily="65" charset="-120"/>
                <a:ea typeface="標楷體" panose="03000509000000000000" pitchFamily="65" charset="-120"/>
              </a:rPr>
              <a:t>須提醒家長</a:t>
            </a:r>
            <a:r>
              <a:rPr lang="zh-TW" altLang="en-US" sz="1700" dirty="0">
                <a:solidFill>
                  <a:srgbClr val="7030A0"/>
                </a:solidFill>
                <a:latin typeface="標楷體"/>
                <a:ea typeface="標楷體"/>
              </a:rPr>
              <a:t>，</a:t>
            </a:r>
            <a:r>
              <a:rPr lang="zh-TW" altLang="en-US" sz="1700" dirty="0">
                <a:solidFill>
                  <a:srgbClr val="7030A0"/>
                </a:solidFill>
                <a:latin typeface="標楷體" panose="03000509000000000000" pitchFamily="65" charset="-120"/>
                <a:ea typeface="標楷體" panose="03000509000000000000" pitchFamily="65" charset="-120"/>
              </a:rPr>
              <a:t>戶籍已轉至外縣市</a:t>
            </a:r>
            <a:r>
              <a:rPr lang="zh-TW" altLang="zh-TW" sz="1700" dirty="0">
                <a:solidFill>
                  <a:srgbClr val="7030A0"/>
                </a:solidFill>
                <a:latin typeface="標楷體" panose="03000509000000000000" pitchFamily="65" charset="-120"/>
                <a:ea typeface="標楷體" panose="03000509000000000000" pitchFamily="65" charset="-120"/>
              </a:rPr>
              <a:t>，</a:t>
            </a:r>
            <a:r>
              <a:rPr lang="zh-TW" altLang="en-US" sz="1700" dirty="0">
                <a:solidFill>
                  <a:srgbClr val="7030A0"/>
                </a:solidFill>
                <a:latin typeface="標楷體" panose="03000509000000000000" pitchFamily="65" charset="-120"/>
                <a:ea typeface="標楷體" panose="03000509000000000000" pitchFamily="65" charset="-120"/>
              </a:rPr>
              <a:t>確認可就讀，再依</a:t>
            </a:r>
            <a:r>
              <a:rPr lang="zh-TW" altLang="en-US" sz="1700" dirty="0">
                <a:latin typeface="標楷體" pitchFamily="65" charset="-120"/>
                <a:ea typeface="標楷體" pitchFamily="65" charset="-120"/>
              </a:rPr>
              <a:t>鑑定期程於特教通報網提報及送件</a:t>
            </a:r>
            <a:r>
              <a:rPr lang="en-US" altLang="zh-TW" sz="1700" dirty="0">
                <a:latin typeface="標楷體" pitchFamily="65" charset="-120"/>
                <a:ea typeface="標楷體" pitchFamily="65" charset="-120"/>
              </a:rPr>
              <a:t>(</a:t>
            </a:r>
            <a:r>
              <a:rPr lang="zh-TW" altLang="en-US" sz="1700" dirty="0">
                <a:latin typeface="標楷體" pitchFamily="65" charset="-120"/>
                <a:ea typeface="標楷體" pitchFamily="65" charset="-120"/>
              </a:rPr>
              <a:t>跨階段轉銜</a:t>
            </a:r>
            <a:r>
              <a:rPr lang="en-US" altLang="zh-TW" sz="1700" dirty="0">
                <a:latin typeface="標楷體" pitchFamily="65" charset="-120"/>
                <a:ea typeface="標楷體" pitchFamily="65" charset="-120"/>
              </a:rPr>
              <a:t>)</a:t>
            </a:r>
            <a:r>
              <a:rPr lang="zh-TW" altLang="zh-TW" sz="1700" dirty="0">
                <a:solidFill>
                  <a:srgbClr val="7030A0"/>
                </a:solidFill>
                <a:latin typeface="標楷體" panose="03000509000000000000" pitchFamily="65" charset="-120"/>
                <a:ea typeface="標楷體" panose="03000509000000000000" pitchFamily="65" charset="-120"/>
              </a:rPr>
              <a:t>。</a:t>
            </a:r>
            <a:r>
              <a:rPr lang="zh-TW" altLang="en-US" sz="1700" dirty="0">
                <a:solidFill>
                  <a:srgbClr val="7030A0"/>
                </a:solidFill>
                <a:latin typeface="標楷體"/>
                <a:ea typeface="標楷體"/>
              </a:rPr>
              <a:t>待</a:t>
            </a:r>
            <a:r>
              <a:rPr lang="zh-TW" altLang="en-US" sz="1700" dirty="0">
                <a:solidFill>
                  <a:srgbClr val="7030A0"/>
                </a:solidFill>
                <a:latin typeface="標楷體" pitchFamily="65" charset="-120"/>
                <a:ea typeface="標楷體" pitchFamily="65" charset="-120"/>
              </a:rPr>
              <a:t>原就讀</a:t>
            </a:r>
            <a:r>
              <a:rPr lang="zh-TW" altLang="en-US" sz="1700" dirty="0">
                <a:solidFill>
                  <a:srgbClr val="FF0000"/>
                </a:solidFill>
                <a:latin typeface="標楷體" pitchFamily="65" charset="-120"/>
                <a:ea typeface="標楷體" pitchFamily="65" charset="-120"/>
              </a:rPr>
              <a:t>學校接到本縣鑑定結果通知公文後再發文正本給</a:t>
            </a:r>
            <a:r>
              <a:rPr lang="zh-TW" altLang="en-US" sz="1700" dirty="0">
                <a:solidFill>
                  <a:srgbClr val="7030A0"/>
                </a:solidFill>
                <a:latin typeface="標楷體" pitchFamily="65" charset="-120"/>
                <a:ea typeface="標楷體" pitchFamily="65" charset="-120"/>
              </a:rPr>
              <a:t>縣府，由縣府知會外縣市教育承辦單位辦理就學安置</a:t>
            </a:r>
            <a:r>
              <a:rPr lang="zh-TW" altLang="zh-TW" sz="1700" dirty="0">
                <a:solidFill>
                  <a:srgbClr val="7030A0"/>
                </a:solidFill>
                <a:latin typeface="標楷體" panose="03000509000000000000" pitchFamily="65" charset="-120"/>
                <a:ea typeface="標楷體" panose="03000509000000000000" pitchFamily="65" charset="-120"/>
              </a:rPr>
              <a:t>。</a:t>
            </a:r>
            <a:endParaRPr lang="en-US" altLang="zh-TW" sz="1700" dirty="0">
              <a:solidFill>
                <a:srgbClr val="7030A0"/>
              </a:solidFill>
              <a:latin typeface="標楷體" pitchFamily="65" charset="-120"/>
              <a:ea typeface="標楷體" pitchFamily="65" charset="-120"/>
            </a:endParaRPr>
          </a:p>
          <a:p>
            <a:pPr marL="0" indent="0">
              <a:buClr>
                <a:srgbClr val="FE8637"/>
              </a:buClr>
              <a:buNone/>
            </a:pPr>
            <a:r>
              <a:rPr lang="en-US" altLang="zh-TW" sz="1700" dirty="0">
                <a:solidFill>
                  <a:srgbClr val="7030A0"/>
                </a:solidFill>
                <a:latin typeface="標楷體" pitchFamily="65" charset="-120"/>
                <a:ea typeface="標楷體" pitchFamily="65" charset="-120"/>
              </a:rPr>
              <a:t>※</a:t>
            </a:r>
            <a:r>
              <a:rPr lang="zh-TW" altLang="en-US" sz="1700" dirty="0">
                <a:solidFill>
                  <a:srgbClr val="7030A0"/>
                </a:solidFill>
                <a:latin typeface="標楷體" pitchFamily="65" charset="-120"/>
                <a:ea typeface="標楷體" pitchFamily="65" charset="-120"/>
              </a:rPr>
              <a:t>原就讀</a:t>
            </a:r>
            <a:r>
              <a:rPr lang="zh-TW" altLang="zh-TW" sz="1700" dirty="0">
                <a:solidFill>
                  <a:srgbClr val="7030A0"/>
                </a:solidFill>
                <a:latin typeface="標楷體" panose="03000509000000000000" pitchFamily="65" charset="-120"/>
                <a:ea typeface="標楷體" panose="03000509000000000000" pitchFamily="65" charset="-120"/>
              </a:rPr>
              <a:t>學校</a:t>
            </a:r>
            <a:r>
              <a:rPr lang="zh-TW" altLang="en-US" sz="1700" dirty="0">
                <a:solidFill>
                  <a:srgbClr val="7030A0"/>
                </a:solidFill>
                <a:latin typeface="標楷體" panose="03000509000000000000" pitchFamily="65" charset="-120"/>
                <a:ea typeface="標楷體" panose="03000509000000000000" pitchFamily="65" charset="-120"/>
              </a:rPr>
              <a:t>至特教</a:t>
            </a:r>
            <a:r>
              <a:rPr lang="zh-TW" altLang="zh-TW" sz="1700" dirty="0">
                <a:solidFill>
                  <a:srgbClr val="7030A0"/>
                </a:solidFill>
                <a:latin typeface="標楷體" panose="03000509000000000000" pitchFamily="65" charset="-120"/>
                <a:ea typeface="標楷體" panose="03000509000000000000" pitchFamily="65" charset="-120"/>
              </a:rPr>
              <a:t>通報網</a:t>
            </a:r>
            <a:r>
              <a:rPr lang="zh-TW" altLang="en-US" sz="1700" dirty="0">
                <a:solidFill>
                  <a:srgbClr val="7030A0"/>
                </a:solidFill>
                <a:latin typeface="標楷體" panose="03000509000000000000" pitchFamily="65" charset="-120"/>
                <a:ea typeface="標楷體" panose="03000509000000000000" pitchFamily="65" charset="-120"/>
              </a:rPr>
              <a:t>轉銜端</a:t>
            </a:r>
            <a:r>
              <a:rPr lang="zh-TW" altLang="zh-TW" sz="1700" dirty="0">
                <a:solidFill>
                  <a:srgbClr val="7030A0"/>
                </a:solidFill>
                <a:latin typeface="標楷體" panose="03000509000000000000" pitchFamily="65" charset="-120"/>
                <a:ea typeface="標楷體" panose="03000509000000000000" pitchFamily="65" charset="-120"/>
              </a:rPr>
              <a:t>填寫轉銜表</a:t>
            </a:r>
            <a:r>
              <a:rPr lang="zh-TW" altLang="en-US" sz="1700" dirty="0">
                <a:solidFill>
                  <a:srgbClr val="7030A0"/>
                </a:solidFill>
                <a:latin typeface="標楷體"/>
                <a:ea typeface="標楷體"/>
              </a:rPr>
              <a:t>，於</a:t>
            </a:r>
            <a:r>
              <a:rPr lang="zh-TW" altLang="en-US" sz="1700" dirty="0">
                <a:solidFill>
                  <a:srgbClr val="7030A0"/>
                </a:solidFill>
                <a:latin typeface="標楷體" panose="03000509000000000000" pitchFamily="65" charset="-120"/>
                <a:ea typeface="標楷體" panose="03000509000000000000" pitchFamily="65" charset="-120"/>
              </a:rPr>
              <a:t>學務端異動學生資料通知外縣市國小至特教通報網接收學生資料</a:t>
            </a:r>
            <a:r>
              <a:rPr lang="zh-TW" altLang="zh-TW" sz="1700" dirty="0">
                <a:solidFill>
                  <a:srgbClr val="7030A0"/>
                </a:solidFill>
                <a:latin typeface="標楷體" panose="03000509000000000000" pitchFamily="65" charset="-120"/>
                <a:ea typeface="標楷體" panose="03000509000000000000" pitchFamily="65" charset="-120"/>
              </a:rPr>
              <a:t>。</a:t>
            </a:r>
            <a:endParaRPr lang="zh-TW" altLang="en-US" sz="1700" dirty="0">
              <a:solidFill>
                <a:srgbClr val="7030A0"/>
              </a:solidFill>
            </a:endParaRPr>
          </a:p>
        </p:txBody>
      </p:sp>
    </p:spTree>
    <p:extLst>
      <p:ext uri="{BB962C8B-B14F-4D97-AF65-F5344CB8AC3E}">
        <p14:creationId xmlns:p14="http://schemas.microsoft.com/office/powerpoint/2010/main" val="30295470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7467600" cy="706090"/>
          </a:xfrm>
        </p:spPr>
        <p:txBody>
          <a:bodyPr>
            <a:normAutofit/>
          </a:bodyPr>
          <a:lstStyle/>
          <a:p>
            <a:pPr algn="ctr"/>
            <a:r>
              <a:rPr lang="zh-TW" altLang="en-US" sz="3600" b="1" kern="100" dirty="0">
                <a:latin typeface="標楷體" pitchFamily="65" charset="-120"/>
                <a:ea typeface="標楷體" pitchFamily="65" charset="-120"/>
              </a:rPr>
              <a:t>就讀</a:t>
            </a:r>
            <a:r>
              <a:rPr lang="zh-TW" altLang="zh-TW" sz="3600" b="1" kern="100" dirty="0">
                <a:latin typeface="標楷體" pitchFamily="65" charset="-120"/>
                <a:ea typeface="標楷體" pitchFamily="65" charset="-120"/>
              </a:rPr>
              <a:t>國立特殊學校</a:t>
            </a:r>
            <a:r>
              <a:rPr lang="zh-TW" altLang="en-US" sz="3600" b="1" kern="100" dirty="0">
                <a:latin typeface="標楷體" pitchFamily="65" charset="-120"/>
                <a:ea typeface="標楷體" pitchFamily="65" charset="-120"/>
              </a:rPr>
              <a:t>之鑑定</a:t>
            </a:r>
            <a:endParaRPr lang="zh-TW" altLang="en-US" sz="3600" dirty="0"/>
          </a:p>
        </p:txBody>
      </p:sp>
      <p:sp>
        <p:nvSpPr>
          <p:cNvPr id="3" name="內容版面配置區 2"/>
          <p:cNvSpPr>
            <a:spLocks noGrp="1"/>
          </p:cNvSpPr>
          <p:nvPr>
            <p:ph sz="quarter" idx="1"/>
          </p:nvPr>
        </p:nvSpPr>
        <p:spPr>
          <a:xfrm>
            <a:off x="827584" y="1052736"/>
            <a:ext cx="7560840" cy="5421216"/>
          </a:xfrm>
        </p:spPr>
        <p:txBody>
          <a:bodyPr/>
          <a:lstStyle/>
          <a:p>
            <a:pPr marL="0" lvl="0" indent="0">
              <a:buNone/>
            </a:pPr>
            <a:r>
              <a:rPr lang="zh-TW" altLang="en-US" b="1" dirty="0">
                <a:latin typeface="標楷體" panose="03000509000000000000" pitchFamily="65" charset="-120"/>
                <a:ea typeface="標楷體" panose="03000509000000000000" pitchFamily="65" charset="-120"/>
              </a:rPr>
              <a:t>對象</a:t>
            </a:r>
            <a:r>
              <a:rPr lang="en-US" altLang="zh-TW" b="1" dirty="0">
                <a:latin typeface="標楷體" panose="03000509000000000000" pitchFamily="65" charset="-120"/>
                <a:ea typeface="標楷體" panose="03000509000000000000" pitchFamily="65" charset="-120"/>
              </a:rPr>
              <a:t>:</a:t>
            </a:r>
          </a:p>
          <a:p>
            <a:pPr marL="0" lvl="0" indent="0">
              <a:buNone/>
            </a:pPr>
            <a:r>
              <a:rPr lang="zh-TW" altLang="en-US" dirty="0">
                <a:latin typeface="標楷體" pitchFamily="65" charset="-120"/>
                <a:ea typeface="標楷體" pitchFamily="65" charset="-120"/>
              </a:rPr>
              <a:t>設籍屏東縣，經鑑輔會鑑定的幼兒園大班特殊幼兒於</a:t>
            </a:r>
            <a:r>
              <a:rPr lang="zh-TW" altLang="zh-TW" dirty="0">
                <a:latin typeface="標楷體" pitchFamily="65" charset="-120"/>
                <a:ea typeface="標楷體" pitchFamily="65" charset="-120"/>
              </a:rPr>
              <a:t>跨教育階段</a:t>
            </a:r>
            <a:r>
              <a:rPr lang="zh-TW" altLang="en-US" dirty="0">
                <a:latin typeface="標楷體" pitchFamily="65" charset="-120"/>
                <a:ea typeface="標楷體" pitchFamily="65" charset="-120"/>
              </a:rPr>
              <a:t>轉銜欲就讀國立特殊教育學校</a:t>
            </a:r>
            <a:r>
              <a:rPr lang="zh-TW" altLang="en-US" dirty="0">
                <a:latin typeface="標楷體"/>
                <a:ea typeface="標楷體"/>
              </a:rPr>
              <a:t>。</a:t>
            </a:r>
            <a:endParaRPr lang="en-US" altLang="zh-TW" dirty="0">
              <a:latin typeface="標楷體"/>
              <a:ea typeface="標楷體"/>
            </a:endParaRPr>
          </a:p>
          <a:p>
            <a:pPr marL="0" indent="0">
              <a:buNone/>
            </a:pPr>
            <a:r>
              <a:rPr lang="zh-TW" altLang="en-US" b="1" dirty="0">
                <a:latin typeface="標楷體" pitchFamily="65" charset="-120"/>
                <a:ea typeface="標楷體" pitchFamily="65" charset="-120"/>
              </a:rPr>
              <a:t>時間</a:t>
            </a:r>
            <a:r>
              <a:rPr lang="en-US" altLang="zh-TW" dirty="0">
                <a:latin typeface="標楷體" pitchFamily="65" charset="-120"/>
                <a:ea typeface="標楷體" pitchFamily="65" charset="-120"/>
              </a:rPr>
              <a:t>:</a:t>
            </a:r>
          </a:p>
          <a:p>
            <a:pPr marL="0" indent="0">
              <a:buNone/>
            </a:pPr>
            <a:r>
              <a:rPr lang="zh-TW" altLang="en-US" dirty="0">
                <a:latin typeface="標楷體" pitchFamily="65" charset="-120"/>
                <a:ea typeface="標楷體" pitchFamily="65" charset="-120"/>
              </a:rPr>
              <a:t>於每學年度</a:t>
            </a:r>
            <a:r>
              <a:rPr lang="zh-TW" altLang="en-US" dirty="0">
                <a:solidFill>
                  <a:srgbClr val="FF0000"/>
                </a:solidFill>
                <a:latin typeface="標楷體" pitchFamily="65" charset="-120"/>
                <a:ea typeface="標楷體" pitchFamily="65" charset="-120"/>
              </a:rPr>
              <a:t>下學期</a:t>
            </a:r>
            <a:r>
              <a:rPr lang="zh-TW" altLang="en-US" dirty="0">
                <a:latin typeface="標楷體" pitchFamily="65" charset="-120"/>
                <a:ea typeface="標楷體" pitchFamily="65" charset="-120"/>
              </a:rPr>
              <a:t>鑑定安置會議辦理</a:t>
            </a:r>
            <a:endParaRPr lang="en-US" altLang="zh-TW" dirty="0">
              <a:latin typeface="標楷體" pitchFamily="65" charset="-120"/>
              <a:ea typeface="標楷體" pitchFamily="65" charset="-120"/>
            </a:endParaRPr>
          </a:p>
          <a:p>
            <a:pPr marL="0" indent="0">
              <a:buNone/>
            </a:pPr>
            <a:r>
              <a:rPr lang="zh-TW" altLang="en-US" b="1" dirty="0">
                <a:latin typeface="標楷體" pitchFamily="65" charset="-120"/>
                <a:ea typeface="標楷體" pitchFamily="65" charset="-120"/>
              </a:rPr>
              <a:t>流程</a:t>
            </a:r>
            <a:r>
              <a:rPr lang="en-US" altLang="zh-TW" dirty="0">
                <a:latin typeface="標楷體" pitchFamily="65" charset="-120"/>
                <a:ea typeface="標楷體" pitchFamily="65" charset="-120"/>
              </a:rPr>
              <a:t>:</a:t>
            </a:r>
          </a:p>
          <a:p>
            <a:pPr marL="0" indent="0">
              <a:buNone/>
            </a:pPr>
            <a:r>
              <a:rPr lang="zh-TW" altLang="en-US" dirty="0">
                <a:latin typeface="標楷體" pitchFamily="65" charset="-120"/>
                <a:ea typeface="標楷體" pitchFamily="65" charset="-120"/>
              </a:rPr>
              <a:t> </a:t>
            </a:r>
            <a:r>
              <a:rPr lang="en-US" altLang="zh-TW" dirty="0">
                <a:latin typeface="標楷體" pitchFamily="65" charset="-120"/>
                <a:ea typeface="標楷體" pitchFamily="65" charset="-120"/>
              </a:rPr>
              <a:t>1.</a:t>
            </a:r>
            <a:r>
              <a:rPr lang="zh-TW" altLang="en-US" dirty="0">
                <a:latin typeface="標楷體" panose="03000509000000000000" pitchFamily="65" charset="-120"/>
                <a:ea typeface="標楷體" panose="03000509000000000000" pitchFamily="65" charset="-120"/>
              </a:rPr>
              <a:t>於下學期開學後至國立屏東特殊教育學校網站下載</a:t>
            </a:r>
            <a:r>
              <a:rPr lang="en-US" altLang="zh-TW" dirty="0">
                <a:latin typeface="標楷體" panose="03000509000000000000" pitchFamily="65" charset="-120"/>
                <a:ea typeface="標楷體" panose="03000509000000000000" pitchFamily="65" charset="-120"/>
              </a:rPr>
              <a:t/>
            </a:r>
            <a:br>
              <a:rPr lang="en-US" altLang="zh-TW" dirty="0">
                <a:latin typeface="標楷體" panose="03000509000000000000" pitchFamily="65" charset="-120"/>
                <a:ea typeface="標楷體" panose="03000509000000000000" pitchFamily="65" charset="-120"/>
              </a:rPr>
            </a:br>
            <a:r>
              <a:rPr lang="zh-TW" altLang="en-US" dirty="0">
                <a:latin typeface="標楷體" panose="03000509000000000000" pitchFamily="65" charset="-120"/>
                <a:ea typeface="標楷體" panose="03000509000000000000" pitchFamily="65" charset="-120"/>
              </a:rPr>
              <a:t>   </a:t>
            </a:r>
            <a:r>
              <a:rPr lang="en-US" altLang="zh-TW" dirty="0">
                <a:latin typeface="標楷體" panose="03000509000000000000" pitchFamily="65" charset="-120"/>
                <a:ea typeface="標楷體" panose="03000509000000000000" pitchFamily="65" charset="-120"/>
              </a:rPr>
              <a:t>”</a:t>
            </a:r>
            <a:r>
              <a:rPr lang="zh-TW" altLang="en-US" dirty="0">
                <a:latin typeface="標楷體" panose="03000509000000000000" pitchFamily="65" charset="-120"/>
                <a:ea typeface="標楷體" panose="03000509000000000000" pitchFamily="65" charset="-120"/>
              </a:rPr>
              <a:t>國立特殊教育學校分發安置簡章</a:t>
            </a:r>
            <a:r>
              <a:rPr lang="en-US" altLang="zh-TW" dirty="0">
                <a:latin typeface="標楷體" pitchFamily="65" charset="-120"/>
                <a:ea typeface="標楷體" pitchFamily="65" charset="-120"/>
              </a:rPr>
              <a:t>”</a:t>
            </a:r>
            <a:r>
              <a:rPr lang="zh-TW" altLang="zh-TW" dirty="0">
                <a:latin typeface="標楷體" panose="03000509000000000000" pitchFamily="65" charset="-120"/>
                <a:ea typeface="標楷體" panose="03000509000000000000" pitchFamily="65" charset="-120"/>
              </a:rPr>
              <a:t>。</a:t>
            </a:r>
            <a:endParaRPr lang="en-US" altLang="zh-TW" dirty="0">
              <a:latin typeface="標楷體" pitchFamily="65" charset="-120"/>
              <a:ea typeface="標楷體" pitchFamily="65" charset="-120"/>
            </a:endParaRPr>
          </a:p>
          <a:p>
            <a:pPr marL="0" indent="0">
              <a:buNone/>
            </a:pPr>
            <a:r>
              <a:rPr lang="zh-TW" altLang="en-US" dirty="0">
                <a:latin typeface="標楷體" pitchFamily="65" charset="-120"/>
                <a:ea typeface="標楷體" pitchFamily="65" charset="-120"/>
              </a:rPr>
              <a:t> </a:t>
            </a:r>
            <a:r>
              <a:rPr lang="en-US" altLang="zh-TW" dirty="0">
                <a:latin typeface="標楷體" pitchFamily="65" charset="-120"/>
                <a:ea typeface="標楷體" pitchFamily="65" charset="-120"/>
              </a:rPr>
              <a:t>2.</a:t>
            </a:r>
            <a:r>
              <a:rPr lang="zh-TW" altLang="en-US" dirty="0">
                <a:latin typeface="標楷體" pitchFamily="65" charset="-120"/>
                <a:ea typeface="標楷體" pitchFamily="65" charset="-120"/>
              </a:rPr>
              <a:t>依鑑定期程於特教通報網提報鑑定安置並送相關表件給本縣鑑輔會</a:t>
            </a:r>
            <a:endParaRPr lang="en-US" altLang="zh-TW" dirty="0">
              <a:latin typeface="標楷體" pitchFamily="65" charset="-120"/>
              <a:ea typeface="標楷體" pitchFamily="65" charset="-120"/>
            </a:endParaRPr>
          </a:p>
          <a:p>
            <a:pPr marL="0" lvl="0" indent="0">
              <a:buNone/>
            </a:pPr>
            <a:r>
              <a:rPr lang="zh-TW" altLang="en-US" dirty="0">
                <a:latin typeface="標楷體" pitchFamily="65" charset="-120"/>
                <a:ea typeface="標楷體" pitchFamily="65" charset="-120"/>
              </a:rPr>
              <a:t> </a:t>
            </a:r>
            <a:r>
              <a:rPr lang="en-US" altLang="zh-TW" dirty="0">
                <a:latin typeface="標楷體" pitchFamily="65" charset="-120"/>
                <a:ea typeface="標楷體" pitchFamily="65" charset="-120"/>
              </a:rPr>
              <a:t>3.</a:t>
            </a:r>
            <a:r>
              <a:rPr lang="zh-TW" altLang="en-US" dirty="0">
                <a:latin typeface="標楷體" pitchFamily="65" charset="-120"/>
                <a:ea typeface="標楷體" pitchFamily="65" charset="-120"/>
              </a:rPr>
              <a:t>依據</a:t>
            </a:r>
            <a:r>
              <a:rPr lang="en-US" altLang="zh-TW" dirty="0">
                <a:latin typeface="標楷體" pitchFamily="65" charset="-120"/>
                <a:ea typeface="標楷體" pitchFamily="65" charset="-120"/>
              </a:rPr>
              <a:t>[</a:t>
            </a:r>
            <a:r>
              <a:rPr lang="zh-TW" altLang="en-US" dirty="0">
                <a:latin typeface="標楷體" pitchFamily="65" charset="-120"/>
                <a:ea typeface="標楷體" pitchFamily="65" charset="-120"/>
              </a:rPr>
              <a:t>就讀國立特殊教育學校檢核表</a:t>
            </a:r>
            <a:r>
              <a:rPr lang="en-US" altLang="zh-TW" dirty="0">
                <a:latin typeface="標楷體" pitchFamily="65" charset="-120"/>
                <a:ea typeface="標楷體" pitchFamily="65" charset="-120"/>
              </a:rPr>
              <a:t>]</a:t>
            </a:r>
            <a:r>
              <a:rPr lang="zh-TW" altLang="en-US" dirty="0">
                <a:latin typeface="標楷體" pitchFamily="65" charset="-120"/>
                <a:ea typeface="標楷體" pitchFamily="65" charset="-120"/>
              </a:rPr>
              <a:t>檢附相關表件  </a:t>
            </a:r>
            <a:r>
              <a:rPr lang="en-US" altLang="zh-TW" dirty="0">
                <a:latin typeface="標楷體" pitchFamily="65" charset="-120"/>
                <a:ea typeface="標楷體" pitchFamily="65" charset="-120"/>
              </a:rPr>
              <a:t/>
            </a:r>
            <a:br>
              <a:rPr lang="en-US" altLang="zh-TW" dirty="0">
                <a:latin typeface="標楷體" pitchFamily="65" charset="-120"/>
                <a:ea typeface="標楷體" pitchFamily="65" charset="-120"/>
              </a:rPr>
            </a:br>
            <a:r>
              <a:rPr lang="zh-TW" altLang="en-US" dirty="0">
                <a:latin typeface="標楷體" pitchFamily="65" charset="-120"/>
                <a:ea typeface="標楷體" pitchFamily="65" charset="-120"/>
              </a:rPr>
              <a:t>   備妥資料後依送件時程至學前鑑定中心學校進行資</a:t>
            </a:r>
            <a:r>
              <a:rPr lang="en-US" altLang="zh-TW" dirty="0">
                <a:latin typeface="標楷體" pitchFamily="65" charset="-120"/>
                <a:ea typeface="標楷體" pitchFamily="65" charset="-120"/>
              </a:rPr>
              <a:t/>
            </a:r>
            <a:br>
              <a:rPr lang="en-US" altLang="zh-TW" dirty="0">
                <a:latin typeface="標楷體" pitchFamily="65" charset="-120"/>
                <a:ea typeface="標楷體" pitchFamily="65" charset="-120"/>
              </a:rPr>
            </a:br>
            <a:r>
              <a:rPr lang="zh-TW" altLang="en-US" dirty="0">
                <a:latin typeface="標楷體" pitchFamily="65" charset="-120"/>
                <a:ea typeface="標楷體" pitchFamily="65" charset="-120"/>
              </a:rPr>
              <a:t>   料審查及綜合研判</a:t>
            </a:r>
            <a:r>
              <a:rPr lang="zh-TW" altLang="zh-TW" dirty="0">
                <a:latin typeface="標楷體" panose="03000509000000000000" pitchFamily="65" charset="-120"/>
                <a:ea typeface="標楷體" panose="03000509000000000000" pitchFamily="65" charset="-120"/>
              </a:rPr>
              <a:t>。</a:t>
            </a:r>
            <a:r>
              <a:rPr lang="en-US" altLang="zh-TW" dirty="0">
                <a:latin typeface="標楷體" panose="03000509000000000000" pitchFamily="65" charset="-120"/>
                <a:ea typeface="標楷體" panose="03000509000000000000" pitchFamily="65" charset="-120"/>
              </a:rPr>
              <a:t> </a:t>
            </a:r>
          </a:p>
          <a:p>
            <a:pPr marL="0" lvl="0" indent="0">
              <a:buNone/>
            </a:pPr>
            <a:endParaRPr lang="en-US" altLang="zh-TW" dirty="0">
              <a:latin typeface="標楷體" panose="03000509000000000000" pitchFamily="65" charset="-120"/>
              <a:ea typeface="標楷體" panose="03000509000000000000" pitchFamily="65" charset="-120"/>
            </a:endParaRPr>
          </a:p>
          <a:p>
            <a:endParaRPr lang="zh-TW" altLang="en-US" dirty="0"/>
          </a:p>
        </p:txBody>
      </p:sp>
    </p:spTree>
    <p:extLst>
      <p:ext uri="{BB962C8B-B14F-4D97-AF65-F5344CB8AC3E}">
        <p14:creationId xmlns:p14="http://schemas.microsoft.com/office/powerpoint/2010/main" val="403703613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7467600" cy="634082"/>
          </a:xfrm>
        </p:spPr>
        <p:txBody>
          <a:bodyPr>
            <a:normAutofit fontScale="90000"/>
          </a:bodyPr>
          <a:lstStyle/>
          <a:p>
            <a:pPr algn="ctr"/>
            <a:r>
              <a:rPr lang="zh-TW" altLang="en-US" sz="3600" b="1" kern="100" dirty="0">
                <a:latin typeface="標楷體" pitchFamily="65" charset="-120"/>
                <a:ea typeface="標楷體" pitchFamily="65" charset="-120"/>
              </a:rPr>
              <a:t>就讀</a:t>
            </a:r>
            <a:r>
              <a:rPr lang="zh-TW" altLang="zh-TW" sz="3600" b="1" kern="100" dirty="0">
                <a:latin typeface="標楷體" pitchFamily="65" charset="-120"/>
                <a:ea typeface="標楷體" pitchFamily="65" charset="-120"/>
              </a:rPr>
              <a:t>國立特殊學校申請</a:t>
            </a:r>
            <a:r>
              <a:rPr lang="zh-TW" altLang="en-US" sz="3600" b="1" kern="100" dirty="0">
                <a:latin typeface="標楷體" pitchFamily="65" charset="-120"/>
                <a:ea typeface="標楷體" pitchFamily="65" charset="-120"/>
              </a:rPr>
              <a:t>文件</a:t>
            </a:r>
            <a:endParaRPr lang="zh-TW" altLang="en-US" sz="3600" dirty="0"/>
          </a:p>
        </p:txBody>
      </p:sp>
      <p:sp>
        <p:nvSpPr>
          <p:cNvPr id="3" name="內容版面配置區 2"/>
          <p:cNvSpPr>
            <a:spLocks noGrp="1"/>
          </p:cNvSpPr>
          <p:nvPr>
            <p:ph sz="quarter" idx="1"/>
          </p:nvPr>
        </p:nvSpPr>
        <p:spPr>
          <a:xfrm>
            <a:off x="457200" y="1052736"/>
            <a:ext cx="8075240" cy="5421216"/>
          </a:xfrm>
        </p:spPr>
        <p:txBody>
          <a:bodyPr/>
          <a:lstStyle/>
          <a:p>
            <a:pPr marL="0" indent="0">
              <a:buClr>
                <a:srgbClr val="FE8637"/>
              </a:buClr>
              <a:buNone/>
            </a:pPr>
            <a:r>
              <a:rPr lang="en-US" altLang="zh-TW" sz="2000" dirty="0">
                <a:latin typeface="標楷體" pitchFamily="65" charset="-120"/>
                <a:ea typeface="標楷體" pitchFamily="65" charset="-120"/>
              </a:rPr>
              <a:t>1.</a:t>
            </a:r>
            <a:r>
              <a:rPr lang="zh-TW" altLang="en-US" sz="2000" dirty="0">
                <a:solidFill>
                  <a:srgbClr val="002060"/>
                </a:solidFill>
                <a:latin typeface="標楷體" pitchFamily="65" charset="-120"/>
                <a:ea typeface="標楷體" pitchFamily="65" charset="-120"/>
              </a:rPr>
              <a:t>總表</a:t>
            </a:r>
            <a:r>
              <a:rPr lang="en-US" altLang="zh-TW" sz="2000" dirty="0">
                <a:solidFill>
                  <a:srgbClr val="002060"/>
                </a:solidFill>
                <a:latin typeface="標楷體" pitchFamily="65" charset="-120"/>
                <a:ea typeface="標楷體" pitchFamily="65" charset="-120"/>
              </a:rPr>
              <a:t>(</a:t>
            </a:r>
            <a:r>
              <a:rPr lang="zh-TW" altLang="en-US" sz="2000" u="sng" dirty="0">
                <a:solidFill>
                  <a:srgbClr val="FF0000"/>
                </a:solidFill>
                <a:latin typeface="標楷體" pitchFamily="65" charset="-120"/>
                <a:ea typeface="標楷體" pitchFamily="65" charset="-120"/>
              </a:rPr>
              <a:t>需繳交書面資料</a:t>
            </a:r>
            <a:r>
              <a:rPr lang="zh-TW" altLang="en-US" sz="2000" dirty="0">
                <a:solidFill>
                  <a:srgbClr val="002060"/>
                </a:solidFill>
                <a:latin typeface="標楷體" pitchFamily="65" charset="-120"/>
                <a:ea typeface="標楷體" pitchFamily="65" charset="-120"/>
              </a:rPr>
              <a:t>，電子檔寄至</a:t>
            </a:r>
            <a:endParaRPr lang="en-US" altLang="zh-TW" sz="2000" dirty="0">
              <a:solidFill>
                <a:srgbClr val="002060"/>
              </a:solidFill>
              <a:latin typeface="標楷體" pitchFamily="65" charset="-120"/>
              <a:ea typeface="標楷體" pitchFamily="65" charset="-120"/>
            </a:endParaRPr>
          </a:p>
          <a:p>
            <a:pPr marL="0" indent="0">
              <a:buClr>
                <a:srgbClr val="FE8637"/>
              </a:buClr>
              <a:buNone/>
            </a:pPr>
            <a:r>
              <a:rPr lang="zh-TW" altLang="en-US" sz="2000" dirty="0">
                <a:solidFill>
                  <a:srgbClr val="002060"/>
                </a:solidFill>
                <a:latin typeface="標楷體" pitchFamily="65" charset="-120"/>
                <a:ea typeface="標楷體" pitchFamily="65" charset="-120"/>
              </a:rPr>
              <a:t>     東港國小傅鈺婷老師</a:t>
            </a:r>
            <a:r>
              <a:rPr lang="en-US" altLang="zh-TW" sz="2000" dirty="0">
                <a:solidFill>
                  <a:srgbClr val="002060"/>
                </a:solidFill>
                <a:latin typeface="標楷體" pitchFamily="65" charset="-120"/>
                <a:ea typeface="標楷體" pitchFamily="65" charset="-120"/>
              </a:rPr>
              <a:t>dkpsspe@gmail.com)</a:t>
            </a:r>
          </a:p>
          <a:p>
            <a:pPr marL="0" indent="0">
              <a:buClr>
                <a:srgbClr val="FE8637"/>
              </a:buClr>
              <a:buNone/>
            </a:pPr>
            <a:r>
              <a:rPr lang="en-US" altLang="zh-TW" sz="2000" dirty="0">
                <a:solidFill>
                  <a:srgbClr val="002060"/>
                </a:solidFill>
                <a:latin typeface="標楷體" pitchFamily="65" charset="-120"/>
                <a:ea typeface="標楷體" pitchFamily="65" charset="-120"/>
              </a:rPr>
              <a:t>2.</a:t>
            </a:r>
            <a:r>
              <a:rPr lang="zh-TW" altLang="en-US" sz="2000" dirty="0">
                <a:solidFill>
                  <a:srgbClr val="002060"/>
                </a:solidFill>
                <a:latin typeface="標楷體" pitchFamily="65" charset="-120"/>
                <a:ea typeface="標楷體" pitchFamily="65" charset="-120"/>
              </a:rPr>
              <a:t>資料送件信封封面</a:t>
            </a:r>
            <a:r>
              <a:rPr lang="en-US" altLang="zh-TW" sz="2000" dirty="0">
                <a:solidFill>
                  <a:srgbClr val="002060"/>
                </a:solidFill>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rPr>
              <a:t>黏貼於送件資料袋</a:t>
            </a:r>
            <a:r>
              <a:rPr lang="en-US" altLang="zh-TW" sz="2000" dirty="0">
                <a:solidFill>
                  <a:srgbClr val="002060"/>
                </a:solidFill>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rPr>
              <a:t>信封送件類別</a:t>
            </a:r>
            <a:r>
              <a:rPr lang="en-US" altLang="zh-TW" sz="2000" dirty="0">
                <a:solidFill>
                  <a:srgbClr val="002060"/>
                </a:solidFill>
                <a:latin typeface="標楷體" pitchFamily="65" charset="-120"/>
                <a:ea typeface="標楷體" pitchFamily="65" charset="-120"/>
              </a:rPr>
              <a:t>:</a:t>
            </a:r>
            <a:r>
              <a:rPr lang="en-US" altLang="zh-TW" sz="2000" dirty="0">
                <a:solidFill>
                  <a:srgbClr val="FF0000"/>
                </a:solidFill>
                <a:latin typeface="標楷體" pitchFamily="65" charset="-120"/>
                <a:ea typeface="標楷體" pitchFamily="65" charset="-120"/>
              </a:rPr>
              <a:t>B</a:t>
            </a:r>
            <a:endParaRPr lang="en-US" altLang="zh-TW" sz="2000" b="1" dirty="0">
              <a:solidFill>
                <a:srgbClr val="FF0000"/>
              </a:solidFill>
              <a:latin typeface="標楷體" pitchFamily="65" charset="-120"/>
              <a:ea typeface="標楷體" pitchFamily="65" charset="-120"/>
            </a:endParaRPr>
          </a:p>
          <a:p>
            <a:pPr marL="0" indent="0">
              <a:buClr>
                <a:srgbClr val="FE8637"/>
              </a:buClr>
              <a:buNone/>
            </a:pPr>
            <a:r>
              <a:rPr lang="en-US" altLang="zh-TW" sz="2000" dirty="0">
                <a:solidFill>
                  <a:srgbClr val="002060"/>
                </a:solidFill>
                <a:latin typeface="標楷體" pitchFamily="65" charset="-120"/>
                <a:ea typeface="標楷體" pitchFamily="65" charset="-120"/>
              </a:rPr>
              <a:t>3.</a:t>
            </a:r>
            <a:r>
              <a:rPr lang="zh-TW" altLang="en-US" sz="2000" dirty="0">
                <a:solidFill>
                  <a:srgbClr val="002060"/>
                </a:solidFill>
                <a:latin typeface="標楷體" pitchFamily="65" charset="-120"/>
                <a:ea typeface="標楷體" pitchFamily="65" charset="-120"/>
              </a:rPr>
              <a:t>提報清冊</a:t>
            </a:r>
            <a:r>
              <a:rPr lang="en-US" altLang="zh-TW" sz="2000" dirty="0">
                <a:solidFill>
                  <a:srgbClr val="002060"/>
                </a:solidFill>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rPr>
              <a:t>於提報鑑定後列印</a:t>
            </a:r>
            <a:r>
              <a:rPr lang="en-US" altLang="zh-TW" sz="2000" dirty="0" smtClean="0">
                <a:solidFill>
                  <a:srgbClr val="002060"/>
                </a:solidFill>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rPr>
              <a:t>一</a:t>
            </a:r>
            <a:r>
              <a:rPr lang="zh-TW" altLang="en-US" sz="2000" dirty="0" smtClean="0">
                <a:solidFill>
                  <a:srgbClr val="002060"/>
                </a:solidFill>
                <a:latin typeface="標楷體" pitchFamily="65" charset="-120"/>
                <a:ea typeface="標楷體" pitchFamily="65" charset="-120"/>
              </a:rPr>
              <a:t>校</a:t>
            </a:r>
            <a:r>
              <a:rPr lang="zh-TW" altLang="en-US" sz="2000" dirty="0">
                <a:solidFill>
                  <a:srgbClr val="002060"/>
                </a:solidFill>
                <a:latin typeface="標楷體" pitchFamily="65" charset="-120"/>
                <a:ea typeface="標楷體" pitchFamily="65" charset="-120"/>
              </a:rPr>
              <a:t>一份</a:t>
            </a:r>
            <a:endParaRPr lang="en-US" altLang="zh-TW" sz="2000" dirty="0">
              <a:solidFill>
                <a:srgbClr val="002060"/>
              </a:solidFill>
              <a:latin typeface="標楷體" pitchFamily="65" charset="-120"/>
              <a:ea typeface="標楷體" pitchFamily="65" charset="-120"/>
            </a:endParaRPr>
          </a:p>
          <a:p>
            <a:pPr marL="0" indent="0">
              <a:buClr>
                <a:srgbClr val="FE8637"/>
              </a:buClr>
              <a:buNone/>
            </a:pPr>
            <a:r>
              <a:rPr lang="en-US" altLang="zh-TW" sz="2000" dirty="0">
                <a:latin typeface="標楷體" pitchFamily="65" charset="-120"/>
                <a:ea typeface="標楷體" pitchFamily="65" charset="-120"/>
                <a:hlinkClick r:id="rId2" action="ppaction://hlinkfile"/>
              </a:rPr>
              <a:t>4.</a:t>
            </a:r>
            <a:r>
              <a:rPr lang="zh-TW" altLang="en-US" sz="2000" dirty="0">
                <a:latin typeface="標楷體" pitchFamily="65" charset="-120"/>
                <a:ea typeface="標楷體" pitchFamily="65" charset="-120"/>
                <a:hlinkClick r:id="rId2" action="ppaction://hlinkfile"/>
              </a:rPr>
              <a:t>就讀國立特殊教育學校檢核表</a:t>
            </a:r>
            <a:endParaRPr lang="en-US" altLang="zh-TW" sz="2000" dirty="0">
              <a:latin typeface="標楷體" pitchFamily="65" charset="-120"/>
              <a:ea typeface="標楷體" pitchFamily="65" charset="-120"/>
            </a:endParaRPr>
          </a:p>
          <a:p>
            <a:pPr marL="0" indent="0">
              <a:buClr>
                <a:srgbClr val="FE8637"/>
              </a:buClr>
              <a:buNone/>
            </a:pPr>
            <a:r>
              <a:rPr lang="en-US" altLang="zh-TW" sz="2000" dirty="0">
                <a:solidFill>
                  <a:srgbClr val="002060"/>
                </a:solidFill>
                <a:latin typeface="標楷體" pitchFamily="65" charset="-120"/>
                <a:ea typeface="標楷體" pitchFamily="65" charset="-120"/>
              </a:rPr>
              <a:t>5.</a:t>
            </a:r>
            <a:r>
              <a:rPr lang="zh-TW" altLang="en-US" sz="2000" dirty="0">
                <a:solidFill>
                  <a:srgbClr val="002060"/>
                </a:solidFill>
                <a:latin typeface="標楷體" pitchFamily="65" charset="-120"/>
                <a:ea typeface="標楷體" pitchFamily="65" charset="-120"/>
              </a:rPr>
              <a:t>申請就讀國立特殊教育學校之申請資料</a:t>
            </a:r>
            <a:r>
              <a:rPr lang="en-US" altLang="zh-TW" sz="2000" dirty="0">
                <a:solidFill>
                  <a:srgbClr val="002060"/>
                </a:solidFill>
                <a:latin typeface="標楷體" pitchFamily="65" charset="-120"/>
                <a:ea typeface="標楷體" pitchFamily="65" charset="-120"/>
              </a:rPr>
              <a:t>:</a:t>
            </a:r>
          </a:p>
          <a:p>
            <a:pPr marL="0" indent="0">
              <a:buClr>
                <a:srgbClr val="FE8637"/>
              </a:buClr>
              <a:buNone/>
            </a:pPr>
            <a:r>
              <a:rPr lang="zh-TW" altLang="en-US" sz="2000" dirty="0">
                <a:solidFill>
                  <a:srgbClr val="002060"/>
                </a:solidFill>
                <a:latin typeface="標楷體" pitchFamily="65" charset="-120"/>
                <a:ea typeface="標楷體" pitchFamily="65" charset="-120"/>
              </a:rPr>
              <a:t>  </a:t>
            </a:r>
            <a:r>
              <a:rPr lang="en-US" altLang="zh-TW" sz="2000" dirty="0">
                <a:solidFill>
                  <a:srgbClr val="002060"/>
                </a:solidFill>
                <a:latin typeface="標楷體" pitchFamily="65" charset="-120"/>
                <a:ea typeface="標楷體" pitchFamily="65" charset="-120"/>
              </a:rPr>
              <a:t>1(</a:t>
            </a:r>
            <a:r>
              <a:rPr lang="zh-TW" altLang="en-US" sz="2000" dirty="0">
                <a:solidFill>
                  <a:srgbClr val="002060"/>
                </a:solidFill>
                <a:latin typeface="標楷體" pitchFamily="65" charset="-120"/>
                <a:ea typeface="標楷體" pitchFamily="65" charset="-120"/>
              </a:rPr>
              <a:t>附件一</a:t>
            </a:r>
            <a:r>
              <a:rPr lang="en-US" altLang="zh-TW" sz="2000" dirty="0">
                <a:solidFill>
                  <a:srgbClr val="002060"/>
                </a:solidFill>
                <a:latin typeface="標楷體" pitchFamily="65" charset="-120"/>
                <a:ea typeface="標楷體" pitchFamily="65" charset="-120"/>
              </a:rPr>
              <a:t>) 2(</a:t>
            </a:r>
            <a:r>
              <a:rPr lang="zh-TW" altLang="en-US" sz="2000" dirty="0">
                <a:solidFill>
                  <a:srgbClr val="002060"/>
                </a:solidFill>
                <a:latin typeface="標楷體" pitchFamily="65" charset="-120"/>
                <a:ea typeface="標楷體" pitchFamily="65" charset="-120"/>
              </a:rPr>
              <a:t>附件二</a:t>
            </a:r>
            <a:r>
              <a:rPr lang="en-US" altLang="zh-TW" sz="2000" dirty="0">
                <a:solidFill>
                  <a:srgbClr val="002060"/>
                </a:solidFill>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rPr>
              <a:t> </a:t>
            </a:r>
            <a:r>
              <a:rPr lang="en-US" altLang="zh-TW" sz="2000" dirty="0">
                <a:solidFill>
                  <a:srgbClr val="002060"/>
                </a:solidFill>
                <a:latin typeface="標楷體" pitchFamily="65" charset="-120"/>
                <a:ea typeface="標楷體" pitchFamily="65" charset="-120"/>
              </a:rPr>
              <a:t>3(</a:t>
            </a:r>
            <a:r>
              <a:rPr lang="zh-TW" altLang="en-US" sz="2000" dirty="0">
                <a:solidFill>
                  <a:srgbClr val="002060"/>
                </a:solidFill>
                <a:latin typeface="標楷體" pitchFamily="65" charset="-120"/>
                <a:ea typeface="標楷體" pitchFamily="65" charset="-120"/>
              </a:rPr>
              <a:t>附件三</a:t>
            </a:r>
            <a:r>
              <a:rPr lang="en-US" altLang="zh-TW" sz="2000" dirty="0">
                <a:solidFill>
                  <a:srgbClr val="002060"/>
                </a:solidFill>
                <a:latin typeface="標楷體" pitchFamily="65" charset="-120"/>
                <a:ea typeface="標楷體" pitchFamily="65" charset="-120"/>
              </a:rPr>
              <a:t>)</a:t>
            </a:r>
          </a:p>
          <a:p>
            <a:pPr marL="0" indent="0">
              <a:buClr>
                <a:srgbClr val="FE8637"/>
              </a:buClr>
              <a:buNone/>
            </a:pPr>
            <a:r>
              <a:rPr lang="en-US" altLang="zh-TW" sz="2000" dirty="0">
                <a:solidFill>
                  <a:srgbClr val="002060"/>
                </a:solidFill>
                <a:latin typeface="標楷體" pitchFamily="65" charset="-120"/>
                <a:ea typeface="標楷體" pitchFamily="65" charset="-120"/>
              </a:rPr>
              <a:t>6.</a:t>
            </a:r>
            <a:r>
              <a:rPr lang="zh-TW" altLang="en-US" sz="2000" dirty="0">
                <a:solidFill>
                  <a:srgbClr val="002060"/>
                </a:solidFill>
                <a:latin typeface="標楷體" pitchFamily="65" charset="-120"/>
                <a:ea typeface="標楷體" pitchFamily="65" charset="-120"/>
                <a:hlinkClick r:id="rId3" action="ppaction://hlinkfile"/>
              </a:rPr>
              <a:t>跨階段重新評估相關表件</a:t>
            </a:r>
            <a:endParaRPr lang="en-US" altLang="zh-TW" sz="2000" dirty="0">
              <a:solidFill>
                <a:srgbClr val="002060"/>
              </a:solidFill>
              <a:latin typeface="標楷體" pitchFamily="65" charset="-120"/>
              <a:ea typeface="標楷體" pitchFamily="65" charset="-120"/>
            </a:endParaRPr>
          </a:p>
          <a:p>
            <a:pPr marL="0" indent="0">
              <a:buClr>
                <a:srgbClr val="FE8637"/>
              </a:buClr>
              <a:buNone/>
            </a:pPr>
            <a:r>
              <a:rPr lang="en-US" altLang="zh-TW" sz="2000" dirty="0">
                <a:solidFill>
                  <a:srgbClr val="002060"/>
                </a:solidFill>
                <a:latin typeface="標楷體" pitchFamily="65" charset="-120"/>
                <a:ea typeface="標楷體" pitchFamily="65" charset="-120"/>
              </a:rPr>
              <a:t>7.</a:t>
            </a:r>
            <a:r>
              <a:rPr lang="zh-TW" altLang="en-US" sz="2000" dirty="0">
                <a:solidFill>
                  <a:srgbClr val="002060"/>
                </a:solidFill>
                <a:latin typeface="標楷體" pitchFamily="65" charset="-120"/>
                <a:ea typeface="標楷體" pitchFamily="65" charset="-120"/>
                <a:hlinkClick r:id="rId4" action="ppaction://hlinkfile"/>
              </a:rPr>
              <a:t>特推會議紀錄</a:t>
            </a:r>
            <a:endParaRPr lang="zh-TW" altLang="en-US" sz="2000" dirty="0">
              <a:solidFill>
                <a:srgbClr val="002060"/>
              </a:solidFill>
              <a:latin typeface="標楷體" pitchFamily="65" charset="-120"/>
              <a:ea typeface="標楷體" pitchFamily="65" charset="-120"/>
            </a:endParaRPr>
          </a:p>
          <a:p>
            <a:pPr marL="0" indent="0">
              <a:buClr>
                <a:srgbClr val="FE8637"/>
              </a:buClr>
              <a:buNone/>
            </a:pPr>
            <a:r>
              <a:rPr lang="en-US" altLang="zh-TW" sz="2000" dirty="0">
                <a:solidFill>
                  <a:srgbClr val="002060"/>
                </a:solidFill>
                <a:latin typeface="標楷體" pitchFamily="65" charset="-120"/>
                <a:ea typeface="標楷體" pitchFamily="65" charset="-120"/>
              </a:rPr>
              <a:t>8.</a:t>
            </a:r>
            <a:r>
              <a:rPr lang="zh-TW" altLang="en-US" sz="2000" dirty="0">
                <a:solidFill>
                  <a:srgbClr val="002060"/>
                </a:solidFill>
                <a:latin typeface="標楷體" pitchFamily="65" charset="-120"/>
                <a:ea typeface="標楷體" pitchFamily="65" charset="-120"/>
              </a:rPr>
              <a:t>原通過鑑輔會之鑑定安置資料</a:t>
            </a:r>
            <a:r>
              <a:rPr lang="en-US" altLang="zh-TW" sz="2000" dirty="0">
                <a:solidFill>
                  <a:srgbClr val="002060"/>
                </a:solidFill>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rPr>
              <a:t>或通報網之學生基本資料</a:t>
            </a:r>
            <a:r>
              <a:rPr lang="en-US" altLang="zh-TW" sz="2000" dirty="0">
                <a:solidFill>
                  <a:srgbClr val="002060"/>
                </a:solidFill>
                <a:latin typeface="標楷體" pitchFamily="65" charset="-120"/>
                <a:ea typeface="標楷體" pitchFamily="65" charset="-120"/>
              </a:rPr>
              <a:t>)</a:t>
            </a:r>
          </a:p>
          <a:p>
            <a:pPr marL="0" indent="0">
              <a:buClr>
                <a:srgbClr val="FE8637"/>
              </a:buClr>
              <a:buNone/>
            </a:pPr>
            <a:r>
              <a:rPr lang="en-US" altLang="zh-TW" sz="2000" dirty="0">
                <a:solidFill>
                  <a:srgbClr val="002060"/>
                </a:solidFill>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rPr>
              <a:t>特殊教育推行委員會會議記錄必須有出席人員簽名</a:t>
            </a:r>
            <a:endParaRPr lang="en-US" altLang="zh-TW" sz="2000" dirty="0">
              <a:solidFill>
                <a:srgbClr val="002060"/>
              </a:solidFill>
              <a:latin typeface="標楷體" pitchFamily="65" charset="-120"/>
              <a:ea typeface="標楷體" pitchFamily="65" charset="-120"/>
            </a:endParaRPr>
          </a:p>
          <a:p>
            <a:pPr marL="0" indent="0">
              <a:buClr>
                <a:srgbClr val="FE8637"/>
              </a:buClr>
              <a:buNone/>
            </a:pPr>
            <a:r>
              <a:rPr lang="en-US" altLang="zh-TW" sz="2000" dirty="0">
                <a:solidFill>
                  <a:srgbClr val="002060"/>
                </a:solidFill>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rPr>
              <a:t>特教通報網學務端操作→提報鑑定安置→填寫鑑定摘要表</a:t>
            </a:r>
            <a:r>
              <a:rPr lang="en-US" altLang="zh-TW" sz="2000" dirty="0">
                <a:solidFill>
                  <a:srgbClr val="002060"/>
                </a:solidFill>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rPr>
              <a:t>學前鑑定</a:t>
            </a:r>
            <a:r>
              <a:rPr lang="en-US" altLang="zh-TW" sz="2000" dirty="0">
                <a:solidFill>
                  <a:srgbClr val="002060"/>
                </a:solidFill>
                <a:latin typeface="標楷體" pitchFamily="65" charset="-120"/>
                <a:ea typeface="標楷體" pitchFamily="65" charset="-120"/>
              </a:rPr>
              <a:t>-</a:t>
            </a:r>
            <a:br>
              <a:rPr lang="en-US" altLang="zh-TW" sz="2000" dirty="0">
                <a:solidFill>
                  <a:srgbClr val="002060"/>
                </a:solidFill>
                <a:latin typeface="標楷體" pitchFamily="65" charset="-120"/>
                <a:ea typeface="標楷體" pitchFamily="65" charset="-120"/>
              </a:rPr>
            </a:br>
            <a:r>
              <a:rPr lang="zh-TW" altLang="en-US" sz="2000" dirty="0">
                <a:solidFill>
                  <a:srgbClr val="002060"/>
                </a:solidFill>
                <a:latin typeface="標楷體" pitchFamily="65" charset="-120"/>
                <a:ea typeface="標楷體" pitchFamily="65" charset="-120"/>
              </a:rPr>
              <a:t>  分區</a:t>
            </a:r>
            <a:r>
              <a:rPr lang="en-US" altLang="zh-TW" sz="2000" dirty="0">
                <a:solidFill>
                  <a:srgbClr val="002060"/>
                </a:solidFill>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rPr>
              <a:t>→ 提報類組</a:t>
            </a:r>
            <a:r>
              <a:rPr lang="en-US" altLang="zh-TW" sz="2000" dirty="0">
                <a:solidFill>
                  <a:srgbClr val="002060"/>
                </a:solidFill>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rPr>
              <a:t>依據學生障礙狀況選擇</a:t>
            </a:r>
            <a:r>
              <a:rPr lang="zh-TW" altLang="en-US" sz="2000" dirty="0">
                <a:solidFill>
                  <a:srgbClr val="002060"/>
                </a:solidFill>
                <a:latin typeface="標楷體"/>
                <a:ea typeface="標楷體"/>
              </a:rPr>
              <a:t>「特教障礙類別」</a:t>
            </a:r>
            <a:r>
              <a:rPr lang="en-US" altLang="zh-TW" sz="2000" dirty="0">
                <a:solidFill>
                  <a:srgbClr val="002060"/>
                </a:solidFill>
                <a:latin typeface="標楷體"/>
                <a:ea typeface="標楷體"/>
              </a:rPr>
              <a:t>-</a:t>
            </a:r>
            <a:r>
              <a:rPr lang="zh-TW" altLang="en-US" sz="2000" dirty="0">
                <a:solidFill>
                  <a:srgbClr val="002060"/>
                </a:solidFill>
                <a:latin typeface="標楷體" pitchFamily="65" charset="-120"/>
                <a:ea typeface="標楷體" pitchFamily="65" charset="-120"/>
              </a:rPr>
              <a:t>提報</a:t>
            </a:r>
            <a:r>
              <a:rPr lang="en-US" altLang="zh-TW" sz="2000" dirty="0">
                <a:solidFill>
                  <a:srgbClr val="002060"/>
                </a:solidFill>
                <a:latin typeface="標楷體" pitchFamily="65" charset="-120"/>
                <a:ea typeface="標楷體" pitchFamily="65" charset="-120"/>
              </a:rPr>
              <a:t/>
            </a:r>
            <a:br>
              <a:rPr lang="en-US" altLang="zh-TW" sz="2000" dirty="0">
                <a:solidFill>
                  <a:srgbClr val="002060"/>
                </a:solidFill>
                <a:latin typeface="標楷體" pitchFamily="65" charset="-120"/>
                <a:ea typeface="標楷體" pitchFamily="65" charset="-120"/>
              </a:rPr>
            </a:br>
            <a:r>
              <a:rPr lang="zh-TW" altLang="en-US" sz="2000" dirty="0">
                <a:solidFill>
                  <a:srgbClr val="002060"/>
                </a:solidFill>
                <a:latin typeface="標楷體" pitchFamily="65" charset="-120"/>
                <a:ea typeface="標楷體" pitchFamily="65" charset="-120"/>
              </a:rPr>
              <a:t>  身分</a:t>
            </a:r>
            <a:r>
              <a:rPr lang="en-US" altLang="zh-TW" sz="2000" dirty="0">
                <a:solidFill>
                  <a:srgbClr val="002060"/>
                </a:solidFill>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rPr>
              <a:t>為</a:t>
            </a:r>
            <a:r>
              <a:rPr lang="zh-TW" altLang="en-US" sz="2000" dirty="0">
                <a:solidFill>
                  <a:srgbClr val="002060"/>
                </a:solidFill>
                <a:latin typeface="標楷體"/>
                <a:ea typeface="標楷體"/>
              </a:rPr>
              <a:t>「跨階段轉銜安置」</a:t>
            </a:r>
            <a:endParaRPr lang="zh-TW" altLang="en-US" sz="2000" dirty="0">
              <a:solidFill>
                <a:srgbClr val="002060"/>
              </a:solidFill>
            </a:endParaRPr>
          </a:p>
          <a:p>
            <a:endParaRPr lang="zh-TW" altLang="en-US" dirty="0"/>
          </a:p>
        </p:txBody>
      </p:sp>
    </p:spTree>
    <p:extLst>
      <p:ext uri="{BB962C8B-B14F-4D97-AF65-F5344CB8AC3E}">
        <p14:creationId xmlns:p14="http://schemas.microsoft.com/office/powerpoint/2010/main" val="386544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7467600" cy="994122"/>
          </a:xfrm>
        </p:spPr>
        <p:txBody>
          <a:bodyPr>
            <a:normAutofit fontScale="90000"/>
          </a:bodyPr>
          <a:lstStyle/>
          <a:p>
            <a:r>
              <a:rPr lang="zh-TW" altLang="en-US" sz="3600" b="1" cap="none" dirty="0">
                <a:solidFill>
                  <a:schemeClr val="tx1"/>
                </a:solidFill>
                <a:latin typeface="標楷體" pitchFamily="65" charset="-120"/>
                <a:ea typeface="標楷體" pitchFamily="65" charset="-120"/>
              </a:rPr>
              <a:t>        </a:t>
            </a:r>
            <a:r>
              <a:rPr lang="zh-TW" altLang="en-US" sz="4000" b="1" cap="none" dirty="0">
                <a:solidFill>
                  <a:schemeClr val="tx1"/>
                </a:solidFill>
                <a:latin typeface="標楷體" pitchFamily="65" charset="-120"/>
                <a:ea typeface="標楷體" pitchFamily="65" charset="-120"/>
              </a:rPr>
              <a:t>放棄特教身分鑑定</a:t>
            </a:r>
            <a:r>
              <a:rPr lang="en-US" altLang="zh-TW" sz="4000" b="1" cap="none" dirty="0">
                <a:solidFill>
                  <a:schemeClr val="tx1"/>
                </a:solidFill>
                <a:latin typeface="標楷體" pitchFamily="65" charset="-120"/>
                <a:ea typeface="標楷體" pitchFamily="65" charset="-120"/>
              </a:rPr>
              <a:t/>
            </a:r>
            <a:br>
              <a:rPr lang="en-US" altLang="zh-TW" sz="4000" b="1" cap="none" dirty="0">
                <a:solidFill>
                  <a:schemeClr val="tx1"/>
                </a:solidFill>
                <a:latin typeface="標楷體" pitchFamily="65" charset="-120"/>
                <a:ea typeface="標楷體" pitchFamily="65" charset="-120"/>
              </a:rPr>
            </a:br>
            <a:endParaRPr lang="zh-TW" altLang="en-US" sz="4000" dirty="0"/>
          </a:p>
        </p:txBody>
      </p:sp>
      <p:sp>
        <p:nvSpPr>
          <p:cNvPr id="3" name="內容版面配置區 2"/>
          <p:cNvSpPr>
            <a:spLocks noGrp="1"/>
          </p:cNvSpPr>
          <p:nvPr>
            <p:ph sz="quarter" idx="1"/>
          </p:nvPr>
        </p:nvSpPr>
        <p:spPr>
          <a:xfrm>
            <a:off x="251520" y="548680"/>
            <a:ext cx="8424936" cy="5925272"/>
          </a:xfrm>
        </p:spPr>
        <p:txBody>
          <a:bodyPr/>
          <a:lstStyle/>
          <a:p>
            <a:pPr marL="0" lvl="0" indent="0">
              <a:buNone/>
            </a:pPr>
            <a:r>
              <a:rPr lang="zh-TW" altLang="en-US" sz="1900" b="1" dirty="0">
                <a:latin typeface="標楷體" panose="03000509000000000000" pitchFamily="65" charset="-120"/>
                <a:ea typeface="標楷體" panose="03000509000000000000" pitchFamily="65" charset="-120"/>
              </a:rPr>
              <a:t>對象</a:t>
            </a:r>
            <a:r>
              <a:rPr lang="en-US" altLang="zh-TW" sz="1900" b="1" dirty="0">
                <a:latin typeface="標楷體" panose="03000509000000000000" pitchFamily="65" charset="-120"/>
                <a:ea typeface="標楷體" panose="03000509000000000000" pitchFamily="65" charset="-120"/>
              </a:rPr>
              <a:t>:</a:t>
            </a:r>
          </a:p>
          <a:p>
            <a:pPr marL="0" lvl="0" indent="0">
              <a:buNone/>
            </a:pPr>
            <a:r>
              <a:rPr lang="zh-TW" altLang="en-US" sz="1900" dirty="0">
                <a:latin typeface="標楷體" pitchFamily="65" charset="-120"/>
                <a:ea typeface="標楷體" pitchFamily="65" charset="-120"/>
              </a:rPr>
              <a:t>設籍屏東縣，經鑑輔會鑑定就讀幼兒園的特殊幼兒</a:t>
            </a:r>
            <a:endParaRPr lang="en-US" altLang="zh-TW" sz="1900" dirty="0">
              <a:latin typeface="標楷體" pitchFamily="65" charset="-120"/>
              <a:ea typeface="標楷體" pitchFamily="65" charset="-120"/>
            </a:endParaRPr>
          </a:p>
          <a:p>
            <a:pPr marL="0" lvl="0" indent="0">
              <a:buNone/>
            </a:pPr>
            <a:r>
              <a:rPr lang="en-US" altLang="zh-TW" sz="1900" dirty="0">
                <a:latin typeface="標楷體" pitchFamily="65" charset="-120"/>
                <a:ea typeface="標楷體" pitchFamily="65" charset="-120"/>
              </a:rPr>
              <a:t>1.</a:t>
            </a:r>
            <a:r>
              <a:rPr lang="zh-TW" altLang="en-US" sz="1900" dirty="0">
                <a:latin typeface="標楷體" pitchFamily="65" charset="-120"/>
                <a:ea typeface="標楷體" pitchFamily="65" charset="-120"/>
              </a:rPr>
              <a:t>不再具有特殊幼兒身分</a:t>
            </a:r>
            <a:r>
              <a:rPr lang="zh-TW" altLang="zh-TW" sz="1900" dirty="0">
                <a:latin typeface="標楷體" panose="03000509000000000000" pitchFamily="65" charset="-120"/>
                <a:ea typeface="標楷體" panose="03000509000000000000" pitchFamily="65" charset="-120"/>
              </a:rPr>
              <a:t>。</a:t>
            </a:r>
            <a:endParaRPr lang="en-US" altLang="zh-TW" sz="1900" dirty="0">
              <a:latin typeface="標楷體" pitchFamily="65" charset="-120"/>
              <a:ea typeface="標楷體" pitchFamily="65" charset="-120"/>
            </a:endParaRPr>
          </a:p>
          <a:p>
            <a:pPr marL="0" lvl="0" indent="0">
              <a:buNone/>
            </a:pPr>
            <a:r>
              <a:rPr lang="zh-TW" altLang="en-US" sz="1900" dirty="0">
                <a:latin typeface="標楷體" pitchFamily="65" charset="-120"/>
                <a:ea typeface="標楷體" pitchFamily="65" charset="-120"/>
              </a:rPr>
              <a:t> </a:t>
            </a:r>
            <a:r>
              <a:rPr lang="en-US" altLang="zh-TW" sz="1900" dirty="0">
                <a:latin typeface="標楷體" pitchFamily="65" charset="-120"/>
                <a:ea typeface="標楷體" pitchFamily="65" charset="-120"/>
              </a:rPr>
              <a:t>(1)</a:t>
            </a:r>
            <a:r>
              <a:rPr lang="zh-TW" altLang="en-US" sz="1900" dirty="0">
                <a:latin typeface="標楷體" pitchFamily="65" charset="-120"/>
                <a:ea typeface="標楷體" pitchFamily="65" charset="-120"/>
              </a:rPr>
              <a:t>身心障礙證明重新鑑定後</a:t>
            </a:r>
            <a:r>
              <a:rPr lang="zh-TW" altLang="zh-TW" sz="1900" dirty="0">
                <a:latin typeface="標楷體" panose="03000509000000000000" pitchFamily="65" charset="-120"/>
                <a:ea typeface="標楷體" panose="03000509000000000000" pitchFamily="65" charset="-120"/>
              </a:rPr>
              <a:t>，</a:t>
            </a:r>
            <a:r>
              <a:rPr lang="zh-TW" altLang="en-US" sz="1900" dirty="0">
                <a:latin typeface="標楷體" pitchFamily="65" charset="-120"/>
                <a:ea typeface="標楷體" pitchFamily="65" charset="-120"/>
              </a:rPr>
              <a:t>障礙原因消失</a:t>
            </a:r>
            <a:r>
              <a:rPr lang="en-US" altLang="zh-TW" sz="1900" dirty="0">
                <a:latin typeface="標楷體" pitchFamily="65" charset="-120"/>
                <a:ea typeface="標楷體" pitchFamily="65" charset="-120"/>
              </a:rPr>
              <a:t>(</a:t>
            </a:r>
            <a:r>
              <a:rPr lang="zh-TW" altLang="en-US" sz="1900" dirty="0">
                <a:latin typeface="標楷體" pitchFamily="65" charset="-120"/>
                <a:ea typeface="標楷體" pitchFamily="65" charset="-120"/>
              </a:rPr>
              <a:t>如</a:t>
            </a:r>
            <a:r>
              <a:rPr lang="en-US" altLang="zh-TW" sz="1900" dirty="0">
                <a:latin typeface="標楷體" pitchFamily="65" charset="-120"/>
                <a:ea typeface="標楷體" pitchFamily="65" charset="-120"/>
              </a:rPr>
              <a:t>:</a:t>
            </a:r>
            <a:r>
              <a:rPr lang="zh-TW" altLang="en-US" sz="1900" dirty="0">
                <a:latin typeface="標楷體" pitchFamily="65" charset="-120"/>
                <a:ea typeface="標楷體" pitchFamily="65" charset="-120"/>
              </a:rPr>
              <a:t>已無法取得手冊</a:t>
            </a:r>
            <a:r>
              <a:rPr lang="en-US" altLang="zh-TW" sz="1900" dirty="0">
                <a:latin typeface="標楷體" pitchFamily="65" charset="-120"/>
                <a:ea typeface="標楷體" pitchFamily="65" charset="-120"/>
              </a:rPr>
              <a:t>/</a:t>
            </a:r>
            <a:r>
              <a:rPr lang="zh-TW" altLang="en-US" sz="1900" dirty="0">
                <a:latin typeface="標楷體" pitchFamily="65" charset="-120"/>
                <a:ea typeface="標楷體" pitchFamily="65" charset="-120"/>
              </a:rPr>
              <a:t>證明</a:t>
            </a:r>
            <a:r>
              <a:rPr lang="en-US" altLang="zh-TW" sz="1900" dirty="0">
                <a:latin typeface="標楷體" pitchFamily="65" charset="-120"/>
                <a:ea typeface="標楷體" pitchFamily="65" charset="-120"/>
              </a:rPr>
              <a:t>)</a:t>
            </a:r>
            <a:r>
              <a:rPr lang="zh-TW" altLang="zh-TW" sz="1900" dirty="0">
                <a:latin typeface="標楷體" panose="03000509000000000000" pitchFamily="65" charset="-120"/>
                <a:ea typeface="標楷體" panose="03000509000000000000" pitchFamily="65" charset="-120"/>
              </a:rPr>
              <a:t> </a:t>
            </a:r>
            <a:endParaRPr lang="en-US" altLang="zh-TW" sz="1900" dirty="0">
              <a:latin typeface="標楷體" pitchFamily="65" charset="-120"/>
              <a:ea typeface="標楷體" pitchFamily="65" charset="-120"/>
            </a:endParaRPr>
          </a:p>
          <a:p>
            <a:pPr marL="0" lvl="0" indent="0">
              <a:buNone/>
            </a:pPr>
            <a:r>
              <a:rPr lang="zh-TW" altLang="en-US" sz="1900" dirty="0">
                <a:latin typeface="標楷體" pitchFamily="65" charset="-120"/>
                <a:ea typeface="標楷體" pitchFamily="65" charset="-120"/>
              </a:rPr>
              <a:t> </a:t>
            </a:r>
            <a:r>
              <a:rPr lang="en-US" altLang="zh-TW" sz="1900" dirty="0">
                <a:latin typeface="標楷體" pitchFamily="65" charset="-120"/>
                <a:ea typeface="標楷體" pitchFamily="65" charset="-120"/>
              </a:rPr>
              <a:t>(2)</a:t>
            </a:r>
            <a:r>
              <a:rPr lang="zh-TW" altLang="en-US" sz="1900" dirty="0">
                <a:latin typeface="標楷體" panose="03000509000000000000" pitchFamily="65" charset="-120"/>
                <a:ea typeface="標楷體" panose="03000509000000000000" pitchFamily="65" charset="-120"/>
              </a:rPr>
              <a:t>身心障礙證明過期</a:t>
            </a:r>
            <a:r>
              <a:rPr lang="zh-TW" altLang="zh-TW" sz="1900" dirty="0">
                <a:latin typeface="標楷體" panose="03000509000000000000" pitchFamily="65" charset="-120"/>
                <a:ea typeface="標楷體" panose="03000509000000000000" pitchFamily="65" charset="-120"/>
              </a:rPr>
              <a:t>，</a:t>
            </a:r>
            <a:r>
              <a:rPr lang="zh-TW" altLang="en-US" sz="1900" dirty="0">
                <a:latin typeface="標楷體" panose="03000509000000000000" pitchFamily="65" charset="-120"/>
                <a:ea typeface="標楷體" panose="03000509000000000000" pitchFamily="65" charset="-120"/>
              </a:rPr>
              <a:t>家長不願意再至醫院申請</a:t>
            </a:r>
            <a:r>
              <a:rPr lang="zh-TW" altLang="zh-TW" sz="1900" dirty="0">
                <a:latin typeface="標楷體" panose="03000509000000000000" pitchFamily="65" charset="-120"/>
                <a:ea typeface="標楷體" panose="03000509000000000000" pitchFamily="65" charset="-120"/>
              </a:rPr>
              <a:t>。</a:t>
            </a:r>
            <a:endParaRPr lang="en-US" altLang="zh-TW" sz="1900" dirty="0">
              <a:latin typeface="標楷體" pitchFamily="65" charset="-120"/>
              <a:ea typeface="標楷體" pitchFamily="65" charset="-120"/>
            </a:endParaRPr>
          </a:p>
          <a:p>
            <a:pPr marL="0" lvl="0" indent="0">
              <a:buNone/>
            </a:pPr>
            <a:r>
              <a:rPr lang="zh-TW" altLang="en-US" sz="1900" dirty="0">
                <a:latin typeface="標楷體" pitchFamily="65" charset="-120"/>
                <a:ea typeface="標楷體" pitchFamily="65" charset="-120"/>
              </a:rPr>
              <a:t> </a:t>
            </a:r>
            <a:r>
              <a:rPr lang="en-US" altLang="zh-TW" sz="1900" dirty="0">
                <a:latin typeface="標楷體" pitchFamily="65" charset="-120"/>
                <a:ea typeface="標楷體" pitchFamily="65" charset="-120"/>
              </a:rPr>
              <a:t>(3)</a:t>
            </a:r>
            <a:r>
              <a:rPr lang="zh-TW" altLang="en-US" sz="1900" dirty="0">
                <a:latin typeface="標楷體" pitchFamily="65" charset="-120"/>
                <a:ea typeface="標楷體" pitchFamily="65" charset="-120"/>
              </a:rPr>
              <a:t>經校內召開特殊教育推行委員會會議評估或進行校內評估不再具有特殊幼</a:t>
            </a:r>
            <a:endParaRPr lang="en-US" altLang="zh-TW" sz="1900" dirty="0">
              <a:latin typeface="標楷體" pitchFamily="65" charset="-120"/>
              <a:ea typeface="標楷體" pitchFamily="65" charset="-120"/>
            </a:endParaRPr>
          </a:p>
          <a:p>
            <a:pPr marL="0" lvl="0" indent="0">
              <a:buNone/>
            </a:pPr>
            <a:r>
              <a:rPr lang="en-US" altLang="zh-TW" sz="1900" dirty="0">
                <a:latin typeface="標楷體" pitchFamily="65" charset="-120"/>
                <a:ea typeface="標楷體" pitchFamily="65" charset="-120"/>
              </a:rPr>
              <a:t>    </a:t>
            </a:r>
            <a:r>
              <a:rPr lang="zh-TW" altLang="en-US" sz="1900" dirty="0">
                <a:latin typeface="標楷體" pitchFamily="65" charset="-120"/>
                <a:ea typeface="標楷體" pitchFamily="65" charset="-120"/>
              </a:rPr>
              <a:t>兒身分</a:t>
            </a:r>
            <a:endParaRPr lang="en-US" altLang="zh-TW" sz="1900" dirty="0">
              <a:latin typeface="標楷體" pitchFamily="65" charset="-120"/>
              <a:ea typeface="標楷體" pitchFamily="65" charset="-120"/>
            </a:endParaRPr>
          </a:p>
          <a:p>
            <a:pPr marL="0" lvl="0" indent="0">
              <a:buNone/>
            </a:pPr>
            <a:r>
              <a:rPr lang="en-US" altLang="zh-TW" sz="1900" dirty="0">
                <a:latin typeface="標楷體" pitchFamily="65" charset="-120"/>
                <a:ea typeface="標楷體" pitchFamily="65" charset="-120"/>
              </a:rPr>
              <a:t>2.</a:t>
            </a:r>
            <a:r>
              <a:rPr lang="zh-TW" altLang="en-US" sz="1900" dirty="0">
                <a:latin typeface="標楷體" pitchFamily="65" charset="-120"/>
                <a:ea typeface="標楷體" pitchFamily="65" charset="-120"/>
              </a:rPr>
              <a:t>不願意有標記</a:t>
            </a:r>
            <a:endParaRPr lang="en-US" altLang="zh-TW" sz="1900" dirty="0">
              <a:latin typeface="標楷體" pitchFamily="65" charset="-120"/>
              <a:ea typeface="標楷體" pitchFamily="65" charset="-120"/>
            </a:endParaRPr>
          </a:p>
          <a:p>
            <a:pPr marL="0" lvl="0" indent="0">
              <a:buNone/>
            </a:pPr>
            <a:r>
              <a:rPr lang="en-US" altLang="zh-TW" sz="1900" dirty="0">
                <a:latin typeface="標楷體" pitchFamily="65" charset="-120"/>
                <a:ea typeface="標楷體" pitchFamily="65" charset="-120"/>
              </a:rPr>
              <a:t>3.</a:t>
            </a:r>
            <a:r>
              <a:rPr lang="zh-TW" altLang="en-US" sz="1900" dirty="0">
                <a:latin typeface="標楷體" pitchFamily="65" charset="-120"/>
                <a:ea typeface="標楷體" pitchFamily="65" charset="-120"/>
              </a:rPr>
              <a:t>學前大班跨階段轉銜升國小</a:t>
            </a:r>
            <a:endParaRPr lang="en-US" altLang="zh-TW" sz="1900" dirty="0">
              <a:latin typeface="標楷體"/>
              <a:ea typeface="標楷體"/>
            </a:endParaRPr>
          </a:p>
          <a:p>
            <a:pPr marL="0" indent="0">
              <a:buNone/>
            </a:pPr>
            <a:r>
              <a:rPr lang="zh-TW" altLang="en-US" sz="1900" b="1" dirty="0">
                <a:latin typeface="標楷體" pitchFamily="65" charset="-120"/>
                <a:ea typeface="標楷體" pitchFamily="65" charset="-120"/>
              </a:rPr>
              <a:t>時間</a:t>
            </a:r>
            <a:r>
              <a:rPr lang="en-US" altLang="zh-TW" sz="1900" b="1" dirty="0">
                <a:latin typeface="標楷體" pitchFamily="65" charset="-120"/>
                <a:ea typeface="標楷體" pitchFamily="65" charset="-120"/>
              </a:rPr>
              <a:t>:</a:t>
            </a:r>
          </a:p>
          <a:p>
            <a:pPr marL="0" indent="0">
              <a:buNone/>
            </a:pPr>
            <a:r>
              <a:rPr lang="zh-TW" altLang="en-US" sz="1900" dirty="0">
                <a:latin typeface="標楷體" pitchFamily="65" charset="-120"/>
                <a:ea typeface="標楷體" pitchFamily="65" charset="-120"/>
              </a:rPr>
              <a:t>依鑑定期程於特教通報網提報鑑定安置並送相關表件給本縣鑑輔會</a:t>
            </a:r>
            <a:r>
              <a:rPr lang="zh-TW" altLang="zh-TW" sz="1900" dirty="0">
                <a:latin typeface="標楷體" panose="03000509000000000000" pitchFamily="65" charset="-120"/>
                <a:ea typeface="標楷體" panose="03000509000000000000" pitchFamily="65" charset="-120"/>
              </a:rPr>
              <a:t>。</a:t>
            </a:r>
            <a:endParaRPr lang="en-US" altLang="zh-TW" sz="1900" dirty="0">
              <a:latin typeface="標楷體" pitchFamily="65" charset="-120"/>
              <a:ea typeface="標楷體" pitchFamily="65" charset="-120"/>
            </a:endParaRPr>
          </a:p>
          <a:p>
            <a:pPr marL="0" lvl="0" indent="0">
              <a:buNone/>
            </a:pPr>
            <a:r>
              <a:rPr lang="zh-TW" altLang="en-US" sz="1900" b="1" dirty="0">
                <a:latin typeface="標楷體" pitchFamily="65" charset="-120"/>
                <a:ea typeface="標楷體" pitchFamily="65" charset="-120"/>
              </a:rPr>
              <a:t>流程</a:t>
            </a:r>
            <a:r>
              <a:rPr lang="en-US" altLang="zh-TW" sz="1900" b="1" dirty="0">
                <a:latin typeface="標楷體" pitchFamily="65" charset="-120"/>
                <a:ea typeface="標楷體" pitchFamily="65" charset="-120"/>
              </a:rPr>
              <a:t>:</a:t>
            </a:r>
            <a:r>
              <a:rPr lang="zh-TW" altLang="en-US" sz="1900" b="1" dirty="0">
                <a:latin typeface="標楷體" pitchFamily="65" charset="-120"/>
                <a:ea typeface="標楷體" pitchFamily="65" charset="-120"/>
              </a:rPr>
              <a:t>  </a:t>
            </a:r>
            <a:endParaRPr lang="en-US" altLang="zh-TW" sz="1900" b="1" dirty="0">
              <a:latin typeface="標楷體" pitchFamily="65" charset="-120"/>
              <a:ea typeface="標楷體" pitchFamily="65" charset="-120"/>
            </a:endParaRPr>
          </a:p>
          <a:p>
            <a:pPr marL="0" lvl="0" indent="0">
              <a:buNone/>
            </a:pPr>
            <a:r>
              <a:rPr lang="zh-TW" altLang="en-US" sz="1900" dirty="0">
                <a:latin typeface="標楷體" pitchFamily="65" charset="-120"/>
                <a:ea typeface="標楷體" pitchFamily="65" charset="-120"/>
              </a:rPr>
              <a:t> </a:t>
            </a:r>
            <a:r>
              <a:rPr lang="en-US" altLang="zh-TW" sz="1900" dirty="0">
                <a:latin typeface="標楷體" pitchFamily="65" charset="-120"/>
                <a:ea typeface="標楷體" pitchFamily="65" charset="-120"/>
              </a:rPr>
              <a:t>1.</a:t>
            </a:r>
            <a:r>
              <a:rPr lang="zh-TW" altLang="en-US" sz="1900" dirty="0">
                <a:latin typeface="標楷體" pitchFamily="65" charset="-120"/>
                <a:ea typeface="標楷體" pitchFamily="65" charset="-120"/>
              </a:rPr>
              <a:t>校內召開特殊教育推行委員會</a:t>
            </a:r>
            <a:r>
              <a:rPr lang="zh-TW" altLang="zh-TW" sz="1900" dirty="0">
                <a:latin typeface="標楷體" panose="03000509000000000000" pitchFamily="65" charset="-120"/>
                <a:ea typeface="標楷體" panose="03000509000000000000" pitchFamily="65" charset="-120"/>
              </a:rPr>
              <a:t>，</a:t>
            </a:r>
            <a:r>
              <a:rPr lang="zh-TW" altLang="en-US" sz="1900" dirty="0">
                <a:latin typeface="標楷體" panose="03000509000000000000" pitchFamily="65" charset="-120"/>
                <a:ea typeface="標楷體" panose="03000509000000000000" pitchFamily="65" charset="-120"/>
              </a:rPr>
              <a:t>或公私立幼兒園進行校內評估</a:t>
            </a:r>
            <a:r>
              <a:rPr lang="zh-TW" altLang="zh-TW" sz="1900" dirty="0">
                <a:latin typeface="標楷體" panose="03000509000000000000" pitchFamily="65" charset="-120"/>
                <a:ea typeface="標楷體" panose="03000509000000000000" pitchFamily="65" charset="-120"/>
              </a:rPr>
              <a:t>。</a:t>
            </a:r>
            <a:endParaRPr lang="en-US" altLang="zh-TW" sz="1900" dirty="0">
              <a:latin typeface="標楷體" panose="03000509000000000000" pitchFamily="65" charset="-120"/>
              <a:ea typeface="標楷體" panose="03000509000000000000" pitchFamily="65" charset="-120"/>
            </a:endParaRPr>
          </a:p>
          <a:p>
            <a:pPr marL="0" indent="0">
              <a:buNone/>
            </a:pPr>
            <a:r>
              <a:rPr lang="zh-TW" altLang="en-US" sz="1900" dirty="0">
                <a:latin typeface="標楷體" panose="03000509000000000000" pitchFamily="65" charset="-120"/>
                <a:ea typeface="標楷體" panose="03000509000000000000" pitchFamily="65" charset="-120"/>
              </a:rPr>
              <a:t> </a:t>
            </a:r>
            <a:r>
              <a:rPr lang="en-US" altLang="zh-TW" sz="1900" dirty="0">
                <a:latin typeface="標楷體" panose="03000509000000000000" pitchFamily="65" charset="-120"/>
                <a:ea typeface="標楷體" panose="03000509000000000000" pitchFamily="65" charset="-120"/>
              </a:rPr>
              <a:t>2.</a:t>
            </a:r>
            <a:r>
              <a:rPr lang="zh-TW" altLang="en-US" sz="1900" dirty="0">
                <a:latin typeface="標楷體" pitchFamily="65" charset="-120"/>
                <a:ea typeface="標楷體" pitchFamily="65" charset="-120"/>
              </a:rPr>
              <a:t>依據檢核表蒐集各項資料。</a:t>
            </a:r>
            <a:endParaRPr lang="en-US" altLang="zh-TW" sz="1900" dirty="0">
              <a:latin typeface="標楷體" pitchFamily="65" charset="-120"/>
              <a:ea typeface="標楷體" pitchFamily="65" charset="-120"/>
            </a:endParaRPr>
          </a:p>
          <a:p>
            <a:pPr marL="0" indent="0">
              <a:buNone/>
            </a:pPr>
            <a:r>
              <a:rPr lang="zh-TW" altLang="en-US" sz="1900" dirty="0">
                <a:latin typeface="標楷體" pitchFamily="65" charset="-120"/>
                <a:ea typeface="標楷體" pitchFamily="65" charset="-120"/>
              </a:rPr>
              <a:t> </a:t>
            </a:r>
            <a:r>
              <a:rPr lang="en-US" altLang="zh-TW" sz="1900" dirty="0">
                <a:latin typeface="標楷體" pitchFamily="65" charset="-120"/>
                <a:ea typeface="標楷體" pitchFamily="65" charset="-120"/>
              </a:rPr>
              <a:t>3.</a:t>
            </a:r>
            <a:r>
              <a:rPr lang="zh-TW" altLang="en-US" sz="1900" dirty="0">
                <a:latin typeface="標楷體" pitchFamily="65" charset="-120"/>
                <a:ea typeface="標楷體" pitchFamily="65" charset="-120"/>
              </a:rPr>
              <a:t>備妥資料依送件時程至學前鑑定中心學校進行資料審查及綜合研判</a:t>
            </a:r>
            <a:r>
              <a:rPr lang="zh-TW" altLang="zh-TW" sz="1900" dirty="0">
                <a:latin typeface="標楷體" panose="03000509000000000000" pitchFamily="65" charset="-120"/>
                <a:ea typeface="標楷體" panose="03000509000000000000" pitchFamily="65" charset="-120"/>
              </a:rPr>
              <a:t>。</a:t>
            </a:r>
            <a:endParaRPr lang="en-US" altLang="zh-TW" sz="1900" dirty="0">
              <a:latin typeface="標楷體" panose="03000509000000000000" pitchFamily="65" charset="-120"/>
              <a:ea typeface="標楷體" panose="03000509000000000000" pitchFamily="65" charset="-120"/>
            </a:endParaRPr>
          </a:p>
          <a:p>
            <a:pPr marL="0" indent="0">
              <a:buNone/>
            </a:pPr>
            <a:r>
              <a:rPr lang="zh-TW" altLang="en-US" sz="1900" dirty="0">
                <a:latin typeface="標楷體" panose="03000509000000000000" pitchFamily="65" charset="-120"/>
                <a:ea typeface="標楷體" panose="03000509000000000000" pitchFamily="65" charset="-120"/>
              </a:rPr>
              <a:t> </a:t>
            </a:r>
            <a:r>
              <a:rPr lang="en-US" altLang="zh-TW" sz="1900" dirty="0">
                <a:latin typeface="標楷體" panose="03000509000000000000" pitchFamily="65" charset="-120"/>
                <a:ea typeface="標楷體" panose="03000509000000000000" pitchFamily="65" charset="-120"/>
              </a:rPr>
              <a:t>4.</a:t>
            </a:r>
            <a:r>
              <a:rPr lang="zh-TW" altLang="en-US" sz="1900" dirty="0">
                <a:latin typeface="標楷體" panose="03000509000000000000" pitchFamily="65" charset="-120"/>
                <a:ea typeface="標楷體" panose="03000509000000000000" pitchFamily="65" charset="-120"/>
              </a:rPr>
              <a:t>提報</a:t>
            </a:r>
            <a:r>
              <a:rPr lang="zh-TW" altLang="zh-TW" sz="1900" dirty="0">
                <a:latin typeface="標楷體" panose="03000509000000000000" pitchFamily="65" charset="-120"/>
                <a:ea typeface="標楷體" panose="03000509000000000000" pitchFamily="65" charset="-120"/>
              </a:rPr>
              <a:t>學校收到公文通知</a:t>
            </a:r>
            <a:r>
              <a:rPr lang="zh-TW" altLang="en-US" sz="1900" dirty="0">
                <a:latin typeface="標楷體" panose="03000509000000000000" pitchFamily="65" charset="-120"/>
                <a:ea typeface="標楷體" panose="03000509000000000000" pitchFamily="65" charset="-120"/>
              </a:rPr>
              <a:t>鑑定</a:t>
            </a:r>
            <a:r>
              <a:rPr lang="zh-TW" altLang="zh-TW" sz="1900" dirty="0">
                <a:latin typeface="標楷體" panose="03000509000000000000" pitchFamily="65" charset="-120"/>
                <a:ea typeface="標楷體" panose="03000509000000000000" pitchFamily="65" charset="-120"/>
              </a:rPr>
              <a:t>結果後，再至</a:t>
            </a:r>
            <a:r>
              <a:rPr lang="zh-TW" altLang="en-US" sz="1900" dirty="0">
                <a:latin typeface="標楷體" panose="03000509000000000000" pitchFamily="65" charset="-120"/>
                <a:ea typeface="標楷體" panose="03000509000000000000" pitchFamily="65" charset="-120"/>
              </a:rPr>
              <a:t>特教</a:t>
            </a:r>
            <a:r>
              <a:rPr lang="zh-TW" altLang="zh-TW" sz="1900" dirty="0">
                <a:latin typeface="標楷體" panose="03000509000000000000" pitchFamily="65" charset="-120"/>
                <a:ea typeface="標楷體" panose="03000509000000000000" pitchFamily="65" charset="-120"/>
              </a:rPr>
              <a:t>通報網</a:t>
            </a:r>
            <a:r>
              <a:rPr lang="zh-TW" altLang="en-US" sz="1900" dirty="0">
                <a:latin typeface="標楷體" panose="03000509000000000000" pitchFamily="65" charset="-120"/>
                <a:ea typeface="標楷體" panose="03000509000000000000" pitchFamily="65" charset="-120"/>
              </a:rPr>
              <a:t>學務端</a:t>
            </a:r>
            <a:r>
              <a:rPr lang="zh-TW" altLang="zh-TW" sz="1900" dirty="0">
                <a:latin typeface="標楷體" panose="03000509000000000000" pitchFamily="65" charset="-120"/>
                <a:ea typeface="標楷體" panose="03000509000000000000" pitchFamily="65" charset="-120"/>
              </a:rPr>
              <a:t>接收。</a:t>
            </a:r>
            <a:endParaRPr lang="zh-TW" altLang="en-US" sz="1900" dirty="0"/>
          </a:p>
        </p:txBody>
      </p:sp>
    </p:spTree>
    <p:extLst>
      <p:ext uri="{BB962C8B-B14F-4D97-AF65-F5344CB8AC3E}">
        <p14:creationId xmlns:p14="http://schemas.microsoft.com/office/powerpoint/2010/main" val="9053782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7467600" cy="922114"/>
          </a:xfrm>
        </p:spPr>
        <p:txBody>
          <a:bodyPr/>
          <a:lstStyle/>
          <a:p>
            <a:r>
              <a:rPr lang="zh-TW" altLang="en-US" sz="3200" b="1" cap="none" dirty="0">
                <a:solidFill>
                  <a:schemeClr val="tx1"/>
                </a:solidFill>
                <a:latin typeface="標楷體" pitchFamily="65" charset="-120"/>
                <a:ea typeface="標楷體" pitchFamily="65" charset="-120"/>
              </a:rPr>
              <a:t>       </a:t>
            </a:r>
            <a:r>
              <a:rPr lang="zh-TW" altLang="en-US" sz="3600" b="1" cap="none" dirty="0">
                <a:solidFill>
                  <a:schemeClr val="tx1"/>
                </a:solidFill>
                <a:latin typeface="標楷體" pitchFamily="65" charset="-120"/>
                <a:ea typeface="標楷體" pitchFamily="65" charset="-120"/>
              </a:rPr>
              <a:t>放棄特教身分</a:t>
            </a:r>
            <a:r>
              <a:rPr lang="zh-TW" altLang="en-US" sz="3600" b="1" dirty="0">
                <a:solidFill>
                  <a:srgbClr val="000000"/>
                </a:solidFill>
                <a:latin typeface="標楷體" pitchFamily="65" charset="-120"/>
                <a:ea typeface="標楷體" pitchFamily="65" charset="-120"/>
                <a:sym typeface="Wingdings" pitchFamily="2" charset="2"/>
              </a:rPr>
              <a:t>申請文</a:t>
            </a:r>
            <a:r>
              <a:rPr lang="zh-TW" altLang="en-US" sz="3200" b="1" dirty="0">
                <a:solidFill>
                  <a:srgbClr val="000000"/>
                </a:solidFill>
                <a:latin typeface="標楷體" pitchFamily="65" charset="-120"/>
                <a:ea typeface="標楷體" pitchFamily="65" charset="-120"/>
                <a:sym typeface="Wingdings" pitchFamily="2" charset="2"/>
              </a:rPr>
              <a:t>件</a:t>
            </a:r>
            <a:endParaRPr lang="zh-TW" altLang="en-US" dirty="0"/>
          </a:p>
        </p:txBody>
      </p:sp>
      <p:sp>
        <p:nvSpPr>
          <p:cNvPr id="3" name="內容版面配置區 2"/>
          <p:cNvSpPr>
            <a:spLocks noGrp="1"/>
          </p:cNvSpPr>
          <p:nvPr>
            <p:ph sz="quarter" idx="1"/>
          </p:nvPr>
        </p:nvSpPr>
        <p:spPr>
          <a:xfrm>
            <a:off x="457200" y="1412776"/>
            <a:ext cx="7571184" cy="5061176"/>
          </a:xfrm>
        </p:spPr>
        <p:txBody>
          <a:bodyPr/>
          <a:lstStyle/>
          <a:p>
            <a:pPr marL="0" indent="0">
              <a:buClr>
                <a:srgbClr val="FE8637"/>
              </a:buClr>
              <a:buNone/>
            </a:pPr>
            <a:r>
              <a:rPr lang="en-US" altLang="zh-TW" sz="2000" dirty="0">
                <a:latin typeface="標楷體" pitchFamily="65" charset="-120"/>
                <a:ea typeface="標楷體" pitchFamily="65" charset="-120"/>
              </a:rPr>
              <a:t>1.</a:t>
            </a:r>
            <a:r>
              <a:rPr lang="zh-TW" altLang="en-US" sz="2000" dirty="0">
                <a:solidFill>
                  <a:srgbClr val="002060"/>
                </a:solidFill>
                <a:latin typeface="標楷體" pitchFamily="65" charset="-120"/>
                <a:ea typeface="標楷體" pitchFamily="65" charset="-120"/>
              </a:rPr>
              <a:t>總表</a:t>
            </a:r>
            <a:r>
              <a:rPr lang="en-US" altLang="zh-TW" sz="2000" dirty="0">
                <a:solidFill>
                  <a:srgbClr val="002060"/>
                </a:solidFill>
                <a:latin typeface="標楷體" pitchFamily="65" charset="-120"/>
                <a:ea typeface="標楷體" pitchFamily="65" charset="-120"/>
              </a:rPr>
              <a:t>(</a:t>
            </a:r>
            <a:r>
              <a:rPr lang="zh-TW" altLang="en-US" sz="2000" u="sng" dirty="0">
                <a:solidFill>
                  <a:srgbClr val="FF0000"/>
                </a:solidFill>
                <a:latin typeface="標楷體" pitchFamily="65" charset="-120"/>
                <a:ea typeface="標楷體" pitchFamily="65" charset="-120"/>
              </a:rPr>
              <a:t>需繳交書面資料</a:t>
            </a:r>
            <a:r>
              <a:rPr lang="zh-TW" altLang="en-US" sz="2000" dirty="0">
                <a:solidFill>
                  <a:srgbClr val="002060"/>
                </a:solidFill>
                <a:latin typeface="標楷體" pitchFamily="65" charset="-120"/>
                <a:ea typeface="標楷體" pitchFamily="65" charset="-120"/>
              </a:rPr>
              <a:t>，電子檔寄至</a:t>
            </a:r>
            <a:endParaRPr lang="en-US" altLang="zh-TW" sz="2000" dirty="0">
              <a:solidFill>
                <a:srgbClr val="002060"/>
              </a:solidFill>
              <a:latin typeface="標楷體" pitchFamily="65" charset="-120"/>
              <a:ea typeface="標楷體" pitchFamily="65" charset="-120"/>
            </a:endParaRPr>
          </a:p>
          <a:p>
            <a:pPr marL="0" indent="0">
              <a:buClr>
                <a:srgbClr val="FE8637"/>
              </a:buClr>
              <a:buNone/>
            </a:pPr>
            <a:r>
              <a:rPr lang="zh-TW" altLang="en-US" sz="2000" dirty="0">
                <a:solidFill>
                  <a:srgbClr val="002060"/>
                </a:solidFill>
                <a:latin typeface="標楷體" pitchFamily="65" charset="-120"/>
                <a:ea typeface="標楷體" pitchFamily="65" charset="-120"/>
              </a:rPr>
              <a:t>     東港國小傅鈺婷老師</a:t>
            </a:r>
            <a:r>
              <a:rPr lang="en-US" altLang="zh-TW" sz="2000" dirty="0">
                <a:solidFill>
                  <a:srgbClr val="002060"/>
                </a:solidFill>
                <a:latin typeface="標楷體" pitchFamily="65" charset="-120"/>
                <a:ea typeface="標楷體" pitchFamily="65" charset="-120"/>
              </a:rPr>
              <a:t>dkpsspe@gmail.com)</a:t>
            </a:r>
          </a:p>
          <a:p>
            <a:pPr marL="0" indent="0">
              <a:buClr>
                <a:srgbClr val="FE8637"/>
              </a:buClr>
              <a:buNone/>
            </a:pPr>
            <a:r>
              <a:rPr lang="en-US" altLang="zh-TW" sz="2000" dirty="0">
                <a:solidFill>
                  <a:srgbClr val="002060"/>
                </a:solidFill>
                <a:latin typeface="標楷體" pitchFamily="65" charset="-120"/>
                <a:ea typeface="標楷體" pitchFamily="65" charset="-120"/>
              </a:rPr>
              <a:t>2.</a:t>
            </a:r>
            <a:r>
              <a:rPr lang="zh-TW" altLang="en-US" sz="2000" dirty="0">
                <a:solidFill>
                  <a:srgbClr val="002060"/>
                </a:solidFill>
                <a:latin typeface="標楷體" pitchFamily="65" charset="-120"/>
                <a:ea typeface="標楷體" pitchFamily="65" charset="-120"/>
              </a:rPr>
              <a:t>資料送件信封封面</a:t>
            </a:r>
            <a:r>
              <a:rPr lang="en-US" altLang="zh-TW" sz="2000" dirty="0">
                <a:solidFill>
                  <a:srgbClr val="002060"/>
                </a:solidFill>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rPr>
              <a:t>黏貼於送件資料袋</a:t>
            </a:r>
            <a:r>
              <a:rPr lang="en-US" altLang="zh-TW" sz="2000" dirty="0">
                <a:solidFill>
                  <a:srgbClr val="002060"/>
                </a:solidFill>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rPr>
              <a:t>信封送件類別</a:t>
            </a:r>
            <a:r>
              <a:rPr lang="en-US" altLang="zh-TW" sz="2000" dirty="0">
                <a:solidFill>
                  <a:srgbClr val="002060"/>
                </a:solidFill>
                <a:latin typeface="標楷體" pitchFamily="65" charset="-120"/>
                <a:ea typeface="標楷體" pitchFamily="65" charset="-120"/>
              </a:rPr>
              <a:t>:</a:t>
            </a:r>
            <a:r>
              <a:rPr lang="en-US" altLang="zh-TW" sz="2000" b="1" dirty="0">
                <a:solidFill>
                  <a:srgbClr val="FF0000"/>
                </a:solidFill>
                <a:latin typeface="標楷體" pitchFamily="65" charset="-120"/>
                <a:ea typeface="標楷體" pitchFamily="65" charset="-120"/>
              </a:rPr>
              <a:t>A</a:t>
            </a:r>
            <a:endParaRPr lang="en-US" altLang="zh-TW" sz="2000" b="1" dirty="0">
              <a:solidFill>
                <a:srgbClr val="002060"/>
              </a:solidFill>
              <a:latin typeface="標楷體" pitchFamily="65" charset="-120"/>
              <a:ea typeface="標楷體" pitchFamily="65" charset="-120"/>
            </a:endParaRPr>
          </a:p>
          <a:p>
            <a:pPr marL="0" indent="0">
              <a:buClr>
                <a:srgbClr val="FE8637"/>
              </a:buClr>
              <a:buNone/>
            </a:pPr>
            <a:r>
              <a:rPr lang="en-US" altLang="zh-TW" sz="2000" dirty="0">
                <a:solidFill>
                  <a:srgbClr val="002060"/>
                </a:solidFill>
                <a:latin typeface="標楷體" pitchFamily="65" charset="-120"/>
                <a:ea typeface="標楷體" pitchFamily="65" charset="-120"/>
              </a:rPr>
              <a:t>3</a:t>
            </a:r>
            <a:r>
              <a:rPr lang="en-US" altLang="zh-TW" sz="2000" dirty="0" smtClean="0">
                <a:solidFill>
                  <a:srgbClr val="002060"/>
                </a:solidFill>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rPr>
              <a:t>提報清冊</a:t>
            </a:r>
            <a:r>
              <a:rPr lang="en-US" altLang="zh-TW" sz="2000" dirty="0">
                <a:solidFill>
                  <a:srgbClr val="002060"/>
                </a:solidFill>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rPr>
              <a:t>於提報鑑定後列印</a:t>
            </a:r>
            <a:r>
              <a:rPr lang="en-US" altLang="zh-TW" sz="2000" dirty="0">
                <a:solidFill>
                  <a:srgbClr val="002060"/>
                </a:solidFill>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rPr>
              <a:t>一校一</a:t>
            </a:r>
            <a:r>
              <a:rPr lang="zh-TW" altLang="en-US" sz="2000" dirty="0" smtClean="0">
                <a:solidFill>
                  <a:srgbClr val="002060"/>
                </a:solidFill>
                <a:latin typeface="標楷體" pitchFamily="65" charset="-120"/>
                <a:ea typeface="標楷體" pitchFamily="65" charset="-120"/>
              </a:rPr>
              <a:t>份</a:t>
            </a:r>
            <a:endParaRPr lang="en-US" altLang="zh-TW" sz="2000" dirty="0" smtClean="0">
              <a:solidFill>
                <a:srgbClr val="002060"/>
              </a:solidFill>
              <a:latin typeface="標楷體" pitchFamily="65" charset="-120"/>
              <a:ea typeface="標楷體" pitchFamily="65" charset="-120"/>
            </a:endParaRPr>
          </a:p>
          <a:p>
            <a:pPr marL="0" indent="0">
              <a:buClr>
                <a:srgbClr val="FE8637"/>
              </a:buClr>
              <a:buNone/>
            </a:pPr>
            <a:r>
              <a:rPr lang="en-US" altLang="zh-TW" sz="2000" dirty="0" smtClean="0">
                <a:solidFill>
                  <a:srgbClr val="002060"/>
                </a:solidFill>
                <a:latin typeface="標楷體" pitchFamily="65" charset="-120"/>
                <a:ea typeface="標楷體" pitchFamily="65" charset="-120"/>
                <a:hlinkClick r:id="rId2" action="ppaction://hlinkfile"/>
              </a:rPr>
              <a:t>4.</a:t>
            </a:r>
            <a:r>
              <a:rPr lang="zh-TW" altLang="en-US" sz="2000" dirty="0" smtClean="0">
                <a:solidFill>
                  <a:srgbClr val="FF0000"/>
                </a:solidFill>
                <a:latin typeface="標楷體" pitchFamily="65" charset="-120"/>
                <a:ea typeface="標楷體" pitchFamily="65" charset="-120"/>
                <a:hlinkClick r:id="rId2" action="ppaction://hlinkfile"/>
              </a:rPr>
              <a:t>放棄</a:t>
            </a:r>
            <a:r>
              <a:rPr lang="zh-TW" altLang="en-US" sz="2000" dirty="0">
                <a:solidFill>
                  <a:srgbClr val="FF0000"/>
                </a:solidFill>
                <a:latin typeface="標楷體" pitchFamily="65" charset="-120"/>
                <a:ea typeface="標楷體" pitchFamily="65" charset="-120"/>
                <a:hlinkClick r:id="rId2" action="ppaction://hlinkfile"/>
              </a:rPr>
              <a:t>特教服務檢核表</a:t>
            </a:r>
            <a:endParaRPr lang="en-US" altLang="zh-TW" sz="2000" dirty="0">
              <a:solidFill>
                <a:srgbClr val="FF0000"/>
              </a:solidFill>
              <a:latin typeface="標楷體" pitchFamily="65" charset="-120"/>
              <a:ea typeface="標楷體" pitchFamily="65" charset="-120"/>
            </a:endParaRPr>
          </a:p>
          <a:p>
            <a:pPr marL="0" indent="0">
              <a:buClr>
                <a:srgbClr val="FE8637"/>
              </a:buClr>
              <a:buNone/>
            </a:pPr>
            <a:r>
              <a:rPr lang="en-US" altLang="zh-TW" sz="2000" dirty="0">
                <a:solidFill>
                  <a:srgbClr val="002060"/>
                </a:solidFill>
                <a:latin typeface="標楷體" pitchFamily="65" charset="-120"/>
                <a:ea typeface="標楷體" pitchFamily="65" charset="-120"/>
              </a:rPr>
              <a:t>5</a:t>
            </a:r>
            <a:r>
              <a:rPr lang="en-US" altLang="zh-TW" sz="2000" dirty="0" smtClean="0">
                <a:solidFill>
                  <a:srgbClr val="002060"/>
                </a:solidFill>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hlinkClick r:id="rId3" action="ppaction://hlinkfile"/>
              </a:rPr>
              <a:t>放棄特教身分及服務表件</a:t>
            </a:r>
            <a:endParaRPr lang="zh-TW" altLang="en-US" sz="2000" dirty="0">
              <a:solidFill>
                <a:srgbClr val="002060"/>
              </a:solidFill>
              <a:latin typeface="標楷體" pitchFamily="65" charset="-120"/>
              <a:ea typeface="標楷體" pitchFamily="65" charset="-120"/>
            </a:endParaRPr>
          </a:p>
          <a:p>
            <a:pPr marL="0" indent="0">
              <a:buClr>
                <a:srgbClr val="FE8637"/>
              </a:buClr>
              <a:buNone/>
            </a:pPr>
            <a:r>
              <a:rPr lang="en-US" altLang="zh-TW" sz="2000" dirty="0">
                <a:solidFill>
                  <a:srgbClr val="002060"/>
                </a:solidFill>
                <a:latin typeface="標楷體" pitchFamily="65" charset="-120"/>
                <a:ea typeface="標楷體" pitchFamily="65" charset="-120"/>
              </a:rPr>
              <a:t>6</a:t>
            </a:r>
            <a:r>
              <a:rPr lang="en-US" altLang="zh-TW" sz="2000" dirty="0" smtClean="0">
                <a:solidFill>
                  <a:srgbClr val="002060"/>
                </a:solidFill>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rPr>
              <a:t>特推會議紀錄</a:t>
            </a:r>
            <a:endParaRPr lang="en-US" altLang="zh-TW" sz="2000" dirty="0">
              <a:solidFill>
                <a:srgbClr val="002060"/>
              </a:solidFill>
              <a:latin typeface="標楷體" pitchFamily="65" charset="-120"/>
              <a:ea typeface="標楷體" pitchFamily="65" charset="-120"/>
            </a:endParaRPr>
          </a:p>
          <a:p>
            <a:pPr marL="0" indent="0">
              <a:buClr>
                <a:srgbClr val="FE8637"/>
              </a:buClr>
              <a:buNone/>
            </a:pPr>
            <a:r>
              <a:rPr lang="en-US" altLang="zh-TW" sz="2000" dirty="0">
                <a:solidFill>
                  <a:srgbClr val="002060"/>
                </a:solidFill>
                <a:latin typeface="標楷體" pitchFamily="65" charset="-120"/>
                <a:ea typeface="標楷體" pitchFamily="65" charset="-120"/>
              </a:rPr>
              <a:t>7</a:t>
            </a:r>
            <a:r>
              <a:rPr lang="en-US" altLang="zh-TW" sz="2000" dirty="0" smtClean="0">
                <a:solidFill>
                  <a:srgbClr val="002060"/>
                </a:solidFill>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rPr>
              <a:t>原通過鑑輔會之鑑定安置結果通知單</a:t>
            </a:r>
            <a:r>
              <a:rPr lang="en-US" altLang="zh-TW" sz="2000" dirty="0">
                <a:solidFill>
                  <a:srgbClr val="002060"/>
                </a:solidFill>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rPr>
              <a:t>或通報網之學生基本資料</a:t>
            </a:r>
            <a:r>
              <a:rPr lang="en-US" altLang="zh-TW" sz="2000" dirty="0">
                <a:solidFill>
                  <a:srgbClr val="002060"/>
                </a:solidFill>
                <a:latin typeface="標楷體" pitchFamily="65" charset="-120"/>
                <a:ea typeface="標楷體" pitchFamily="65" charset="-120"/>
              </a:rPr>
              <a:t>)</a:t>
            </a:r>
          </a:p>
          <a:p>
            <a:pPr marL="0" indent="0">
              <a:buClr>
                <a:srgbClr val="FE8637"/>
              </a:buClr>
              <a:buNone/>
            </a:pPr>
            <a:r>
              <a:rPr lang="en-US" altLang="zh-TW" sz="2000" dirty="0">
                <a:solidFill>
                  <a:srgbClr val="002060"/>
                </a:solidFill>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rPr>
              <a:t>特殊教育推行委員會會議記錄必須有出席人員簽名</a:t>
            </a:r>
            <a:endParaRPr lang="en-US" altLang="zh-TW" sz="2000" dirty="0">
              <a:solidFill>
                <a:srgbClr val="002060"/>
              </a:solidFill>
              <a:latin typeface="標楷體" pitchFamily="65" charset="-120"/>
              <a:ea typeface="標楷體" pitchFamily="65" charset="-120"/>
            </a:endParaRPr>
          </a:p>
          <a:p>
            <a:pPr marL="0" indent="0">
              <a:buClr>
                <a:srgbClr val="FE8637"/>
              </a:buClr>
              <a:buNone/>
            </a:pPr>
            <a:r>
              <a:rPr lang="en-US" altLang="zh-TW" sz="2000" dirty="0">
                <a:latin typeface="標楷體" panose="03000509000000000000" pitchFamily="65" charset="-120"/>
                <a:ea typeface="標楷體" panose="03000509000000000000" pitchFamily="65" charset="-120"/>
              </a:rPr>
              <a:t>※</a:t>
            </a:r>
            <a:r>
              <a:rPr lang="zh-TW" altLang="en-US" sz="2000" dirty="0">
                <a:solidFill>
                  <a:srgbClr val="002060"/>
                </a:solidFill>
                <a:latin typeface="標楷體" pitchFamily="65" charset="-120"/>
                <a:ea typeface="標楷體" pitchFamily="65" charset="-120"/>
              </a:rPr>
              <a:t>特教通報網學務端操作→提報鑑定安置→ 填寫鑑定摘要表</a:t>
            </a:r>
            <a:r>
              <a:rPr lang="en-US" altLang="zh-TW" sz="2000" dirty="0">
                <a:solidFill>
                  <a:srgbClr val="002060"/>
                </a:solidFill>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rPr>
              <a:t>學前</a:t>
            </a:r>
            <a:r>
              <a:rPr lang="en-US" altLang="zh-TW" sz="2000" dirty="0">
                <a:solidFill>
                  <a:srgbClr val="002060"/>
                </a:solidFill>
                <a:latin typeface="標楷體" pitchFamily="65" charset="-120"/>
                <a:ea typeface="標楷體" pitchFamily="65" charset="-120"/>
              </a:rPr>
              <a:t/>
            </a:r>
            <a:br>
              <a:rPr lang="en-US" altLang="zh-TW" sz="2000" dirty="0">
                <a:solidFill>
                  <a:srgbClr val="002060"/>
                </a:solidFill>
                <a:latin typeface="標楷體" pitchFamily="65" charset="-120"/>
                <a:ea typeface="標楷體" pitchFamily="65" charset="-120"/>
              </a:rPr>
            </a:br>
            <a:r>
              <a:rPr lang="zh-TW" altLang="en-US" sz="2000" dirty="0">
                <a:solidFill>
                  <a:srgbClr val="002060"/>
                </a:solidFill>
                <a:latin typeface="標楷體" pitchFamily="65" charset="-120"/>
                <a:ea typeface="標楷體" pitchFamily="65" charset="-120"/>
              </a:rPr>
              <a:t>  鑑定</a:t>
            </a:r>
            <a:r>
              <a:rPr lang="en-US" altLang="zh-TW" sz="2000" dirty="0">
                <a:solidFill>
                  <a:srgbClr val="002060"/>
                </a:solidFill>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rPr>
              <a:t>分區</a:t>
            </a:r>
            <a:r>
              <a:rPr lang="en-US" altLang="zh-TW" sz="2000" dirty="0">
                <a:solidFill>
                  <a:srgbClr val="002060"/>
                </a:solidFill>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rPr>
              <a:t>→ 提報類組</a:t>
            </a:r>
            <a:r>
              <a:rPr lang="en-US" altLang="zh-TW" sz="2000" dirty="0">
                <a:solidFill>
                  <a:srgbClr val="002060"/>
                </a:solidFill>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rPr>
              <a:t>依據學生障礙狀況選擇</a:t>
            </a:r>
            <a:r>
              <a:rPr lang="zh-TW" altLang="en-US" sz="2000" dirty="0">
                <a:solidFill>
                  <a:srgbClr val="002060"/>
                </a:solidFill>
                <a:latin typeface="標楷體"/>
                <a:ea typeface="標楷體"/>
              </a:rPr>
              <a:t>「特教障礙類別</a:t>
            </a:r>
            <a:r>
              <a:rPr lang="en-US" altLang="zh-TW" sz="2000" dirty="0">
                <a:solidFill>
                  <a:srgbClr val="002060"/>
                </a:solidFill>
                <a:latin typeface="標楷體"/>
                <a:ea typeface="標楷體"/>
              </a:rPr>
              <a:t/>
            </a:r>
            <a:br>
              <a:rPr lang="en-US" altLang="zh-TW" sz="2000" dirty="0">
                <a:solidFill>
                  <a:srgbClr val="002060"/>
                </a:solidFill>
                <a:latin typeface="標楷體"/>
                <a:ea typeface="標楷體"/>
              </a:rPr>
            </a:br>
            <a:r>
              <a:rPr lang="zh-TW" altLang="en-US" sz="2000" dirty="0">
                <a:solidFill>
                  <a:srgbClr val="002060"/>
                </a:solidFill>
                <a:latin typeface="標楷體"/>
                <a:ea typeface="標楷體"/>
              </a:rPr>
              <a:t>  」選擇</a:t>
            </a:r>
            <a:r>
              <a:rPr lang="en-US" altLang="zh-TW" sz="2000" dirty="0">
                <a:solidFill>
                  <a:srgbClr val="002060"/>
                </a:solidFill>
                <a:latin typeface="標楷體"/>
                <a:ea typeface="標楷體"/>
              </a:rPr>
              <a:t>-</a:t>
            </a:r>
            <a:r>
              <a:rPr lang="zh-TW" altLang="en-US" sz="2000" dirty="0">
                <a:solidFill>
                  <a:srgbClr val="002060"/>
                </a:solidFill>
                <a:latin typeface="標楷體" pitchFamily="65" charset="-120"/>
                <a:ea typeface="標楷體" pitchFamily="65" charset="-120"/>
              </a:rPr>
              <a:t>提報身分為</a:t>
            </a:r>
            <a:r>
              <a:rPr lang="zh-TW" altLang="en-US" sz="2000" dirty="0">
                <a:solidFill>
                  <a:srgbClr val="002060"/>
                </a:solidFill>
                <a:latin typeface="標楷體"/>
                <a:ea typeface="標楷體"/>
              </a:rPr>
              <a:t>「放棄特教身分」</a:t>
            </a:r>
            <a:endParaRPr lang="en-US" altLang="zh-TW" sz="2000" dirty="0">
              <a:solidFill>
                <a:srgbClr val="002060"/>
              </a:solidFill>
              <a:latin typeface="標楷體" pitchFamily="65" charset="-120"/>
              <a:ea typeface="標楷體" pitchFamily="65" charset="-120"/>
            </a:endParaRPr>
          </a:p>
          <a:p>
            <a:pPr marL="0" indent="0">
              <a:buClr>
                <a:srgbClr val="FE8637"/>
              </a:buClr>
              <a:buNone/>
            </a:pPr>
            <a:endParaRPr lang="zh-TW" altLang="en-US" dirty="0"/>
          </a:p>
          <a:p>
            <a:endParaRPr lang="zh-TW" altLang="en-US" dirty="0"/>
          </a:p>
        </p:txBody>
      </p:sp>
    </p:spTree>
    <p:extLst>
      <p:ext uri="{BB962C8B-B14F-4D97-AF65-F5344CB8AC3E}">
        <p14:creationId xmlns:p14="http://schemas.microsoft.com/office/powerpoint/2010/main" val="145777516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7467600" cy="778098"/>
          </a:xfrm>
        </p:spPr>
        <p:txBody>
          <a:bodyPr/>
          <a:lstStyle/>
          <a:p>
            <a:r>
              <a:rPr lang="zh-TW" altLang="en-US" b="1" dirty="0">
                <a:latin typeface="標楷體" pitchFamily="65" charset="-120"/>
                <a:ea typeface="標楷體" pitchFamily="65" charset="-120"/>
              </a:rPr>
              <a:t>             </a:t>
            </a:r>
            <a:r>
              <a:rPr lang="zh-TW" altLang="en-US" sz="3600" b="1" dirty="0">
                <a:latin typeface="標楷體" pitchFamily="65" charset="-120"/>
                <a:ea typeface="標楷體" pitchFamily="65" charset="-120"/>
                <a:hlinkClick r:id="rId2" action="ppaction://hlinkfile"/>
              </a:rPr>
              <a:t>暫緩入學鑑定</a:t>
            </a:r>
            <a:endParaRPr lang="zh-TW" altLang="en-US" sz="3600" b="1" dirty="0"/>
          </a:p>
        </p:txBody>
      </p:sp>
      <p:sp>
        <p:nvSpPr>
          <p:cNvPr id="3" name="內容版面配置區 2"/>
          <p:cNvSpPr>
            <a:spLocks noGrp="1"/>
          </p:cNvSpPr>
          <p:nvPr>
            <p:ph sz="quarter" idx="1"/>
          </p:nvPr>
        </p:nvSpPr>
        <p:spPr/>
        <p:txBody>
          <a:bodyPr/>
          <a:lstStyle/>
          <a:p>
            <a:pPr marL="0" indent="0">
              <a:buNone/>
            </a:pPr>
            <a:endParaRPr lang="zh-TW" altLang="en-US" dirty="0"/>
          </a:p>
        </p:txBody>
      </p:sp>
      <p:graphicFrame>
        <p:nvGraphicFramePr>
          <p:cNvPr id="8" name="資料庫圖表 7"/>
          <p:cNvGraphicFramePr/>
          <p:nvPr>
            <p:extLst>
              <p:ext uri="{D42A27DB-BD31-4B8C-83A1-F6EECF244321}">
                <p14:modId xmlns:p14="http://schemas.microsoft.com/office/powerpoint/2010/main" val="3625831878"/>
              </p:ext>
            </p:extLst>
          </p:nvPr>
        </p:nvGraphicFramePr>
        <p:xfrm>
          <a:off x="251520" y="1196752"/>
          <a:ext cx="8352928" cy="52565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5613052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188640"/>
            <a:ext cx="7467600" cy="648072"/>
          </a:xfrm>
        </p:spPr>
        <p:txBody>
          <a:bodyPr>
            <a:normAutofit/>
          </a:bodyPr>
          <a:lstStyle/>
          <a:p>
            <a:pPr algn="ctr"/>
            <a:r>
              <a:rPr lang="zh-TW" altLang="en-US" sz="3200" b="1" cap="none" dirty="0">
                <a:solidFill>
                  <a:schemeClr val="tx1"/>
                </a:solidFill>
                <a:latin typeface="標楷體" pitchFamily="65" charset="-120"/>
                <a:ea typeface="標楷體" pitchFamily="65" charset="-120"/>
              </a:rPr>
              <a:t>暫緩入學申請流程注意事項</a:t>
            </a:r>
            <a:endParaRPr lang="zh-TW" altLang="en-US" sz="3200" dirty="0"/>
          </a:p>
        </p:txBody>
      </p:sp>
      <p:sp>
        <p:nvSpPr>
          <p:cNvPr id="3" name="內容版面配置區 2"/>
          <p:cNvSpPr>
            <a:spLocks noGrp="1"/>
          </p:cNvSpPr>
          <p:nvPr>
            <p:ph sz="quarter" idx="1"/>
          </p:nvPr>
        </p:nvSpPr>
        <p:spPr>
          <a:xfrm>
            <a:off x="179512" y="980728"/>
            <a:ext cx="8568952" cy="5493224"/>
          </a:xfrm>
        </p:spPr>
        <p:txBody>
          <a:bodyPr/>
          <a:lstStyle/>
          <a:p>
            <a:pPr marL="0" indent="0">
              <a:buNone/>
            </a:pPr>
            <a:r>
              <a:rPr lang="zh-TW" altLang="en-US" sz="2000" dirty="0">
                <a:latin typeface="標楷體" panose="03000509000000000000" pitchFamily="65" charset="-120"/>
                <a:ea typeface="標楷體" panose="03000509000000000000" pitchFamily="65" charset="-120"/>
              </a:rPr>
              <a:t>一</a:t>
            </a:r>
            <a:r>
              <a:rPr lang="en-US" altLang="zh-TW" sz="2000" dirty="0">
                <a:latin typeface="標楷體"/>
                <a:ea typeface="標楷體"/>
              </a:rPr>
              <a:t>､</a:t>
            </a:r>
            <a:r>
              <a:rPr lang="zh-TW" altLang="en-US" sz="2000" dirty="0">
                <a:latin typeface="標楷體" panose="03000509000000000000" pitchFamily="65" charset="-120"/>
                <a:ea typeface="標楷體" panose="03000509000000000000" pitchFamily="65" charset="-120"/>
              </a:rPr>
              <a:t>幼兒園於特教通報網提報鑑定</a:t>
            </a:r>
            <a:r>
              <a:rPr lang="zh-TW" altLang="zh-TW" sz="2000" dirty="0">
                <a:latin typeface="標楷體" panose="03000509000000000000" pitchFamily="65" charset="-120"/>
                <a:ea typeface="標楷體" panose="03000509000000000000" pitchFamily="65" charset="-120"/>
              </a:rPr>
              <a:t>。</a:t>
            </a:r>
            <a:endParaRPr lang="en-US" altLang="zh-TW" sz="2000" dirty="0">
              <a:latin typeface="標楷體" panose="03000509000000000000" pitchFamily="65" charset="-120"/>
              <a:ea typeface="標楷體" panose="03000509000000000000" pitchFamily="65" charset="-120"/>
            </a:endParaRPr>
          </a:p>
          <a:p>
            <a:pPr marL="0" indent="0">
              <a:buNone/>
            </a:pPr>
            <a:r>
              <a:rPr lang="zh-TW" altLang="en-US" sz="2000" dirty="0">
                <a:latin typeface="標楷體" panose="03000509000000000000" pitchFamily="65" charset="-120"/>
                <a:ea typeface="標楷體" panose="03000509000000000000" pitchFamily="65" charset="-120"/>
              </a:rPr>
              <a:t>二</a:t>
            </a:r>
            <a:r>
              <a:rPr lang="en-US" altLang="zh-TW" sz="2000" dirty="0">
                <a:latin typeface="標楷體"/>
                <a:ea typeface="標楷體"/>
              </a:rPr>
              <a:t>､</a:t>
            </a:r>
            <a:r>
              <a:rPr lang="zh-TW" altLang="en-US" sz="2000" dirty="0">
                <a:latin typeface="標楷體" panose="03000509000000000000" pitchFamily="65" charset="-120"/>
                <a:ea typeface="標楷體" panose="03000509000000000000" pitchFamily="65" charset="-120"/>
              </a:rPr>
              <a:t>學區學校</a:t>
            </a:r>
            <a:r>
              <a:rPr lang="en-US" altLang="zh-TW" sz="2000" dirty="0">
                <a:latin typeface="標楷體" panose="03000509000000000000" pitchFamily="65" charset="-120"/>
                <a:ea typeface="標楷體" panose="03000509000000000000" pitchFamily="65" charset="-120"/>
              </a:rPr>
              <a:t>(</a:t>
            </a:r>
            <a:r>
              <a:rPr lang="zh-TW" altLang="en-US" sz="2000" dirty="0">
                <a:latin typeface="標楷體" panose="03000509000000000000" pitchFamily="65" charset="-120"/>
                <a:ea typeface="標楷體" panose="03000509000000000000" pitchFamily="65" charset="-120"/>
              </a:rPr>
              <a:t>國小</a:t>
            </a:r>
            <a:r>
              <a:rPr lang="en-US" altLang="zh-TW" sz="2000" dirty="0">
                <a:latin typeface="標楷體" panose="03000509000000000000" pitchFamily="65" charset="-120"/>
                <a:ea typeface="標楷體" panose="03000509000000000000" pitchFamily="65" charset="-120"/>
              </a:rPr>
              <a:t>)</a:t>
            </a:r>
            <a:r>
              <a:rPr lang="zh-TW" altLang="en-US" sz="2000" dirty="0">
                <a:latin typeface="標楷體" panose="03000509000000000000" pitchFamily="65" charset="-120"/>
                <a:ea typeface="標楷體" panose="03000509000000000000" pitchFamily="65" charset="-120"/>
              </a:rPr>
              <a:t>填寫總表寄送給學前鑑定中心學校</a:t>
            </a:r>
            <a:r>
              <a:rPr lang="en-US" altLang="zh-TW" sz="2000" dirty="0">
                <a:latin typeface="標楷體" panose="03000509000000000000" pitchFamily="65" charset="-120"/>
                <a:ea typeface="標楷體" panose="03000509000000000000" pitchFamily="65" charset="-120"/>
              </a:rPr>
              <a:t>(</a:t>
            </a:r>
            <a:r>
              <a:rPr lang="zh-TW" altLang="en-US" sz="2000" dirty="0">
                <a:latin typeface="標楷體" panose="03000509000000000000" pitchFamily="65" charset="-120"/>
                <a:ea typeface="標楷體" panose="03000509000000000000" pitchFamily="65" charset="-120"/>
              </a:rPr>
              <a:t>東港國小</a:t>
            </a:r>
            <a:r>
              <a:rPr lang="en-US" altLang="zh-TW" sz="2000" dirty="0">
                <a:latin typeface="標楷體" panose="03000509000000000000" pitchFamily="65" charset="-120"/>
                <a:ea typeface="標楷體" panose="03000509000000000000" pitchFamily="65" charset="-120"/>
              </a:rPr>
              <a:t>)</a:t>
            </a:r>
            <a:r>
              <a:rPr lang="zh-TW" altLang="zh-TW" sz="2000" dirty="0">
                <a:latin typeface="標楷體" panose="03000509000000000000" pitchFamily="65" charset="-120"/>
                <a:ea typeface="標楷體" panose="03000509000000000000" pitchFamily="65" charset="-120"/>
              </a:rPr>
              <a:t> 。</a:t>
            </a:r>
            <a:endParaRPr lang="en-US" altLang="zh-TW" sz="2000" dirty="0">
              <a:latin typeface="標楷體" panose="03000509000000000000" pitchFamily="65" charset="-120"/>
              <a:ea typeface="標楷體" panose="03000509000000000000" pitchFamily="65" charset="-120"/>
            </a:endParaRPr>
          </a:p>
          <a:p>
            <a:pPr marL="0" indent="0">
              <a:buNone/>
            </a:pPr>
            <a:r>
              <a:rPr lang="zh-TW" altLang="en-US" sz="2000" dirty="0">
                <a:latin typeface="標楷體" panose="03000509000000000000" pitchFamily="65" charset="-120"/>
                <a:ea typeface="標楷體" panose="03000509000000000000" pitchFamily="65" charset="-120"/>
              </a:rPr>
              <a:t>三</a:t>
            </a:r>
            <a:r>
              <a:rPr lang="en-US" altLang="zh-TW" sz="2000" dirty="0">
                <a:latin typeface="標楷體"/>
                <a:ea typeface="標楷體"/>
              </a:rPr>
              <a:t>､</a:t>
            </a:r>
            <a:r>
              <a:rPr lang="zh-TW" altLang="en-US" sz="2000" dirty="0">
                <a:latin typeface="標楷體" panose="03000509000000000000" pitchFamily="65" charset="-120"/>
                <a:ea typeface="標楷體" panose="03000509000000000000" pitchFamily="65" charset="-120"/>
              </a:rPr>
              <a:t>學區學校</a:t>
            </a:r>
            <a:r>
              <a:rPr lang="en-US" altLang="zh-TW" sz="2000" dirty="0">
                <a:latin typeface="標楷體" panose="03000509000000000000" pitchFamily="65" charset="-120"/>
                <a:ea typeface="標楷體" panose="03000509000000000000" pitchFamily="65" charset="-120"/>
              </a:rPr>
              <a:t>(</a:t>
            </a:r>
            <a:r>
              <a:rPr lang="zh-TW" altLang="en-US" sz="2000" dirty="0">
                <a:latin typeface="標楷體" panose="03000509000000000000" pitchFamily="65" charset="-120"/>
                <a:ea typeface="標楷體" panose="03000509000000000000" pitchFamily="65" charset="-120"/>
              </a:rPr>
              <a:t>國小</a:t>
            </a:r>
            <a:r>
              <a:rPr lang="en-US" altLang="zh-TW" sz="2000" dirty="0">
                <a:latin typeface="標楷體" panose="03000509000000000000" pitchFamily="65" charset="-120"/>
                <a:ea typeface="標楷體" panose="03000509000000000000" pitchFamily="65" charset="-120"/>
              </a:rPr>
              <a:t>)</a:t>
            </a:r>
            <a:r>
              <a:rPr lang="zh-TW" altLang="en-US" sz="2000" dirty="0">
                <a:latin typeface="標楷體" panose="03000509000000000000" pitchFamily="65" charset="-120"/>
                <a:ea typeface="標楷體" panose="03000509000000000000" pitchFamily="65" charset="-120"/>
              </a:rPr>
              <a:t>召開特殊教育推行委員會會議，於暫緩入學申請表及特</a:t>
            </a:r>
            <a:r>
              <a:rPr lang="en-US" altLang="zh-TW" sz="2000" dirty="0">
                <a:latin typeface="標楷體" panose="03000509000000000000" pitchFamily="65" charset="-120"/>
                <a:ea typeface="標楷體" panose="03000509000000000000" pitchFamily="65" charset="-120"/>
              </a:rPr>
              <a:t/>
            </a:r>
            <a:br>
              <a:rPr lang="en-US" altLang="zh-TW" sz="2000" dirty="0">
                <a:latin typeface="標楷體" panose="03000509000000000000" pitchFamily="65" charset="-120"/>
                <a:ea typeface="標楷體" panose="03000509000000000000" pitchFamily="65" charset="-120"/>
              </a:rPr>
            </a:br>
            <a:r>
              <a:rPr lang="zh-TW" altLang="en-US" sz="2000" dirty="0">
                <a:latin typeface="標楷體" panose="03000509000000000000" pitchFamily="65" charset="-120"/>
                <a:ea typeface="標楷體" panose="03000509000000000000" pitchFamily="65" charset="-120"/>
              </a:rPr>
              <a:t>    推會議紀錄核章</a:t>
            </a:r>
            <a:r>
              <a:rPr lang="zh-TW" altLang="zh-TW" sz="2000" dirty="0">
                <a:latin typeface="標楷體" panose="03000509000000000000" pitchFamily="65" charset="-120"/>
                <a:ea typeface="標楷體" panose="03000509000000000000" pitchFamily="65" charset="-120"/>
              </a:rPr>
              <a:t>。</a:t>
            </a:r>
            <a:endParaRPr lang="en-US" altLang="zh-TW" sz="2000" dirty="0">
              <a:latin typeface="標楷體" panose="03000509000000000000" pitchFamily="65" charset="-120"/>
              <a:ea typeface="標楷體" panose="03000509000000000000" pitchFamily="65" charset="-120"/>
            </a:endParaRPr>
          </a:p>
          <a:p>
            <a:pPr marL="0" indent="0">
              <a:buNone/>
            </a:pPr>
            <a:r>
              <a:rPr lang="zh-TW" altLang="en-US" sz="2000" dirty="0">
                <a:latin typeface="標楷體" panose="03000509000000000000" pitchFamily="65" charset="-120"/>
                <a:ea typeface="標楷體" panose="03000509000000000000" pitchFamily="65" charset="-120"/>
              </a:rPr>
              <a:t>四</a:t>
            </a:r>
            <a:r>
              <a:rPr lang="en-US" altLang="zh-TW" sz="2000" dirty="0">
                <a:latin typeface="標楷體"/>
                <a:ea typeface="標楷體"/>
              </a:rPr>
              <a:t>､</a:t>
            </a:r>
            <a:r>
              <a:rPr lang="zh-TW" altLang="en-US" sz="2000" dirty="0">
                <a:latin typeface="標楷體" panose="03000509000000000000" pitchFamily="65" charset="-120"/>
                <a:ea typeface="標楷體" panose="03000509000000000000" pitchFamily="65" charset="-120"/>
              </a:rPr>
              <a:t>幼兒園備齊資料至學區學校</a:t>
            </a:r>
            <a:r>
              <a:rPr lang="en-US" altLang="zh-TW" sz="2000" dirty="0">
                <a:latin typeface="標楷體" panose="03000509000000000000" pitchFamily="65" charset="-120"/>
                <a:ea typeface="標楷體" panose="03000509000000000000" pitchFamily="65" charset="-120"/>
              </a:rPr>
              <a:t>(</a:t>
            </a:r>
            <a:r>
              <a:rPr lang="zh-TW" altLang="en-US" sz="2000" dirty="0">
                <a:latin typeface="標楷體" panose="03000509000000000000" pitchFamily="65" charset="-120"/>
                <a:ea typeface="標楷體" panose="03000509000000000000" pitchFamily="65" charset="-120"/>
              </a:rPr>
              <a:t>國小</a:t>
            </a:r>
            <a:r>
              <a:rPr lang="en-US" altLang="zh-TW" sz="2000" dirty="0">
                <a:latin typeface="標楷體" panose="03000509000000000000" pitchFamily="65" charset="-120"/>
                <a:ea typeface="標楷體" panose="03000509000000000000" pitchFamily="65" charset="-120"/>
              </a:rPr>
              <a:t>)</a:t>
            </a:r>
            <a:r>
              <a:rPr lang="zh-TW" altLang="en-US" sz="2000" dirty="0">
                <a:latin typeface="標楷體" panose="03000509000000000000" pitchFamily="65" charset="-120"/>
                <a:ea typeface="標楷體" panose="03000509000000000000" pitchFamily="65" charset="-120"/>
              </a:rPr>
              <a:t>辦理暫緩入學申請及參加特推會議</a:t>
            </a:r>
            <a:r>
              <a:rPr lang="zh-TW" altLang="zh-TW" sz="2000" dirty="0">
                <a:latin typeface="標楷體" panose="03000509000000000000" pitchFamily="65" charset="-120"/>
                <a:ea typeface="標楷體" panose="03000509000000000000" pitchFamily="65" charset="-120"/>
              </a:rPr>
              <a:t>。</a:t>
            </a:r>
            <a:endParaRPr lang="en-US" altLang="zh-TW" sz="2000" dirty="0">
              <a:latin typeface="標楷體" panose="03000509000000000000" pitchFamily="65" charset="-120"/>
              <a:ea typeface="標楷體" panose="03000509000000000000" pitchFamily="65" charset="-120"/>
            </a:endParaRPr>
          </a:p>
          <a:p>
            <a:pPr marL="0" indent="0">
              <a:buNone/>
            </a:pPr>
            <a:r>
              <a:rPr lang="zh-TW" altLang="en-US" sz="2000" dirty="0">
                <a:latin typeface="標楷體" panose="03000509000000000000" pitchFamily="65" charset="-120"/>
                <a:ea typeface="標楷體" panose="03000509000000000000" pitchFamily="65" charset="-120"/>
              </a:rPr>
              <a:t>五</a:t>
            </a:r>
            <a:r>
              <a:rPr lang="en-US" altLang="zh-TW" sz="2000" dirty="0">
                <a:latin typeface="標楷體"/>
                <a:ea typeface="標楷體"/>
              </a:rPr>
              <a:t>､</a:t>
            </a:r>
            <a:r>
              <a:rPr lang="zh-TW" altLang="en-US" sz="2000" dirty="0">
                <a:latin typeface="標楷體" panose="03000509000000000000" pitchFamily="65" charset="-120"/>
                <a:ea typeface="標楷體" panose="03000509000000000000" pitchFamily="65" charset="-120"/>
              </a:rPr>
              <a:t>幼兒園應備資料如下</a:t>
            </a:r>
            <a:r>
              <a:rPr lang="en-US" altLang="zh-TW" sz="2000" dirty="0">
                <a:latin typeface="標楷體" panose="03000509000000000000" pitchFamily="65" charset="-120"/>
                <a:ea typeface="標楷體" panose="03000509000000000000" pitchFamily="65" charset="-120"/>
              </a:rPr>
              <a:t>:</a:t>
            </a:r>
          </a:p>
          <a:p>
            <a:pPr marL="0" indent="0">
              <a:buNone/>
            </a:pPr>
            <a:r>
              <a:rPr lang="zh-TW" altLang="en-US" sz="2000" dirty="0">
                <a:latin typeface="標楷體" panose="03000509000000000000" pitchFamily="65" charset="-120"/>
                <a:ea typeface="標楷體" panose="03000509000000000000" pitchFamily="65" charset="-120"/>
              </a:rPr>
              <a:t>    </a:t>
            </a:r>
            <a:r>
              <a:rPr lang="en-US" altLang="zh-TW" sz="2000" dirty="0">
                <a:latin typeface="標楷體" panose="03000509000000000000" pitchFamily="65" charset="-120"/>
                <a:ea typeface="標楷體" panose="03000509000000000000" pitchFamily="65" charset="-120"/>
              </a:rPr>
              <a:t>1.</a:t>
            </a:r>
            <a:r>
              <a:rPr lang="zh-TW" altLang="en-US" sz="2000" dirty="0">
                <a:latin typeface="標楷體" panose="03000509000000000000" pitchFamily="65" charset="-120"/>
                <a:ea typeface="標楷體" panose="03000509000000000000" pitchFamily="65" charset="-120"/>
              </a:rPr>
              <a:t>暫緩入學教學輔導計畫 </a:t>
            </a:r>
            <a:r>
              <a:rPr lang="en-US" altLang="zh-TW" sz="2000" dirty="0">
                <a:latin typeface="標楷體" panose="03000509000000000000" pitchFamily="65" charset="-120"/>
                <a:ea typeface="標楷體" panose="03000509000000000000" pitchFamily="65" charset="-120"/>
              </a:rPr>
              <a:t>2.</a:t>
            </a:r>
            <a:r>
              <a:rPr lang="zh-TW" altLang="en-US" sz="2000" dirty="0">
                <a:solidFill>
                  <a:srgbClr val="002060"/>
                </a:solidFill>
                <a:latin typeface="標楷體" pitchFamily="65" charset="-120"/>
                <a:ea typeface="標楷體" pitchFamily="65" charset="-120"/>
              </a:rPr>
              <a:t>戶口名簿</a:t>
            </a:r>
            <a:r>
              <a:rPr lang="en-US" altLang="zh-TW" sz="2000" dirty="0">
                <a:solidFill>
                  <a:srgbClr val="002060"/>
                </a:solidFill>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rPr>
              <a:t>或戶籍謄本</a:t>
            </a:r>
            <a:r>
              <a:rPr lang="en-US" altLang="zh-TW" sz="2000" dirty="0">
                <a:solidFill>
                  <a:srgbClr val="002060"/>
                </a:solidFill>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rPr>
              <a:t>影本 </a:t>
            </a:r>
            <a:r>
              <a:rPr lang="en-US" altLang="zh-TW" sz="2000" dirty="0">
                <a:solidFill>
                  <a:srgbClr val="FF0000"/>
                </a:solidFill>
                <a:latin typeface="標楷體" pitchFamily="65" charset="-120"/>
                <a:ea typeface="標楷體" pitchFamily="65" charset="-120"/>
              </a:rPr>
              <a:t>3.</a:t>
            </a:r>
            <a:r>
              <a:rPr lang="zh-TW" altLang="en-US" sz="2000" dirty="0">
                <a:solidFill>
                  <a:srgbClr val="FF0000"/>
                </a:solidFill>
                <a:latin typeface="標楷體" pitchFamily="65" charset="-120"/>
                <a:ea typeface="標楷體" pitchFamily="65" charset="-120"/>
              </a:rPr>
              <a:t>基本資料 </a:t>
            </a:r>
            <a:endParaRPr lang="en-US" altLang="zh-TW" sz="2000" dirty="0">
              <a:solidFill>
                <a:srgbClr val="FF0000"/>
              </a:solidFill>
              <a:latin typeface="標楷體" panose="03000509000000000000" pitchFamily="65" charset="-120"/>
              <a:ea typeface="標楷體" panose="03000509000000000000" pitchFamily="65" charset="-120"/>
            </a:endParaRPr>
          </a:p>
          <a:p>
            <a:pPr marL="0" indent="0">
              <a:buNone/>
            </a:pPr>
            <a:r>
              <a:rPr lang="en-US" altLang="zh-TW" sz="2000" dirty="0">
                <a:solidFill>
                  <a:srgbClr val="002060"/>
                </a:solidFill>
                <a:latin typeface="標楷體" panose="03000509000000000000" pitchFamily="65" charset="-120"/>
                <a:ea typeface="標楷體" panose="03000509000000000000" pitchFamily="65" charset="-120"/>
              </a:rPr>
              <a:t>    </a:t>
            </a:r>
            <a:r>
              <a:rPr lang="en-US" altLang="zh-TW" sz="2000" dirty="0">
                <a:solidFill>
                  <a:srgbClr val="FF0000"/>
                </a:solidFill>
                <a:latin typeface="標楷體" panose="03000509000000000000" pitchFamily="65" charset="-120"/>
                <a:ea typeface="標楷體" panose="03000509000000000000" pitchFamily="65" charset="-120"/>
              </a:rPr>
              <a:t>4.</a:t>
            </a:r>
            <a:r>
              <a:rPr lang="zh-TW" altLang="en-US" sz="2000" dirty="0">
                <a:solidFill>
                  <a:srgbClr val="FF0000"/>
                </a:solidFill>
                <a:latin typeface="標楷體" pitchFamily="65" charset="-120"/>
                <a:ea typeface="標楷體" pitchFamily="65" charset="-120"/>
              </a:rPr>
              <a:t>能力評估資料 </a:t>
            </a:r>
            <a:r>
              <a:rPr lang="en-US" altLang="zh-TW" sz="2000" dirty="0">
                <a:solidFill>
                  <a:srgbClr val="FF0000"/>
                </a:solidFill>
                <a:latin typeface="標楷體" pitchFamily="65" charset="-120"/>
                <a:ea typeface="標楷體" pitchFamily="65" charset="-120"/>
              </a:rPr>
              <a:t>5.</a:t>
            </a:r>
            <a:r>
              <a:rPr lang="zh-TW" altLang="en-US" sz="2000" dirty="0">
                <a:solidFill>
                  <a:srgbClr val="FF0000"/>
                </a:solidFill>
                <a:latin typeface="標楷體" pitchFamily="65" charset="-120"/>
                <a:ea typeface="標楷體" pitchFamily="65" charset="-120"/>
              </a:rPr>
              <a:t>個別化教育計畫</a:t>
            </a:r>
            <a:r>
              <a:rPr lang="zh-TW" altLang="zh-TW" sz="2000" dirty="0">
                <a:latin typeface="標楷體" panose="03000509000000000000" pitchFamily="65" charset="-120"/>
                <a:ea typeface="標楷體" panose="03000509000000000000" pitchFamily="65" charset="-120"/>
              </a:rPr>
              <a:t>。</a:t>
            </a:r>
            <a:endParaRPr lang="en-US" altLang="zh-TW" sz="2000" dirty="0">
              <a:solidFill>
                <a:srgbClr val="FF0000"/>
              </a:solidFill>
              <a:latin typeface="標楷體" pitchFamily="65" charset="-120"/>
              <a:ea typeface="標楷體" pitchFamily="65" charset="-120"/>
            </a:endParaRPr>
          </a:p>
          <a:p>
            <a:pPr marL="0" indent="0">
              <a:buNone/>
            </a:pPr>
            <a:r>
              <a:rPr lang="zh-TW" altLang="en-US" sz="2000" dirty="0">
                <a:solidFill>
                  <a:srgbClr val="FF0000"/>
                </a:solidFill>
                <a:latin typeface="標楷體" pitchFamily="65" charset="-120"/>
                <a:ea typeface="標楷體" pitchFamily="65" charset="-120"/>
              </a:rPr>
              <a:t>六</a:t>
            </a:r>
            <a:r>
              <a:rPr lang="en-US" altLang="zh-TW" sz="2000" dirty="0">
                <a:latin typeface="標楷體"/>
                <a:ea typeface="標楷體"/>
              </a:rPr>
              <a:t>､</a:t>
            </a:r>
            <a:r>
              <a:rPr lang="zh-TW" altLang="en-US" sz="2000" dirty="0">
                <a:latin typeface="標楷體" panose="03000509000000000000" pitchFamily="65" charset="-120"/>
                <a:ea typeface="標楷體" panose="03000509000000000000" pitchFamily="65" charset="-120"/>
              </a:rPr>
              <a:t>學區學校</a:t>
            </a:r>
            <a:r>
              <a:rPr lang="en-US" altLang="zh-TW" sz="2000" dirty="0">
                <a:latin typeface="標楷體" panose="03000509000000000000" pitchFamily="65" charset="-120"/>
                <a:ea typeface="標楷體" panose="03000509000000000000" pitchFamily="65" charset="-120"/>
              </a:rPr>
              <a:t>(</a:t>
            </a:r>
            <a:r>
              <a:rPr lang="zh-TW" altLang="en-US" sz="2000" dirty="0">
                <a:latin typeface="標楷體" panose="03000509000000000000" pitchFamily="65" charset="-120"/>
                <a:ea typeface="標楷體" panose="03000509000000000000" pitchFamily="65" charset="-120"/>
              </a:rPr>
              <a:t>國小</a:t>
            </a:r>
            <a:r>
              <a:rPr lang="en-US" altLang="zh-TW" sz="2000" dirty="0">
                <a:latin typeface="標楷體" panose="03000509000000000000" pitchFamily="65" charset="-120"/>
                <a:ea typeface="標楷體" panose="03000509000000000000" pitchFamily="65" charset="-120"/>
              </a:rPr>
              <a:t>)</a:t>
            </a:r>
            <a:r>
              <a:rPr lang="zh-TW" altLang="en-US" sz="2000" dirty="0">
                <a:latin typeface="標楷體" panose="03000509000000000000" pitchFamily="65" charset="-120"/>
                <a:ea typeface="標楷體" panose="03000509000000000000" pitchFamily="65" charset="-120"/>
              </a:rPr>
              <a:t>備齊暫緩入學申請資料</a:t>
            </a:r>
            <a:r>
              <a:rPr lang="zh-TW" altLang="en-US" sz="2000" dirty="0">
                <a:latin typeface="標楷體"/>
                <a:ea typeface="標楷體"/>
              </a:rPr>
              <a:t>，</a:t>
            </a:r>
            <a:r>
              <a:rPr lang="zh-TW" altLang="en-US" sz="2000" dirty="0">
                <a:latin typeface="標楷體" panose="03000509000000000000" pitchFamily="65" charset="-120"/>
                <a:ea typeface="標楷體" panose="03000509000000000000" pitchFamily="65" charset="-120"/>
              </a:rPr>
              <a:t>依鑑定期程至學前鑑定中心學</a:t>
            </a:r>
            <a:r>
              <a:rPr lang="en-US" altLang="zh-TW" sz="2000" dirty="0">
                <a:latin typeface="標楷體" panose="03000509000000000000" pitchFamily="65" charset="-120"/>
                <a:ea typeface="標楷體" panose="03000509000000000000" pitchFamily="65" charset="-120"/>
              </a:rPr>
              <a:t/>
            </a:r>
            <a:br>
              <a:rPr lang="en-US" altLang="zh-TW" sz="2000" dirty="0">
                <a:latin typeface="標楷體" panose="03000509000000000000" pitchFamily="65" charset="-120"/>
                <a:ea typeface="標楷體" panose="03000509000000000000" pitchFamily="65" charset="-120"/>
              </a:rPr>
            </a:br>
            <a:r>
              <a:rPr lang="en-US" altLang="zh-TW" sz="2000" dirty="0">
                <a:latin typeface="標楷體" panose="03000509000000000000" pitchFamily="65" charset="-120"/>
                <a:ea typeface="標楷體" panose="03000509000000000000" pitchFamily="65" charset="-120"/>
              </a:rPr>
              <a:t>    </a:t>
            </a:r>
            <a:r>
              <a:rPr lang="zh-TW" altLang="en-US" sz="2000" dirty="0">
                <a:latin typeface="標楷體" panose="03000509000000000000" pitchFamily="65" charset="-120"/>
                <a:ea typeface="標楷體" panose="03000509000000000000" pitchFamily="65" charset="-120"/>
              </a:rPr>
              <a:t>校進行資料審查及綜合研判</a:t>
            </a:r>
            <a:r>
              <a:rPr lang="zh-TW" altLang="zh-TW" sz="2000" dirty="0">
                <a:latin typeface="標楷體" panose="03000509000000000000" pitchFamily="65" charset="-120"/>
                <a:ea typeface="標楷體" panose="03000509000000000000" pitchFamily="65" charset="-120"/>
              </a:rPr>
              <a:t>。</a:t>
            </a:r>
            <a:endParaRPr lang="en-US" altLang="zh-TW" sz="2000" dirty="0">
              <a:latin typeface="標楷體" panose="03000509000000000000" pitchFamily="65" charset="-120"/>
              <a:ea typeface="標楷體" panose="03000509000000000000" pitchFamily="65" charset="-120"/>
            </a:endParaRPr>
          </a:p>
          <a:p>
            <a:pPr marL="0" indent="0">
              <a:buNone/>
            </a:pPr>
            <a:r>
              <a:rPr lang="zh-TW" altLang="en-US" sz="2000" dirty="0">
                <a:latin typeface="標楷體" panose="03000509000000000000" pitchFamily="65" charset="-120"/>
                <a:ea typeface="標楷體" panose="03000509000000000000" pitchFamily="65" charset="-120"/>
              </a:rPr>
              <a:t>七</a:t>
            </a:r>
            <a:r>
              <a:rPr lang="en-US" altLang="zh-TW" sz="2000" dirty="0">
                <a:latin typeface="標楷體"/>
                <a:ea typeface="標楷體"/>
              </a:rPr>
              <a:t>､</a:t>
            </a:r>
            <a:r>
              <a:rPr lang="zh-TW" altLang="en-US" sz="2000" dirty="0">
                <a:latin typeface="標楷體" panose="03000509000000000000" pitchFamily="65" charset="-120"/>
                <a:ea typeface="標楷體" panose="03000509000000000000" pitchFamily="65" charset="-120"/>
              </a:rPr>
              <a:t>家長</a:t>
            </a:r>
            <a:r>
              <a:rPr lang="zh-TW" altLang="en-US" sz="2000" dirty="0">
                <a:latin typeface="標楷體"/>
                <a:ea typeface="標楷體"/>
              </a:rPr>
              <a:t>，</a:t>
            </a:r>
            <a:r>
              <a:rPr lang="zh-TW" altLang="en-US" sz="2000" dirty="0">
                <a:latin typeface="標楷體" panose="03000509000000000000" pitchFamily="65" charset="-120"/>
                <a:ea typeface="標楷體" panose="03000509000000000000" pitchFamily="65" charset="-120"/>
              </a:rPr>
              <a:t>幼兒園</a:t>
            </a:r>
            <a:r>
              <a:rPr lang="zh-TW" altLang="en-US" sz="2000" dirty="0">
                <a:latin typeface="標楷體"/>
                <a:ea typeface="標楷體"/>
              </a:rPr>
              <a:t>， </a:t>
            </a:r>
            <a:r>
              <a:rPr lang="zh-TW" altLang="en-US" sz="2000" dirty="0">
                <a:latin typeface="標楷體" panose="03000509000000000000" pitchFamily="65" charset="-120"/>
                <a:ea typeface="標楷體" panose="03000509000000000000" pitchFamily="65" charset="-120"/>
              </a:rPr>
              <a:t>學區學校</a:t>
            </a:r>
            <a:r>
              <a:rPr lang="en-US" altLang="zh-TW" sz="2000" dirty="0">
                <a:latin typeface="標楷體" panose="03000509000000000000" pitchFamily="65" charset="-120"/>
                <a:ea typeface="標楷體" panose="03000509000000000000" pitchFamily="65" charset="-120"/>
              </a:rPr>
              <a:t>(</a:t>
            </a:r>
            <a:r>
              <a:rPr lang="zh-TW" altLang="en-US" sz="2000" dirty="0">
                <a:latin typeface="標楷體" panose="03000509000000000000" pitchFamily="65" charset="-120"/>
                <a:ea typeface="標楷體" panose="03000509000000000000" pitchFamily="65" charset="-120"/>
              </a:rPr>
              <a:t>國小</a:t>
            </a:r>
            <a:r>
              <a:rPr lang="en-US" altLang="zh-TW" sz="2000" dirty="0">
                <a:latin typeface="標楷體" panose="03000509000000000000" pitchFamily="65" charset="-120"/>
                <a:ea typeface="標楷體" panose="03000509000000000000" pitchFamily="65" charset="-120"/>
              </a:rPr>
              <a:t>)</a:t>
            </a:r>
            <a:r>
              <a:rPr lang="zh-TW" altLang="en-US" sz="2000" dirty="0">
                <a:latin typeface="標楷體" panose="03000509000000000000" pitchFamily="65" charset="-120"/>
                <a:ea typeface="標楷體" panose="03000509000000000000" pitchFamily="65" charset="-120"/>
              </a:rPr>
              <a:t>依公文通知</a:t>
            </a:r>
            <a:r>
              <a:rPr lang="zh-TW" altLang="en-US" sz="2000" dirty="0">
                <a:latin typeface="標楷體"/>
                <a:ea typeface="標楷體"/>
              </a:rPr>
              <a:t>，</a:t>
            </a:r>
            <a:r>
              <a:rPr lang="zh-TW" altLang="en-US" sz="2000" dirty="0">
                <a:latin typeface="標楷體" panose="03000509000000000000" pitchFamily="65" charset="-120"/>
                <a:ea typeface="標楷體" panose="03000509000000000000" pitchFamily="65" charset="-120"/>
              </a:rPr>
              <a:t>參加暫緩入學暨延長修</a:t>
            </a:r>
            <a:r>
              <a:rPr lang="en-US" altLang="zh-TW" sz="2000" dirty="0">
                <a:latin typeface="標楷體" panose="03000509000000000000" pitchFamily="65" charset="-120"/>
                <a:ea typeface="標楷體" panose="03000509000000000000" pitchFamily="65" charset="-120"/>
              </a:rPr>
              <a:t/>
            </a:r>
            <a:br>
              <a:rPr lang="en-US" altLang="zh-TW" sz="2000" dirty="0">
                <a:latin typeface="標楷體" panose="03000509000000000000" pitchFamily="65" charset="-120"/>
                <a:ea typeface="標楷體" panose="03000509000000000000" pitchFamily="65" charset="-120"/>
              </a:rPr>
            </a:br>
            <a:r>
              <a:rPr lang="en-US" altLang="zh-TW" sz="2000" dirty="0">
                <a:latin typeface="標楷體" panose="03000509000000000000" pitchFamily="65" charset="-120"/>
                <a:ea typeface="標楷體" panose="03000509000000000000" pitchFamily="65" charset="-120"/>
              </a:rPr>
              <a:t>    </a:t>
            </a:r>
            <a:r>
              <a:rPr lang="zh-TW" altLang="en-US" sz="2000" dirty="0">
                <a:latin typeface="標楷體" panose="03000509000000000000" pitchFamily="65" charset="-120"/>
                <a:ea typeface="標楷體" panose="03000509000000000000" pitchFamily="65" charset="-120"/>
              </a:rPr>
              <a:t>業年限說明會</a:t>
            </a:r>
            <a:r>
              <a:rPr lang="en-US" altLang="zh-TW" sz="2000" dirty="0">
                <a:latin typeface="標楷體" panose="03000509000000000000" pitchFamily="65" charset="-120"/>
                <a:ea typeface="標楷體" panose="03000509000000000000" pitchFamily="65" charset="-120"/>
              </a:rPr>
              <a:t>(113</a:t>
            </a:r>
            <a:r>
              <a:rPr lang="zh-TW" altLang="en-US" sz="2000" dirty="0">
                <a:latin typeface="標楷體" panose="03000509000000000000" pitchFamily="65" charset="-120"/>
                <a:ea typeface="標楷體" panose="03000509000000000000" pitchFamily="65" charset="-120"/>
              </a:rPr>
              <a:t>年</a:t>
            </a:r>
            <a:r>
              <a:rPr lang="en-US" altLang="zh-TW" sz="2000" dirty="0">
                <a:latin typeface="標楷體" panose="03000509000000000000" pitchFamily="65" charset="-120"/>
                <a:ea typeface="標楷體" panose="03000509000000000000" pitchFamily="65" charset="-120"/>
              </a:rPr>
              <a:t>3</a:t>
            </a:r>
            <a:r>
              <a:rPr lang="zh-TW" altLang="en-US" sz="2000" dirty="0">
                <a:latin typeface="標楷體" panose="03000509000000000000" pitchFamily="65" charset="-120"/>
                <a:ea typeface="標楷體" panose="03000509000000000000" pitchFamily="65" charset="-120"/>
              </a:rPr>
              <a:t>月</a:t>
            </a:r>
            <a:r>
              <a:rPr lang="en-US" altLang="zh-TW" sz="2000" dirty="0">
                <a:latin typeface="標楷體" panose="03000509000000000000" pitchFamily="65" charset="-120"/>
                <a:ea typeface="標楷體" panose="03000509000000000000" pitchFamily="65" charset="-120"/>
              </a:rPr>
              <a:t>15</a:t>
            </a:r>
            <a:r>
              <a:rPr lang="zh-TW" altLang="en-US" sz="2000" dirty="0">
                <a:latin typeface="標楷體" panose="03000509000000000000" pitchFamily="65" charset="-120"/>
                <a:ea typeface="標楷體" panose="03000509000000000000" pitchFamily="65" charset="-120"/>
              </a:rPr>
              <a:t>日</a:t>
            </a:r>
            <a:r>
              <a:rPr lang="en-US" altLang="zh-TW" sz="2000" dirty="0">
                <a:latin typeface="標楷體" panose="03000509000000000000" pitchFamily="65" charset="-120"/>
                <a:ea typeface="標楷體" panose="03000509000000000000" pitchFamily="65" charset="-120"/>
              </a:rPr>
              <a:t>)</a:t>
            </a:r>
            <a:r>
              <a:rPr lang="zh-TW" altLang="zh-TW" sz="2000" dirty="0">
                <a:latin typeface="標楷體" panose="03000509000000000000" pitchFamily="65" charset="-120"/>
                <a:ea typeface="標楷體" panose="03000509000000000000" pitchFamily="65" charset="-120"/>
              </a:rPr>
              <a:t>。</a:t>
            </a:r>
            <a:endParaRPr lang="en-US" altLang="zh-TW" sz="2000" dirty="0">
              <a:latin typeface="標楷體" panose="03000509000000000000" pitchFamily="65" charset="-120"/>
              <a:ea typeface="標楷體" panose="03000509000000000000" pitchFamily="65" charset="-120"/>
            </a:endParaRPr>
          </a:p>
          <a:p>
            <a:pPr marL="0" indent="0">
              <a:buNone/>
            </a:pPr>
            <a:r>
              <a:rPr lang="zh-TW" altLang="en-US" sz="2000" dirty="0">
                <a:latin typeface="標楷體" panose="03000509000000000000" pitchFamily="65" charset="-120"/>
                <a:ea typeface="標楷體" panose="03000509000000000000" pitchFamily="65" charset="-120"/>
              </a:rPr>
              <a:t>八</a:t>
            </a:r>
            <a:r>
              <a:rPr lang="en-US" altLang="zh-TW" sz="2000" dirty="0">
                <a:latin typeface="標楷體"/>
                <a:ea typeface="標楷體"/>
              </a:rPr>
              <a:t>､</a:t>
            </a:r>
            <a:r>
              <a:rPr lang="zh-TW" altLang="zh-TW" sz="2000" dirty="0">
                <a:latin typeface="標楷體" panose="03000509000000000000" pitchFamily="65" charset="-120"/>
                <a:ea typeface="標楷體" panose="03000509000000000000" pitchFamily="65" charset="-120"/>
              </a:rPr>
              <a:t>核定暫緩入學</a:t>
            </a:r>
            <a:r>
              <a:rPr lang="zh-TW" altLang="en-US" sz="2000" dirty="0">
                <a:latin typeface="標楷體" panose="03000509000000000000" pitchFamily="65" charset="-120"/>
                <a:ea typeface="標楷體" panose="03000509000000000000" pitchFamily="65" charset="-120"/>
              </a:rPr>
              <a:t>之特殊幼</a:t>
            </a:r>
            <a:r>
              <a:rPr lang="zh-TW" altLang="zh-TW" sz="2000" dirty="0">
                <a:latin typeface="標楷體" panose="03000509000000000000" pitchFamily="65" charset="-120"/>
                <a:ea typeface="標楷體" panose="03000509000000000000" pitchFamily="65" charset="-120"/>
              </a:rPr>
              <a:t>兒，得優先安置於原就讀園所機構，原就</a:t>
            </a:r>
            <a:endParaRPr lang="en-US" altLang="zh-TW" sz="2000" dirty="0">
              <a:latin typeface="標楷體" panose="03000509000000000000" pitchFamily="65" charset="-120"/>
              <a:ea typeface="標楷體" panose="03000509000000000000" pitchFamily="65" charset="-120"/>
            </a:endParaRPr>
          </a:p>
          <a:p>
            <a:pPr marL="0" indent="0">
              <a:buNone/>
            </a:pPr>
            <a:r>
              <a:rPr lang="en-US" altLang="zh-TW" sz="2000" dirty="0">
                <a:latin typeface="標楷體" panose="03000509000000000000" pitchFamily="65" charset="-120"/>
                <a:ea typeface="標楷體" panose="03000509000000000000" pitchFamily="65" charset="-120"/>
              </a:rPr>
              <a:t>    </a:t>
            </a:r>
            <a:r>
              <a:rPr lang="zh-TW" altLang="zh-TW" sz="2000" dirty="0">
                <a:latin typeface="標楷體" panose="03000509000000000000" pitchFamily="65" charset="-120"/>
                <a:ea typeface="標楷體" panose="03000509000000000000" pitchFamily="65" charset="-120"/>
              </a:rPr>
              <a:t>讀</a:t>
            </a:r>
            <a:r>
              <a:rPr lang="zh-TW" altLang="en-US" sz="2000" dirty="0">
                <a:latin typeface="標楷體" panose="03000509000000000000" pitchFamily="65" charset="-120"/>
                <a:ea typeface="標楷體" panose="03000509000000000000" pitchFamily="65" charset="-120"/>
              </a:rPr>
              <a:t>為私立幼兒園可申請安置於</a:t>
            </a:r>
            <a:r>
              <a:rPr lang="zh-TW" altLang="zh-TW" sz="2000" dirty="0">
                <a:latin typeface="標楷體" panose="03000509000000000000" pitchFamily="65" charset="-120"/>
                <a:ea typeface="標楷體" panose="03000509000000000000" pitchFamily="65" charset="-120"/>
              </a:rPr>
              <a:t>本縣公立幼兒園及非營利幼兒園就讀。</a:t>
            </a:r>
            <a:endParaRPr lang="zh-TW" altLang="en-US" sz="2000" dirty="0">
              <a:latin typeface="標楷體" panose="03000509000000000000" pitchFamily="65" charset="-120"/>
              <a:ea typeface="標楷體" panose="03000509000000000000" pitchFamily="65" charset="-120"/>
            </a:endParaRPr>
          </a:p>
          <a:p>
            <a:endParaRPr lang="zh-TW" altLang="en-US" dirty="0"/>
          </a:p>
        </p:txBody>
      </p:sp>
    </p:spTree>
    <p:extLst>
      <p:ext uri="{BB962C8B-B14F-4D97-AF65-F5344CB8AC3E}">
        <p14:creationId xmlns:p14="http://schemas.microsoft.com/office/powerpoint/2010/main" val="5865950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7467600" cy="706090"/>
          </a:xfrm>
        </p:spPr>
        <p:txBody>
          <a:bodyPr>
            <a:normAutofit/>
          </a:bodyPr>
          <a:lstStyle/>
          <a:p>
            <a:r>
              <a:rPr lang="zh-TW" altLang="en-US" sz="3200" b="1" cap="none" dirty="0">
                <a:solidFill>
                  <a:schemeClr val="tx1"/>
                </a:solidFill>
                <a:latin typeface="標楷體" pitchFamily="65" charset="-120"/>
                <a:ea typeface="標楷體" pitchFamily="65" charset="-120"/>
              </a:rPr>
              <a:t>        </a:t>
            </a:r>
            <a:r>
              <a:rPr lang="zh-TW" altLang="en-US" sz="3600" b="1" cap="none" dirty="0">
                <a:solidFill>
                  <a:schemeClr val="tx1"/>
                </a:solidFill>
                <a:latin typeface="標楷體" pitchFamily="65" charset="-120"/>
                <a:ea typeface="標楷體" pitchFamily="65" charset="-120"/>
              </a:rPr>
              <a:t>暫緩入學鑑定</a:t>
            </a:r>
            <a:r>
              <a:rPr lang="zh-TW" altLang="en-US" sz="3600" b="1" dirty="0">
                <a:solidFill>
                  <a:srgbClr val="000000"/>
                </a:solidFill>
                <a:latin typeface="標楷體" pitchFamily="65" charset="-120"/>
                <a:ea typeface="標楷體" pitchFamily="65" charset="-120"/>
                <a:sym typeface="Wingdings" pitchFamily="2" charset="2"/>
              </a:rPr>
              <a:t>申請文件</a:t>
            </a:r>
            <a:endParaRPr lang="zh-TW" altLang="en-US" sz="3600" dirty="0"/>
          </a:p>
        </p:txBody>
      </p:sp>
      <p:sp>
        <p:nvSpPr>
          <p:cNvPr id="3" name="內容版面配置區 2"/>
          <p:cNvSpPr>
            <a:spLocks noGrp="1"/>
          </p:cNvSpPr>
          <p:nvPr>
            <p:ph sz="quarter" idx="1"/>
          </p:nvPr>
        </p:nvSpPr>
        <p:spPr>
          <a:xfrm>
            <a:off x="457200" y="1124744"/>
            <a:ext cx="8147248" cy="5349208"/>
          </a:xfrm>
        </p:spPr>
        <p:txBody>
          <a:bodyPr/>
          <a:lstStyle/>
          <a:p>
            <a:pPr marL="0" indent="0">
              <a:buClr>
                <a:srgbClr val="FE8637"/>
              </a:buClr>
              <a:buNone/>
            </a:pPr>
            <a:r>
              <a:rPr lang="en-US" altLang="zh-TW" sz="2000" dirty="0">
                <a:latin typeface="標楷體" pitchFamily="65" charset="-120"/>
                <a:ea typeface="標楷體" pitchFamily="65" charset="-120"/>
              </a:rPr>
              <a:t>1.</a:t>
            </a:r>
            <a:r>
              <a:rPr lang="zh-TW" altLang="en-US" sz="2000" dirty="0">
                <a:solidFill>
                  <a:srgbClr val="002060"/>
                </a:solidFill>
                <a:latin typeface="標楷體" pitchFamily="65" charset="-120"/>
                <a:ea typeface="標楷體" pitchFamily="65" charset="-120"/>
              </a:rPr>
              <a:t>總表</a:t>
            </a:r>
            <a:r>
              <a:rPr lang="en-US" altLang="zh-TW" sz="2000" dirty="0">
                <a:solidFill>
                  <a:srgbClr val="002060"/>
                </a:solidFill>
                <a:latin typeface="標楷體" pitchFamily="65" charset="-120"/>
                <a:ea typeface="標楷體" pitchFamily="65" charset="-120"/>
              </a:rPr>
              <a:t>(</a:t>
            </a:r>
            <a:r>
              <a:rPr lang="zh-TW" altLang="en-US" sz="2000" u="sng" dirty="0">
                <a:solidFill>
                  <a:srgbClr val="FF0000"/>
                </a:solidFill>
                <a:latin typeface="標楷體" pitchFamily="65" charset="-120"/>
                <a:ea typeface="標楷體" pitchFamily="65" charset="-120"/>
              </a:rPr>
              <a:t>需繳交書面資料</a:t>
            </a:r>
            <a:r>
              <a:rPr lang="zh-TW" altLang="en-US" sz="2000" dirty="0">
                <a:solidFill>
                  <a:srgbClr val="002060"/>
                </a:solidFill>
                <a:latin typeface="標楷體" pitchFamily="65" charset="-120"/>
                <a:ea typeface="標楷體" pitchFamily="65" charset="-120"/>
              </a:rPr>
              <a:t>，電子檔寄至</a:t>
            </a:r>
            <a:endParaRPr lang="en-US" altLang="zh-TW" sz="2000" dirty="0">
              <a:solidFill>
                <a:srgbClr val="002060"/>
              </a:solidFill>
              <a:latin typeface="標楷體" pitchFamily="65" charset="-120"/>
              <a:ea typeface="標楷體" pitchFamily="65" charset="-120"/>
            </a:endParaRPr>
          </a:p>
          <a:p>
            <a:pPr marL="0" indent="0">
              <a:buClr>
                <a:srgbClr val="FE8637"/>
              </a:buClr>
              <a:buNone/>
            </a:pPr>
            <a:r>
              <a:rPr lang="zh-TW" altLang="en-US" sz="2000" dirty="0">
                <a:solidFill>
                  <a:srgbClr val="002060"/>
                </a:solidFill>
                <a:latin typeface="標楷體" pitchFamily="65" charset="-120"/>
                <a:ea typeface="標楷體" pitchFamily="65" charset="-120"/>
              </a:rPr>
              <a:t>     東港國小傅鈺婷老師</a:t>
            </a:r>
            <a:r>
              <a:rPr lang="en-US" altLang="zh-TW" sz="2000" dirty="0">
                <a:solidFill>
                  <a:srgbClr val="002060"/>
                </a:solidFill>
                <a:latin typeface="標楷體" pitchFamily="65" charset="-120"/>
                <a:ea typeface="標楷體" pitchFamily="65" charset="-120"/>
              </a:rPr>
              <a:t>dkpsspe@gmail.com)</a:t>
            </a:r>
          </a:p>
          <a:p>
            <a:pPr marL="0" indent="0">
              <a:buClr>
                <a:srgbClr val="FE8637"/>
              </a:buClr>
              <a:buNone/>
            </a:pPr>
            <a:r>
              <a:rPr lang="en-US" altLang="zh-TW" sz="2000" dirty="0">
                <a:solidFill>
                  <a:srgbClr val="002060"/>
                </a:solidFill>
                <a:latin typeface="標楷體" pitchFamily="65" charset="-120"/>
                <a:ea typeface="標楷體" pitchFamily="65" charset="-120"/>
              </a:rPr>
              <a:t>2.</a:t>
            </a:r>
            <a:r>
              <a:rPr lang="zh-TW" altLang="en-US" sz="2000" dirty="0">
                <a:solidFill>
                  <a:srgbClr val="002060"/>
                </a:solidFill>
                <a:latin typeface="標楷體" pitchFamily="65" charset="-120"/>
                <a:ea typeface="標楷體" pitchFamily="65" charset="-120"/>
              </a:rPr>
              <a:t>資料送件信封封面</a:t>
            </a:r>
            <a:r>
              <a:rPr lang="en-US" altLang="zh-TW" sz="2000" dirty="0">
                <a:solidFill>
                  <a:srgbClr val="002060"/>
                </a:solidFill>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rPr>
              <a:t>黏貼於送件資料袋</a:t>
            </a:r>
            <a:r>
              <a:rPr lang="en-US" altLang="zh-TW" sz="2000" dirty="0">
                <a:solidFill>
                  <a:srgbClr val="002060"/>
                </a:solidFill>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rPr>
              <a:t>信封送件類別</a:t>
            </a:r>
            <a:r>
              <a:rPr lang="en-US" altLang="zh-TW" sz="2000" dirty="0">
                <a:solidFill>
                  <a:srgbClr val="002060"/>
                </a:solidFill>
                <a:latin typeface="標楷體" pitchFamily="65" charset="-120"/>
                <a:ea typeface="標楷體" pitchFamily="65" charset="-120"/>
              </a:rPr>
              <a:t>:</a:t>
            </a:r>
            <a:r>
              <a:rPr lang="en-US" altLang="zh-TW" sz="2000" dirty="0">
                <a:solidFill>
                  <a:srgbClr val="FF0000"/>
                </a:solidFill>
                <a:latin typeface="標楷體" pitchFamily="65" charset="-120"/>
                <a:ea typeface="標楷體" pitchFamily="65" charset="-120"/>
              </a:rPr>
              <a:t>A</a:t>
            </a:r>
            <a:endParaRPr lang="en-US" altLang="zh-TW" sz="2000" dirty="0">
              <a:solidFill>
                <a:srgbClr val="002060"/>
              </a:solidFill>
              <a:latin typeface="標楷體" pitchFamily="65" charset="-120"/>
              <a:ea typeface="標楷體" pitchFamily="65" charset="-120"/>
            </a:endParaRPr>
          </a:p>
          <a:p>
            <a:pPr marL="0" indent="0">
              <a:buClr>
                <a:srgbClr val="FE8637"/>
              </a:buClr>
              <a:buNone/>
            </a:pPr>
            <a:r>
              <a:rPr lang="en-US" altLang="zh-TW" sz="2000" dirty="0">
                <a:solidFill>
                  <a:srgbClr val="002060"/>
                </a:solidFill>
                <a:latin typeface="標楷體" pitchFamily="65" charset="-120"/>
                <a:ea typeface="標楷體" pitchFamily="65" charset="-120"/>
              </a:rPr>
              <a:t>3.</a:t>
            </a:r>
            <a:r>
              <a:rPr lang="zh-TW" altLang="en-US" sz="2000" dirty="0">
                <a:solidFill>
                  <a:srgbClr val="002060"/>
                </a:solidFill>
                <a:latin typeface="標楷體" pitchFamily="65" charset="-120"/>
                <a:ea typeface="標楷體" pitchFamily="65" charset="-120"/>
              </a:rPr>
              <a:t>提報清冊</a:t>
            </a:r>
            <a:r>
              <a:rPr lang="en-US" altLang="zh-TW" sz="2000" dirty="0">
                <a:solidFill>
                  <a:srgbClr val="002060"/>
                </a:solidFill>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rPr>
              <a:t>於提報鑑定後列印</a:t>
            </a:r>
            <a:r>
              <a:rPr lang="en-US" altLang="zh-TW" sz="2000" dirty="0" smtClean="0">
                <a:solidFill>
                  <a:srgbClr val="002060"/>
                </a:solidFill>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rPr>
              <a:t>一</a:t>
            </a:r>
            <a:r>
              <a:rPr lang="zh-TW" altLang="en-US" sz="2000" dirty="0" smtClean="0">
                <a:solidFill>
                  <a:srgbClr val="002060"/>
                </a:solidFill>
                <a:latin typeface="標楷體" pitchFamily="65" charset="-120"/>
                <a:ea typeface="標楷體" pitchFamily="65" charset="-120"/>
              </a:rPr>
              <a:t>校</a:t>
            </a:r>
            <a:r>
              <a:rPr lang="zh-TW" altLang="en-US" sz="2000" dirty="0">
                <a:solidFill>
                  <a:srgbClr val="002060"/>
                </a:solidFill>
                <a:latin typeface="標楷體" pitchFamily="65" charset="-120"/>
                <a:ea typeface="標楷體" pitchFamily="65" charset="-120"/>
              </a:rPr>
              <a:t>一份</a:t>
            </a:r>
            <a:endParaRPr lang="en-US" altLang="zh-TW" sz="2000" dirty="0">
              <a:solidFill>
                <a:srgbClr val="002060"/>
              </a:solidFill>
              <a:latin typeface="標楷體" pitchFamily="65" charset="-120"/>
              <a:ea typeface="標楷體" pitchFamily="65" charset="-120"/>
            </a:endParaRPr>
          </a:p>
          <a:p>
            <a:pPr marL="0" indent="0">
              <a:buClr>
                <a:srgbClr val="FE8637"/>
              </a:buClr>
              <a:buNone/>
            </a:pPr>
            <a:r>
              <a:rPr lang="en-US" altLang="zh-TW" sz="2000" dirty="0">
                <a:solidFill>
                  <a:srgbClr val="002060"/>
                </a:solidFill>
                <a:latin typeface="標楷體" pitchFamily="65" charset="-120"/>
                <a:ea typeface="標楷體" pitchFamily="65" charset="-120"/>
              </a:rPr>
              <a:t>4.</a:t>
            </a:r>
            <a:r>
              <a:rPr lang="zh-TW" altLang="en-US" sz="2000" dirty="0">
                <a:solidFill>
                  <a:srgbClr val="FF0000"/>
                </a:solidFill>
                <a:latin typeface="標楷體" pitchFamily="65" charset="-120"/>
                <a:ea typeface="標楷體" pitchFamily="65" charset="-120"/>
                <a:hlinkClick r:id="rId2" action="ppaction://hlinkfile"/>
              </a:rPr>
              <a:t>入學檢核表</a:t>
            </a:r>
            <a:endParaRPr lang="en-US" altLang="zh-TW" sz="2000" dirty="0">
              <a:solidFill>
                <a:srgbClr val="FF0000"/>
              </a:solidFill>
              <a:latin typeface="標楷體" pitchFamily="65" charset="-120"/>
              <a:ea typeface="標楷體" pitchFamily="65" charset="-120"/>
            </a:endParaRPr>
          </a:p>
          <a:p>
            <a:pPr marL="0" indent="0">
              <a:buClr>
                <a:srgbClr val="FE8637"/>
              </a:buClr>
              <a:buNone/>
            </a:pPr>
            <a:r>
              <a:rPr lang="en-US" altLang="zh-TW" sz="2000" dirty="0">
                <a:solidFill>
                  <a:srgbClr val="002060"/>
                </a:solidFill>
                <a:latin typeface="標楷體" pitchFamily="65" charset="-120"/>
                <a:ea typeface="標楷體" pitchFamily="65" charset="-120"/>
              </a:rPr>
              <a:t>5.</a:t>
            </a:r>
            <a:r>
              <a:rPr lang="zh-TW" altLang="en-US" sz="2000" dirty="0">
                <a:solidFill>
                  <a:srgbClr val="002060"/>
                </a:solidFill>
                <a:latin typeface="標楷體" pitchFamily="65" charset="-120"/>
                <a:ea typeface="標楷體" pitchFamily="65" charset="-120"/>
                <a:hlinkClick r:id="rId3" action="ppaction://hlinkfile"/>
              </a:rPr>
              <a:t>暫緩入學申請表</a:t>
            </a:r>
            <a:endParaRPr lang="zh-TW" altLang="en-US" sz="2000" dirty="0">
              <a:solidFill>
                <a:srgbClr val="002060"/>
              </a:solidFill>
              <a:latin typeface="標楷體" pitchFamily="65" charset="-120"/>
              <a:ea typeface="標楷體" pitchFamily="65" charset="-120"/>
            </a:endParaRPr>
          </a:p>
          <a:p>
            <a:pPr marL="0" indent="0">
              <a:buClr>
                <a:srgbClr val="FE8637"/>
              </a:buClr>
              <a:buNone/>
            </a:pPr>
            <a:r>
              <a:rPr lang="en-US" altLang="zh-TW" sz="2000" dirty="0">
                <a:solidFill>
                  <a:srgbClr val="002060"/>
                </a:solidFill>
                <a:latin typeface="標楷體" pitchFamily="65" charset="-120"/>
                <a:ea typeface="標楷體" pitchFamily="65" charset="-120"/>
              </a:rPr>
              <a:t>6.</a:t>
            </a:r>
            <a:r>
              <a:rPr lang="zh-TW" altLang="en-US" sz="2000" dirty="0">
                <a:solidFill>
                  <a:srgbClr val="002060"/>
                </a:solidFill>
                <a:latin typeface="標楷體" pitchFamily="65" charset="-120"/>
                <a:ea typeface="標楷體" pitchFamily="65" charset="-120"/>
              </a:rPr>
              <a:t>戶口名簿</a:t>
            </a:r>
            <a:r>
              <a:rPr lang="en-US" altLang="zh-TW" sz="2000" dirty="0">
                <a:solidFill>
                  <a:srgbClr val="002060"/>
                </a:solidFill>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rPr>
              <a:t>或戶籍謄本</a:t>
            </a:r>
            <a:r>
              <a:rPr lang="en-US" altLang="zh-TW" sz="2000" dirty="0">
                <a:solidFill>
                  <a:srgbClr val="002060"/>
                </a:solidFill>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rPr>
              <a:t>影本</a:t>
            </a:r>
            <a:endParaRPr lang="en-US" altLang="zh-TW" sz="2000" dirty="0">
              <a:solidFill>
                <a:srgbClr val="002060"/>
              </a:solidFill>
              <a:latin typeface="標楷體" pitchFamily="65" charset="-120"/>
              <a:ea typeface="標楷體" pitchFamily="65" charset="-120"/>
            </a:endParaRPr>
          </a:p>
          <a:p>
            <a:pPr marL="0" indent="0">
              <a:buClr>
                <a:srgbClr val="FE8637"/>
              </a:buClr>
              <a:buNone/>
            </a:pPr>
            <a:r>
              <a:rPr lang="en-US" altLang="zh-TW" sz="2000" dirty="0">
                <a:solidFill>
                  <a:srgbClr val="002060"/>
                </a:solidFill>
                <a:latin typeface="標楷體" pitchFamily="65" charset="-120"/>
                <a:ea typeface="標楷體" pitchFamily="65" charset="-120"/>
              </a:rPr>
              <a:t>7.</a:t>
            </a:r>
            <a:r>
              <a:rPr lang="zh-TW" altLang="en-US" sz="2000" dirty="0">
                <a:solidFill>
                  <a:srgbClr val="002060"/>
                </a:solidFill>
                <a:latin typeface="標楷體" pitchFamily="65" charset="-120"/>
                <a:ea typeface="標楷體" pitchFamily="65" charset="-120"/>
              </a:rPr>
              <a:t> </a:t>
            </a:r>
            <a:r>
              <a:rPr lang="zh-TW" altLang="en-US" sz="2000" dirty="0">
                <a:solidFill>
                  <a:srgbClr val="FF0000"/>
                </a:solidFill>
                <a:latin typeface="標楷體" pitchFamily="65" charset="-120"/>
                <a:ea typeface="標楷體" pitchFamily="65" charset="-120"/>
              </a:rPr>
              <a:t>基本資料</a:t>
            </a:r>
            <a:endParaRPr lang="en-US" altLang="zh-TW" sz="2000" dirty="0">
              <a:solidFill>
                <a:srgbClr val="FF0000"/>
              </a:solidFill>
              <a:latin typeface="標楷體" pitchFamily="65" charset="-120"/>
              <a:ea typeface="標楷體" pitchFamily="65" charset="-120"/>
            </a:endParaRPr>
          </a:p>
          <a:p>
            <a:pPr marL="0" indent="0">
              <a:buClr>
                <a:srgbClr val="FE8637"/>
              </a:buClr>
              <a:buNone/>
            </a:pPr>
            <a:r>
              <a:rPr lang="en-US" altLang="zh-TW" sz="2000" dirty="0">
                <a:solidFill>
                  <a:srgbClr val="002060"/>
                </a:solidFill>
                <a:latin typeface="標楷體" pitchFamily="65" charset="-120"/>
                <a:ea typeface="標楷體" pitchFamily="65" charset="-120"/>
              </a:rPr>
              <a:t>8.</a:t>
            </a:r>
            <a:r>
              <a:rPr lang="zh-TW" altLang="en-US" sz="2000" dirty="0">
                <a:solidFill>
                  <a:srgbClr val="FF0000"/>
                </a:solidFill>
                <a:latin typeface="標楷體" pitchFamily="65" charset="-120"/>
                <a:ea typeface="標楷體" pitchFamily="65" charset="-120"/>
              </a:rPr>
              <a:t>能力評估資料</a:t>
            </a:r>
            <a:endParaRPr lang="en-US" altLang="zh-TW" sz="2000" dirty="0">
              <a:solidFill>
                <a:srgbClr val="FF0000"/>
              </a:solidFill>
              <a:latin typeface="標楷體" pitchFamily="65" charset="-120"/>
              <a:ea typeface="標楷體" pitchFamily="65" charset="-120"/>
            </a:endParaRPr>
          </a:p>
          <a:p>
            <a:pPr marL="0" indent="0">
              <a:buClr>
                <a:srgbClr val="FE8637"/>
              </a:buClr>
              <a:buNone/>
            </a:pPr>
            <a:r>
              <a:rPr lang="en-US" altLang="zh-TW" sz="2000" dirty="0">
                <a:solidFill>
                  <a:srgbClr val="002060"/>
                </a:solidFill>
                <a:latin typeface="標楷體" pitchFamily="65" charset="-120"/>
                <a:ea typeface="標楷體" pitchFamily="65" charset="-120"/>
              </a:rPr>
              <a:t>9.</a:t>
            </a:r>
            <a:r>
              <a:rPr lang="zh-TW" altLang="en-US" sz="2000" dirty="0">
                <a:solidFill>
                  <a:srgbClr val="FF0000"/>
                </a:solidFill>
                <a:latin typeface="標楷體" pitchFamily="65" charset="-120"/>
                <a:ea typeface="標楷體" pitchFamily="65" charset="-120"/>
              </a:rPr>
              <a:t>個別化教育計畫</a:t>
            </a:r>
            <a:endParaRPr lang="en-US" altLang="zh-TW" sz="2000" dirty="0">
              <a:solidFill>
                <a:srgbClr val="FF0000"/>
              </a:solidFill>
              <a:latin typeface="標楷體" pitchFamily="65" charset="-120"/>
              <a:ea typeface="標楷體" pitchFamily="65" charset="-120"/>
            </a:endParaRPr>
          </a:p>
          <a:p>
            <a:pPr marL="0" indent="0">
              <a:buClr>
                <a:srgbClr val="FE8637"/>
              </a:buClr>
              <a:buNone/>
            </a:pPr>
            <a:r>
              <a:rPr lang="en-US" altLang="zh-TW" sz="2000" dirty="0">
                <a:solidFill>
                  <a:srgbClr val="002060"/>
                </a:solidFill>
                <a:latin typeface="標楷體" pitchFamily="65" charset="-120"/>
                <a:ea typeface="標楷體" pitchFamily="65" charset="-120"/>
              </a:rPr>
              <a:t>10.</a:t>
            </a:r>
            <a:r>
              <a:rPr lang="zh-TW" altLang="en-US" sz="2000" dirty="0">
                <a:solidFill>
                  <a:srgbClr val="002060"/>
                </a:solidFill>
                <a:latin typeface="標楷體" pitchFamily="65" charset="-120"/>
                <a:ea typeface="標楷體" pitchFamily="65" charset="-120"/>
              </a:rPr>
              <a:t>特推會議紀錄</a:t>
            </a:r>
            <a:r>
              <a:rPr lang="en-US" altLang="zh-TW" sz="2000" dirty="0">
                <a:solidFill>
                  <a:srgbClr val="002060"/>
                </a:solidFill>
                <a:latin typeface="標楷體" panose="03000509000000000000" pitchFamily="65" charset="-120"/>
                <a:ea typeface="標楷體" panose="03000509000000000000" pitchFamily="65" charset="-120"/>
              </a:rPr>
              <a:t>(</a:t>
            </a:r>
            <a:r>
              <a:rPr lang="zh-TW" altLang="en-US" sz="2000" dirty="0">
                <a:solidFill>
                  <a:srgbClr val="002060"/>
                </a:solidFill>
                <a:latin typeface="標楷體" panose="03000509000000000000" pitchFamily="65" charset="-120"/>
                <a:ea typeface="標楷體" panose="03000509000000000000" pitchFamily="65" charset="-120"/>
              </a:rPr>
              <a:t>國小</a:t>
            </a:r>
            <a:r>
              <a:rPr lang="en-US" altLang="zh-TW" sz="2000" dirty="0">
                <a:solidFill>
                  <a:srgbClr val="002060"/>
                </a:solidFill>
                <a:latin typeface="標楷體" panose="03000509000000000000" pitchFamily="65" charset="-120"/>
                <a:ea typeface="標楷體" panose="03000509000000000000" pitchFamily="65" charset="-120"/>
              </a:rPr>
              <a:t>)</a:t>
            </a:r>
            <a:r>
              <a:rPr lang="zh-TW" altLang="en-US" sz="2000" dirty="0">
                <a:solidFill>
                  <a:srgbClr val="002060"/>
                </a:solidFill>
                <a:latin typeface="標楷體" panose="03000509000000000000" pitchFamily="65" charset="-120"/>
                <a:ea typeface="標楷體" panose="03000509000000000000" pitchFamily="65" charset="-120"/>
              </a:rPr>
              <a:t>必須有出席人員簽名</a:t>
            </a:r>
            <a:endParaRPr lang="en-US" altLang="zh-TW" sz="2000" dirty="0">
              <a:solidFill>
                <a:srgbClr val="002060"/>
              </a:solidFill>
              <a:latin typeface="標楷體" pitchFamily="65" charset="-120"/>
              <a:ea typeface="標楷體" pitchFamily="65" charset="-120"/>
            </a:endParaRPr>
          </a:p>
          <a:p>
            <a:pPr marL="0" indent="0">
              <a:buClr>
                <a:srgbClr val="FE8637"/>
              </a:buClr>
              <a:buNone/>
            </a:pPr>
            <a:r>
              <a:rPr lang="en-US" altLang="zh-TW" sz="2000" dirty="0">
                <a:solidFill>
                  <a:srgbClr val="002060"/>
                </a:solidFill>
                <a:latin typeface="標楷體" pitchFamily="65" charset="-120"/>
                <a:ea typeface="標楷體" pitchFamily="65" charset="-120"/>
              </a:rPr>
              <a:t>※</a:t>
            </a:r>
            <a:r>
              <a:rPr lang="zh-TW" altLang="en-US" sz="2000" dirty="0">
                <a:solidFill>
                  <a:srgbClr val="002060"/>
                </a:solidFill>
                <a:latin typeface="標楷體" panose="03000509000000000000" pitchFamily="65" charset="-120"/>
                <a:ea typeface="標楷體" panose="03000509000000000000" pitchFamily="65" charset="-120"/>
              </a:rPr>
              <a:t>特推會議記錄</a:t>
            </a:r>
            <a:endParaRPr lang="en-US" altLang="zh-TW" sz="2000" dirty="0">
              <a:solidFill>
                <a:srgbClr val="002060"/>
              </a:solidFill>
              <a:latin typeface="標楷體" pitchFamily="65" charset="-120"/>
              <a:ea typeface="標楷體" pitchFamily="65" charset="-120"/>
            </a:endParaRPr>
          </a:p>
          <a:p>
            <a:pPr marL="0" indent="0">
              <a:buClr>
                <a:srgbClr val="FE8637"/>
              </a:buClr>
              <a:buNone/>
            </a:pPr>
            <a:r>
              <a:rPr lang="en-US" altLang="zh-TW" sz="2000" dirty="0">
                <a:latin typeface="標楷體" panose="03000509000000000000" pitchFamily="65" charset="-120"/>
                <a:ea typeface="標楷體" panose="03000509000000000000" pitchFamily="65" charset="-120"/>
              </a:rPr>
              <a:t>※</a:t>
            </a:r>
            <a:r>
              <a:rPr lang="zh-TW" altLang="en-US" sz="2000" dirty="0">
                <a:solidFill>
                  <a:srgbClr val="002060"/>
                </a:solidFill>
                <a:latin typeface="標楷體" pitchFamily="65" charset="-120"/>
                <a:ea typeface="標楷體" pitchFamily="65" charset="-120"/>
              </a:rPr>
              <a:t>特教通報網學務端操作</a:t>
            </a:r>
            <a:r>
              <a:rPr lang="en-US" altLang="zh-TW" sz="2000" dirty="0">
                <a:solidFill>
                  <a:srgbClr val="002060"/>
                </a:solidFill>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rPr>
              <a:t>學前學校</a:t>
            </a:r>
            <a:r>
              <a:rPr lang="en-US" altLang="zh-TW" sz="2000" dirty="0">
                <a:solidFill>
                  <a:srgbClr val="002060"/>
                </a:solidFill>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rPr>
              <a:t>→提報鑑定安置→填寫鑑定摘要表</a:t>
            </a:r>
            <a:r>
              <a:rPr lang="en-US" altLang="zh-TW" sz="2000" dirty="0">
                <a:solidFill>
                  <a:srgbClr val="002060"/>
                </a:solidFill>
                <a:latin typeface="標楷體" pitchFamily="65" charset="-120"/>
                <a:ea typeface="標楷體" pitchFamily="65" charset="-120"/>
              </a:rPr>
              <a:t/>
            </a:r>
            <a:br>
              <a:rPr lang="en-US" altLang="zh-TW" sz="2000" dirty="0">
                <a:solidFill>
                  <a:srgbClr val="002060"/>
                </a:solidFill>
                <a:latin typeface="標楷體" pitchFamily="65" charset="-120"/>
                <a:ea typeface="標楷體" pitchFamily="65" charset="-120"/>
              </a:rPr>
            </a:br>
            <a:r>
              <a:rPr lang="zh-TW" altLang="en-US" sz="2000" dirty="0">
                <a:solidFill>
                  <a:srgbClr val="002060"/>
                </a:solidFill>
                <a:latin typeface="標楷體" pitchFamily="65" charset="-120"/>
                <a:ea typeface="標楷體" pitchFamily="65" charset="-120"/>
              </a:rPr>
              <a:t>  </a:t>
            </a:r>
            <a:r>
              <a:rPr lang="en-US" altLang="zh-TW" sz="2000" dirty="0">
                <a:solidFill>
                  <a:srgbClr val="002060"/>
                </a:solidFill>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rPr>
              <a:t>學前鑑定</a:t>
            </a:r>
            <a:r>
              <a:rPr lang="en-US" altLang="zh-TW" sz="2000" dirty="0">
                <a:solidFill>
                  <a:srgbClr val="002060"/>
                </a:solidFill>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rPr>
              <a:t>分區</a:t>
            </a:r>
            <a:r>
              <a:rPr lang="en-US" altLang="zh-TW" sz="2000" dirty="0">
                <a:solidFill>
                  <a:srgbClr val="002060"/>
                </a:solidFill>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rPr>
              <a:t>→提報類組</a:t>
            </a:r>
            <a:r>
              <a:rPr lang="en-US" altLang="zh-TW" sz="2000" dirty="0">
                <a:solidFill>
                  <a:srgbClr val="002060"/>
                </a:solidFill>
                <a:latin typeface="標楷體" pitchFamily="65" charset="-120"/>
                <a:ea typeface="標楷體" pitchFamily="65" charset="-120"/>
              </a:rPr>
              <a:t>:</a:t>
            </a:r>
            <a:r>
              <a:rPr lang="zh-TW" altLang="en-US" sz="2000" dirty="0">
                <a:solidFill>
                  <a:srgbClr val="002060"/>
                </a:solidFill>
                <a:latin typeface="標楷體" pitchFamily="65" charset="-120"/>
                <a:ea typeface="標楷體" pitchFamily="65" charset="-120"/>
              </a:rPr>
              <a:t>依據依據學生</a:t>
            </a:r>
            <a:r>
              <a:rPr lang="zh-TW" altLang="en-US" sz="2000" dirty="0">
                <a:solidFill>
                  <a:srgbClr val="002060"/>
                </a:solidFill>
                <a:latin typeface="標楷體"/>
                <a:ea typeface="標楷體"/>
              </a:rPr>
              <a:t>「特教障礙類別」選擇</a:t>
            </a:r>
            <a:endParaRPr lang="en-US" altLang="zh-TW" sz="2000" dirty="0">
              <a:solidFill>
                <a:srgbClr val="002060"/>
              </a:solidFill>
              <a:latin typeface="標楷體"/>
              <a:ea typeface="標楷體"/>
            </a:endParaRPr>
          </a:p>
          <a:p>
            <a:pPr marL="0" indent="0">
              <a:buClr>
                <a:srgbClr val="FE8637"/>
              </a:buClr>
              <a:buNone/>
            </a:pPr>
            <a:r>
              <a:rPr lang="en-US" altLang="zh-TW" sz="2000" dirty="0">
                <a:solidFill>
                  <a:srgbClr val="002060"/>
                </a:solidFill>
                <a:latin typeface="標楷體"/>
                <a:ea typeface="標楷體"/>
              </a:rPr>
              <a:t>  </a:t>
            </a:r>
            <a:r>
              <a:rPr lang="zh-TW" altLang="en-US" sz="2000" dirty="0">
                <a:solidFill>
                  <a:srgbClr val="002060"/>
                </a:solidFill>
                <a:latin typeface="標楷體" pitchFamily="65" charset="-120"/>
                <a:ea typeface="標楷體" pitchFamily="65" charset="-120"/>
              </a:rPr>
              <a:t>→提報身分</a:t>
            </a:r>
            <a:r>
              <a:rPr lang="zh-TW" altLang="en-US" sz="2000" dirty="0">
                <a:solidFill>
                  <a:srgbClr val="002060"/>
                </a:solidFill>
                <a:latin typeface="標楷體"/>
                <a:ea typeface="標楷體"/>
              </a:rPr>
              <a:t>「暫緩入學</a:t>
            </a:r>
            <a:r>
              <a:rPr lang="en-US" altLang="zh-TW" sz="2000" dirty="0">
                <a:solidFill>
                  <a:srgbClr val="002060"/>
                </a:solidFill>
                <a:latin typeface="標楷體"/>
                <a:ea typeface="標楷體"/>
              </a:rPr>
              <a:t>(</a:t>
            </a:r>
            <a:r>
              <a:rPr lang="zh-TW" altLang="en-US" sz="2000" dirty="0">
                <a:solidFill>
                  <a:srgbClr val="002060"/>
                </a:solidFill>
                <a:latin typeface="標楷體"/>
                <a:ea typeface="標楷體"/>
              </a:rPr>
              <a:t>學前</a:t>
            </a:r>
            <a:r>
              <a:rPr lang="en-US" altLang="zh-TW" sz="2000" dirty="0">
                <a:solidFill>
                  <a:srgbClr val="002060"/>
                </a:solidFill>
                <a:latin typeface="標楷體"/>
                <a:ea typeface="標楷體"/>
              </a:rPr>
              <a:t>)</a:t>
            </a:r>
            <a:r>
              <a:rPr lang="zh-TW" altLang="en-US" sz="2000" dirty="0">
                <a:solidFill>
                  <a:srgbClr val="002060"/>
                </a:solidFill>
                <a:latin typeface="標楷體"/>
                <a:ea typeface="標楷體"/>
              </a:rPr>
              <a:t>」</a:t>
            </a:r>
            <a:endParaRPr lang="en-US" altLang="zh-TW" sz="2000" dirty="0">
              <a:solidFill>
                <a:srgbClr val="002060"/>
              </a:solidFill>
              <a:latin typeface="標楷體" pitchFamily="65" charset="-120"/>
              <a:ea typeface="標楷體" pitchFamily="65" charset="-120"/>
            </a:endParaRPr>
          </a:p>
          <a:p>
            <a:pPr marL="0" indent="0">
              <a:buClr>
                <a:srgbClr val="FE8637"/>
              </a:buClr>
              <a:buNone/>
            </a:pPr>
            <a:endParaRPr lang="zh-TW" altLang="en-US" sz="2000" dirty="0"/>
          </a:p>
        </p:txBody>
      </p:sp>
    </p:spTree>
    <p:extLst>
      <p:ext uri="{BB962C8B-B14F-4D97-AF65-F5344CB8AC3E}">
        <p14:creationId xmlns:p14="http://schemas.microsoft.com/office/powerpoint/2010/main" val="382438493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7467600" cy="706090"/>
          </a:xfrm>
        </p:spPr>
        <p:txBody>
          <a:bodyPr>
            <a:normAutofit/>
          </a:bodyPr>
          <a:lstStyle/>
          <a:p>
            <a:r>
              <a:rPr lang="zh-TW" altLang="en-US" sz="3600" b="1" dirty="0">
                <a:solidFill>
                  <a:srgbClr val="800000"/>
                </a:solidFill>
                <a:latin typeface="標楷體" pitchFamily="65" charset="-120"/>
                <a:ea typeface="標楷體" pitchFamily="65" charset="-120"/>
              </a:rPr>
              <a:t>          鑑定安置會議</a:t>
            </a:r>
            <a:endParaRPr lang="zh-TW" altLang="en-US" sz="3600" dirty="0"/>
          </a:p>
        </p:txBody>
      </p:sp>
      <p:sp>
        <p:nvSpPr>
          <p:cNvPr id="3" name="內容版面配置區 2"/>
          <p:cNvSpPr>
            <a:spLocks noGrp="1"/>
          </p:cNvSpPr>
          <p:nvPr>
            <p:ph sz="quarter" idx="1"/>
          </p:nvPr>
        </p:nvSpPr>
        <p:spPr>
          <a:xfrm>
            <a:off x="457200" y="1052736"/>
            <a:ext cx="7931224" cy="5421216"/>
          </a:xfrm>
        </p:spPr>
        <p:txBody>
          <a:bodyPr/>
          <a:lstStyle/>
          <a:p>
            <a:pPr eaLnBrk="1" hangingPunct="1">
              <a:buFont typeface="Wingdings" pitchFamily="2" charset="2"/>
              <a:buChar char="Ø"/>
              <a:defRPr/>
            </a:pPr>
            <a:r>
              <a:rPr lang="zh-TW" altLang="en-US" sz="2200" dirty="0">
                <a:latin typeface="標楷體" pitchFamily="65" charset="-120"/>
                <a:ea typeface="標楷體" pitchFamily="65" charset="-120"/>
              </a:rPr>
              <a:t>鑑輔會委員、個案學校教師</a:t>
            </a:r>
            <a:r>
              <a:rPr lang="en-US" altLang="zh-TW" sz="2200" dirty="0">
                <a:latin typeface="標楷體" pitchFamily="65" charset="-120"/>
                <a:ea typeface="標楷體" pitchFamily="65" charset="-120"/>
              </a:rPr>
              <a:t>(</a:t>
            </a:r>
            <a:r>
              <a:rPr lang="zh-TW" altLang="en-US" sz="2200" dirty="0">
                <a:latin typeface="標楷體" pitchFamily="65" charset="-120"/>
                <a:ea typeface="標楷體" pitchFamily="65" charset="-120"/>
              </a:rPr>
              <a:t>或業務承辦人員</a:t>
            </a:r>
            <a:r>
              <a:rPr lang="en-US" altLang="zh-TW" sz="2200" dirty="0">
                <a:latin typeface="標楷體" pitchFamily="65" charset="-120"/>
                <a:ea typeface="標楷體" pitchFamily="65" charset="-120"/>
              </a:rPr>
              <a:t>)</a:t>
            </a:r>
            <a:r>
              <a:rPr lang="zh-TW" altLang="en-US" sz="2200" dirty="0">
                <a:latin typeface="標楷體" pitchFamily="65" charset="-120"/>
                <a:ea typeface="標楷體" pitchFamily="65" charset="-120"/>
              </a:rPr>
              <a:t>、家長、學生、及欲安置學校教師</a:t>
            </a:r>
            <a:r>
              <a:rPr lang="en-US" altLang="zh-TW" sz="2200" dirty="0">
                <a:latin typeface="標楷體" pitchFamily="65" charset="-120"/>
                <a:ea typeface="標楷體" pitchFamily="65" charset="-120"/>
              </a:rPr>
              <a:t>(</a:t>
            </a:r>
            <a:r>
              <a:rPr lang="zh-TW" altLang="en-US" sz="2200" dirty="0">
                <a:latin typeface="標楷體" pitchFamily="65" charset="-120"/>
                <a:ea typeface="標楷體" pitchFamily="65" charset="-120"/>
              </a:rPr>
              <a:t>或業務承辦人員</a:t>
            </a:r>
            <a:r>
              <a:rPr lang="en-US" altLang="zh-TW" sz="2200" dirty="0">
                <a:latin typeface="標楷體" pitchFamily="65" charset="-120"/>
                <a:ea typeface="標楷體" pitchFamily="65" charset="-120"/>
              </a:rPr>
              <a:t>)</a:t>
            </a:r>
            <a:r>
              <a:rPr lang="zh-TW" altLang="en-US" sz="2200" dirty="0">
                <a:latin typeface="標楷體" pitchFamily="65" charset="-120"/>
                <a:ea typeface="標楷體" pitchFamily="65" charset="-120"/>
              </a:rPr>
              <a:t>、特教教師、相關專業人員列席。</a:t>
            </a:r>
            <a:endParaRPr lang="en-US" altLang="zh-TW" sz="2200" dirty="0">
              <a:latin typeface="標楷體" pitchFamily="65" charset="-120"/>
              <a:ea typeface="標楷體" pitchFamily="65" charset="-120"/>
            </a:endParaRPr>
          </a:p>
          <a:p>
            <a:pPr marL="0" indent="0" eaLnBrk="1" hangingPunct="1">
              <a:buNone/>
              <a:defRPr/>
            </a:pPr>
            <a:r>
              <a:rPr lang="zh-TW" altLang="en-US" sz="2200" dirty="0">
                <a:solidFill>
                  <a:srgbClr val="C00000"/>
                </a:solidFill>
                <a:latin typeface="標楷體" pitchFamily="65" charset="-120"/>
                <a:ea typeface="標楷體" pitchFamily="65" charset="-120"/>
              </a:rPr>
              <a:t>小叮嚀</a:t>
            </a:r>
            <a:r>
              <a:rPr lang="en-US" altLang="zh-TW" sz="2200" dirty="0">
                <a:solidFill>
                  <a:srgbClr val="C00000"/>
                </a:solidFill>
                <a:latin typeface="標楷體" pitchFamily="65" charset="-120"/>
                <a:ea typeface="標楷體" pitchFamily="65" charset="-120"/>
              </a:rPr>
              <a:t>:</a:t>
            </a:r>
          </a:p>
          <a:p>
            <a:pPr marL="0" indent="0" eaLnBrk="1" hangingPunct="1">
              <a:buNone/>
              <a:defRPr/>
            </a:pPr>
            <a:r>
              <a:rPr lang="en-US" altLang="zh-TW" sz="2200" dirty="0">
                <a:solidFill>
                  <a:srgbClr val="C00000"/>
                </a:solidFill>
                <a:latin typeface="標楷體" pitchFamily="65" charset="-120"/>
                <a:ea typeface="標楷體" pitchFamily="65" charset="-120"/>
              </a:rPr>
              <a:t>1.</a:t>
            </a:r>
            <a:r>
              <a:rPr lang="zh-TW" altLang="en-US" sz="2200" dirty="0">
                <a:solidFill>
                  <a:srgbClr val="C00000"/>
                </a:solidFill>
                <a:latin typeface="標楷體" pitchFamily="65" charset="-120"/>
                <a:ea typeface="標楷體" pitchFamily="65" charset="-120"/>
              </a:rPr>
              <a:t>會議時間可能因配合委員有所更動，各校出席時間請依公文</a:t>
            </a:r>
            <a:r>
              <a:rPr lang="en-US" altLang="zh-TW" sz="2200" dirty="0">
                <a:solidFill>
                  <a:srgbClr val="C00000"/>
                </a:solidFill>
                <a:latin typeface="標楷體" pitchFamily="65" charset="-120"/>
                <a:ea typeface="標楷體" pitchFamily="65" charset="-120"/>
              </a:rPr>
              <a:t/>
            </a:r>
            <a:br>
              <a:rPr lang="en-US" altLang="zh-TW" sz="2200" dirty="0">
                <a:solidFill>
                  <a:srgbClr val="C00000"/>
                </a:solidFill>
                <a:latin typeface="標楷體" pitchFamily="65" charset="-120"/>
                <a:ea typeface="標楷體" pitchFamily="65" charset="-120"/>
              </a:rPr>
            </a:br>
            <a:r>
              <a:rPr lang="zh-TW" altLang="en-US" sz="2200" dirty="0">
                <a:solidFill>
                  <a:srgbClr val="C00000"/>
                </a:solidFill>
                <a:latin typeface="標楷體" pitchFamily="65" charset="-120"/>
                <a:ea typeface="標楷體" pitchFamily="65" charset="-120"/>
              </a:rPr>
              <a:t>  所示為準。</a:t>
            </a:r>
            <a:endParaRPr lang="en-US" altLang="zh-TW" sz="2200" dirty="0">
              <a:solidFill>
                <a:srgbClr val="C00000"/>
              </a:solidFill>
              <a:latin typeface="標楷體" pitchFamily="65" charset="-120"/>
              <a:ea typeface="標楷體" pitchFamily="65" charset="-120"/>
            </a:endParaRPr>
          </a:p>
          <a:p>
            <a:pPr marL="0" indent="0" eaLnBrk="1" hangingPunct="1">
              <a:buNone/>
              <a:defRPr/>
            </a:pPr>
            <a:r>
              <a:rPr lang="en-US" altLang="zh-TW" sz="2200" dirty="0">
                <a:solidFill>
                  <a:srgbClr val="C00000"/>
                </a:solidFill>
                <a:latin typeface="標楷體" pitchFamily="65" charset="-120"/>
                <a:ea typeface="標楷體" pitchFamily="65" charset="-120"/>
              </a:rPr>
              <a:t>2.</a:t>
            </a:r>
            <a:r>
              <a:rPr lang="zh-TW" altLang="en-US" sz="2200" dirty="0">
                <a:solidFill>
                  <a:srgbClr val="C00000"/>
                </a:solidFill>
                <a:latin typeface="標楷體" pitchFamily="65" charset="-120"/>
                <a:ea typeface="標楷體" pitchFamily="65" charset="-120"/>
              </a:rPr>
              <a:t>委員會詢問學生相關問題，學校出席人員請事先瞭解學生的</a:t>
            </a:r>
            <a:r>
              <a:rPr lang="en-US" altLang="zh-TW" sz="2200" dirty="0">
                <a:solidFill>
                  <a:srgbClr val="C00000"/>
                </a:solidFill>
                <a:latin typeface="標楷體" pitchFamily="65" charset="-120"/>
                <a:ea typeface="標楷體" pitchFamily="65" charset="-120"/>
              </a:rPr>
              <a:t/>
            </a:r>
            <a:br>
              <a:rPr lang="en-US" altLang="zh-TW" sz="2200" dirty="0">
                <a:solidFill>
                  <a:srgbClr val="C00000"/>
                </a:solidFill>
                <a:latin typeface="標楷體" pitchFamily="65" charset="-120"/>
                <a:ea typeface="標楷體" pitchFamily="65" charset="-120"/>
              </a:rPr>
            </a:br>
            <a:r>
              <a:rPr lang="zh-TW" altLang="en-US" sz="2200" dirty="0">
                <a:solidFill>
                  <a:srgbClr val="C00000"/>
                </a:solidFill>
                <a:latin typeface="標楷體" pitchFamily="65" charset="-120"/>
                <a:ea typeface="標楷體" pitchFamily="65" charset="-120"/>
              </a:rPr>
              <a:t>  障礙情形與在校困難，或指派熟悉學生狀況的老師出席。</a:t>
            </a:r>
            <a:endParaRPr lang="en-US" altLang="zh-TW" sz="2200" dirty="0">
              <a:solidFill>
                <a:srgbClr val="C00000"/>
              </a:solidFill>
              <a:latin typeface="標楷體" pitchFamily="65" charset="-120"/>
              <a:ea typeface="標楷體" pitchFamily="65" charset="-120"/>
            </a:endParaRPr>
          </a:p>
          <a:p>
            <a:pPr marL="0" indent="0" eaLnBrk="1" hangingPunct="1">
              <a:buNone/>
              <a:defRPr/>
            </a:pPr>
            <a:r>
              <a:rPr lang="en-US" altLang="zh-TW" sz="2200" dirty="0">
                <a:solidFill>
                  <a:srgbClr val="C00000"/>
                </a:solidFill>
                <a:latin typeface="標楷體" pitchFamily="65" charset="-120"/>
                <a:ea typeface="標楷體" pitchFamily="65" charset="-120"/>
              </a:rPr>
              <a:t>3.</a:t>
            </a:r>
            <a:r>
              <a:rPr lang="zh-TW" altLang="en-US" sz="2200" dirty="0">
                <a:solidFill>
                  <a:srgbClr val="C00000"/>
                </a:solidFill>
                <a:latin typeface="標楷體" pitchFamily="65" charset="-120"/>
                <a:ea typeface="標楷體" pitchFamily="65" charset="-120"/>
              </a:rPr>
              <a:t>會議當日若不克出席會議</a:t>
            </a:r>
            <a:r>
              <a:rPr lang="zh-TW" altLang="en-US" sz="2200" dirty="0">
                <a:solidFill>
                  <a:srgbClr val="C00000"/>
                </a:solidFill>
                <a:latin typeface="標楷體"/>
                <a:ea typeface="標楷體"/>
              </a:rPr>
              <a:t>，</a:t>
            </a:r>
            <a:r>
              <a:rPr lang="zh-TW" altLang="en-US" sz="2200" dirty="0">
                <a:solidFill>
                  <a:srgbClr val="C00000"/>
                </a:solidFill>
                <a:latin typeface="標楷體" pitchFamily="65" charset="-120"/>
                <a:ea typeface="標楷體" pitchFamily="65" charset="-120"/>
              </a:rPr>
              <a:t>請</a:t>
            </a:r>
            <a:r>
              <a:rPr lang="zh-TW" altLang="en-US" sz="2200" dirty="0">
                <a:latin typeface="標楷體" pitchFamily="65" charset="-120"/>
                <a:ea typeface="標楷體" pitchFamily="65" charset="-120"/>
              </a:rPr>
              <a:t>事先聯繫特教資源中心安排其</a:t>
            </a:r>
            <a:endParaRPr lang="en-US" altLang="zh-TW" sz="2200" dirty="0">
              <a:latin typeface="標楷體" pitchFamily="65" charset="-120"/>
              <a:ea typeface="標楷體" pitchFamily="65" charset="-120"/>
            </a:endParaRPr>
          </a:p>
          <a:p>
            <a:pPr marL="0" indent="0" eaLnBrk="1" hangingPunct="1">
              <a:buNone/>
              <a:defRPr/>
            </a:pPr>
            <a:r>
              <a:rPr lang="en-US" altLang="zh-TW" sz="2200" dirty="0">
                <a:latin typeface="標楷體" pitchFamily="65" charset="-120"/>
                <a:ea typeface="標楷體" pitchFamily="65" charset="-120"/>
              </a:rPr>
              <a:t>  </a:t>
            </a:r>
            <a:r>
              <a:rPr lang="zh-TW" altLang="en-US" sz="2200" dirty="0">
                <a:latin typeface="標楷體" pitchFamily="65" charset="-120"/>
                <a:ea typeface="標楷體" pitchFamily="65" charset="-120"/>
              </a:rPr>
              <a:t>他會議時間</a:t>
            </a:r>
            <a:endParaRPr lang="en-US" altLang="zh-TW" sz="2200" dirty="0">
              <a:latin typeface="標楷體" pitchFamily="65" charset="-120"/>
              <a:ea typeface="標楷體" pitchFamily="65" charset="-120"/>
            </a:endParaRPr>
          </a:p>
          <a:p>
            <a:pPr marL="0" indent="0" eaLnBrk="1" hangingPunct="1">
              <a:buNone/>
              <a:defRPr/>
            </a:pPr>
            <a:r>
              <a:rPr lang="en-US" altLang="zh-TW" sz="2200" dirty="0">
                <a:solidFill>
                  <a:srgbClr val="C00000"/>
                </a:solidFill>
                <a:latin typeface="標楷體" pitchFamily="65" charset="-120"/>
                <a:ea typeface="標楷體" pitchFamily="65" charset="-120"/>
              </a:rPr>
              <a:t>4.</a:t>
            </a:r>
            <a:r>
              <a:rPr lang="zh-TW" altLang="en-US" sz="2200" dirty="0">
                <a:solidFill>
                  <a:srgbClr val="C00000"/>
                </a:solidFill>
                <a:latin typeface="標楷體" pitchFamily="65" charset="-120"/>
                <a:ea typeface="標楷體" pitchFamily="65" charset="-120"/>
              </a:rPr>
              <a:t>不能出席會議</a:t>
            </a:r>
            <a:r>
              <a:rPr lang="zh-TW" altLang="en-US" sz="2200" dirty="0">
                <a:solidFill>
                  <a:srgbClr val="C00000"/>
                </a:solidFill>
                <a:latin typeface="標楷體"/>
                <a:ea typeface="標楷體"/>
              </a:rPr>
              <a:t>，</a:t>
            </a:r>
            <a:r>
              <a:rPr lang="zh-TW" altLang="en-US" sz="2200" dirty="0">
                <a:solidFill>
                  <a:srgbClr val="C00000"/>
                </a:solidFill>
                <a:latin typeface="標楷體" pitchFamily="65" charset="-120"/>
                <a:ea typeface="標楷體" pitchFamily="65" charset="-120"/>
              </a:rPr>
              <a:t>家長可委託他人出席會議但需填寫</a:t>
            </a:r>
            <a:r>
              <a:rPr lang="zh-TW" altLang="en-US" sz="2200" dirty="0">
                <a:solidFill>
                  <a:srgbClr val="C00000"/>
                </a:solidFill>
                <a:latin typeface="標楷體"/>
                <a:ea typeface="標楷體"/>
              </a:rPr>
              <a:t>「</a:t>
            </a:r>
            <a:r>
              <a:rPr lang="zh-TW" altLang="en-US" sz="2200" dirty="0">
                <a:solidFill>
                  <a:srgbClr val="C00000"/>
                </a:solidFill>
                <a:latin typeface="標楷體" pitchFamily="65" charset="-120"/>
                <a:ea typeface="標楷體" pitchFamily="65" charset="-120"/>
              </a:rPr>
              <a:t>代理出</a:t>
            </a:r>
            <a:endParaRPr lang="en-US" altLang="zh-TW" sz="2200" dirty="0">
              <a:solidFill>
                <a:srgbClr val="C00000"/>
              </a:solidFill>
              <a:latin typeface="標楷體" pitchFamily="65" charset="-120"/>
              <a:ea typeface="標楷體" pitchFamily="65" charset="-120"/>
            </a:endParaRPr>
          </a:p>
          <a:p>
            <a:pPr marL="0" indent="0" eaLnBrk="1" hangingPunct="1">
              <a:buNone/>
              <a:defRPr/>
            </a:pPr>
            <a:r>
              <a:rPr lang="en-US" altLang="zh-TW" sz="2200" dirty="0">
                <a:solidFill>
                  <a:srgbClr val="C00000"/>
                </a:solidFill>
                <a:latin typeface="標楷體" pitchFamily="65" charset="-120"/>
                <a:ea typeface="標楷體" pitchFamily="65" charset="-120"/>
              </a:rPr>
              <a:t>  </a:t>
            </a:r>
            <a:r>
              <a:rPr lang="zh-TW" altLang="en-US" sz="2200" dirty="0">
                <a:solidFill>
                  <a:srgbClr val="C00000"/>
                </a:solidFill>
                <a:latin typeface="標楷體" pitchFamily="65" charset="-120"/>
                <a:ea typeface="標楷體" pitchFamily="65" charset="-120"/>
              </a:rPr>
              <a:t>席委託書</a:t>
            </a:r>
            <a:r>
              <a:rPr lang="zh-TW" altLang="en-US" sz="2200" dirty="0">
                <a:solidFill>
                  <a:srgbClr val="C00000"/>
                </a:solidFill>
                <a:latin typeface="標楷體"/>
                <a:ea typeface="標楷體"/>
              </a:rPr>
              <a:t>」</a:t>
            </a:r>
            <a:r>
              <a:rPr lang="zh-TW" altLang="en-US" sz="2200" dirty="0">
                <a:solidFill>
                  <a:srgbClr val="C00000"/>
                </a:solidFill>
                <a:latin typeface="標楷體" pitchFamily="65" charset="-120"/>
                <a:ea typeface="標楷體" pitchFamily="65" charset="-120"/>
              </a:rPr>
              <a:t> 。</a:t>
            </a:r>
            <a:endParaRPr lang="en-US" altLang="zh-TW" sz="2200" dirty="0">
              <a:solidFill>
                <a:srgbClr val="C00000"/>
              </a:solidFill>
              <a:latin typeface="標楷體" pitchFamily="65" charset="-120"/>
              <a:ea typeface="標楷體" pitchFamily="65" charset="-120"/>
            </a:endParaRPr>
          </a:p>
          <a:p>
            <a:pPr marL="0" indent="0" eaLnBrk="1" hangingPunct="1">
              <a:buNone/>
              <a:defRPr/>
            </a:pPr>
            <a:r>
              <a:rPr lang="en-US" altLang="zh-TW" sz="2200" dirty="0">
                <a:solidFill>
                  <a:srgbClr val="C00000"/>
                </a:solidFill>
                <a:latin typeface="標楷體" pitchFamily="65" charset="-120"/>
                <a:ea typeface="標楷體" pitchFamily="65" charset="-120"/>
              </a:rPr>
              <a:t>5.</a:t>
            </a:r>
            <a:r>
              <a:rPr lang="zh-TW" altLang="en-US" sz="2200" dirty="0">
                <a:solidFill>
                  <a:srgbClr val="C00000"/>
                </a:solidFill>
                <a:latin typeface="標楷體" pitchFamily="65" charset="-120"/>
                <a:ea typeface="標楷體" pitchFamily="65" charset="-120"/>
              </a:rPr>
              <a:t>不能出席會議</a:t>
            </a:r>
            <a:r>
              <a:rPr lang="zh-TW" altLang="en-US" sz="2200" dirty="0">
                <a:solidFill>
                  <a:srgbClr val="C00000"/>
                </a:solidFill>
                <a:latin typeface="標楷體"/>
                <a:ea typeface="標楷體"/>
              </a:rPr>
              <a:t>，</a:t>
            </a:r>
            <a:r>
              <a:rPr lang="zh-TW" altLang="en-US" sz="2200" dirty="0">
                <a:solidFill>
                  <a:srgbClr val="C00000"/>
                </a:solidFill>
                <a:latin typeface="標楷體" pitchFamily="65" charset="-120"/>
                <a:ea typeface="標楷體" pitchFamily="65" charset="-120"/>
              </a:rPr>
              <a:t>家長填寫</a:t>
            </a:r>
            <a:r>
              <a:rPr lang="zh-TW" altLang="en-US" sz="2200" dirty="0">
                <a:solidFill>
                  <a:srgbClr val="C00000"/>
                </a:solidFill>
                <a:latin typeface="標楷體"/>
                <a:ea typeface="標楷體"/>
              </a:rPr>
              <a:t>「鑑定及安置放棄</a:t>
            </a:r>
            <a:r>
              <a:rPr lang="zh-TW" altLang="en-US" sz="2200" dirty="0">
                <a:solidFill>
                  <a:srgbClr val="C00000"/>
                </a:solidFill>
                <a:latin typeface="標楷體" pitchFamily="65" charset="-120"/>
                <a:ea typeface="標楷體" pitchFamily="65" charset="-120"/>
              </a:rPr>
              <a:t>聲明書</a:t>
            </a:r>
            <a:r>
              <a:rPr lang="zh-TW" altLang="en-US" sz="2200" dirty="0">
                <a:solidFill>
                  <a:srgbClr val="C00000"/>
                </a:solidFill>
                <a:latin typeface="標楷體"/>
                <a:ea typeface="標楷體"/>
              </a:rPr>
              <a:t>」</a:t>
            </a:r>
            <a:r>
              <a:rPr lang="zh-TW" altLang="en-US" sz="2200" dirty="0">
                <a:solidFill>
                  <a:srgbClr val="C00000"/>
                </a:solidFill>
                <a:latin typeface="標楷體" pitchFamily="65" charset="-120"/>
                <a:ea typeface="標楷體" pitchFamily="65" charset="-120"/>
              </a:rPr>
              <a:t> ， </a:t>
            </a:r>
            <a:r>
              <a:rPr lang="en-US" altLang="zh-TW" sz="2200" dirty="0">
                <a:solidFill>
                  <a:srgbClr val="C00000"/>
                </a:solidFill>
                <a:latin typeface="標楷體"/>
                <a:ea typeface="標楷體"/>
              </a:rPr>
              <a:t/>
            </a:r>
            <a:br>
              <a:rPr lang="en-US" altLang="zh-TW" sz="2200" dirty="0">
                <a:solidFill>
                  <a:srgbClr val="C00000"/>
                </a:solidFill>
                <a:latin typeface="標楷體"/>
                <a:ea typeface="標楷體"/>
              </a:rPr>
            </a:br>
            <a:r>
              <a:rPr lang="zh-TW" altLang="en-US" sz="2200" dirty="0">
                <a:solidFill>
                  <a:srgbClr val="C00000"/>
                </a:solidFill>
                <a:latin typeface="標楷體"/>
                <a:ea typeface="標楷體"/>
              </a:rPr>
              <a:t>  申請資料則退還提報學校</a:t>
            </a:r>
            <a:r>
              <a:rPr lang="zh-TW" altLang="en-US" sz="2200" dirty="0">
                <a:solidFill>
                  <a:srgbClr val="C00000"/>
                </a:solidFill>
                <a:latin typeface="標楷體" pitchFamily="65" charset="-120"/>
                <a:ea typeface="標楷體" pitchFamily="65" charset="-120"/>
              </a:rPr>
              <a:t>。</a:t>
            </a:r>
          </a:p>
          <a:p>
            <a:endParaRPr lang="zh-TW" altLang="en-US" dirty="0"/>
          </a:p>
        </p:txBody>
      </p:sp>
    </p:spTree>
    <p:extLst>
      <p:ext uri="{BB962C8B-B14F-4D97-AF65-F5344CB8AC3E}">
        <p14:creationId xmlns:p14="http://schemas.microsoft.com/office/powerpoint/2010/main" val="23925811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457200" y="274638"/>
            <a:ext cx="7467600" cy="85010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p>
            <a:r>
              <a:rPr lang="zh-TW" altLang="en-US" sz="3600" b="1" cap="none" dirty="0">
                <a:ea typeface="標楷體" pitchFamily="65" charset="-120"/>
              </a:rPr>
              <a:t>                   鑑定辦法</a:t>
            </a:r>
          </a:p>
        </p:txBody>
      </p:sp>
      <p:sp>
        <p:nvSpPr>
          <p:cNvPr id="11267" name="Rectangle 3"/>
          <p:cNvSpPr>
            <a:spLocks noGrp="1"/>
          </p:cNvSpPr>
          <p:nvPr>
            <p:ph type="body" idx="1"/>
          </p:nvPr>
        </p:nvSpPr>
        <p:spPr>
          <a:xfrm>
            <a:off x="457200" y="1417638"/>
            <a:ext cx="7467600" cy="5056187"/>
          </a:xfrm>
        </p:spPr>
        <p:txBody>
          <a:bodyPr/>
          <a:lstStyle/>
          <a:p>
            <a:pPr lvl="0"/>
            <a:r>
              <a:rPr lang="zh-TW" altLang="en-US" dirty="0">
                <a:solidFill>
                  <a:prstClr val="black"/>
                </a:solidFill>
                <a:latin typeface="標楷體" pitchFamily="65" charset="-120"/>
                <a:ea typeface="標楷體" pitchFamily="65" charset="-120"/>
                <a:hlinkClick r:id="rId2" action="ppaction://hlinkfile"/>
              </a:rPr>
              <a:t>特殊教育法</a:t>
            </a:r>
            <a:endParaRPr lang="en-US" altLang="zh-TW" dirty="0">
              <a:solidFill>
                <a:prstClr val="black"/>
              </a:solidFill>
              <a:latin typeface="標楷體" pitchFamily="65" charset="-120"/>
              <a:ea typeface="標楷體" pitchFamily="65" charset="-120"/>
            </a:endParaRPr>
          </a:p>
          <a:p>
            <a:pPr lvl="0"/>
            <a:r>
              <a:rPr lang="zh-TW" altLang="en-US" dirty="0">
                <a:latin typeface="標楷體" panose="03000509000000000000" pitchFamily="65" charset="-120"/>
                <a:ea typeface="標楷體" panose="03000509000000000000" pitchFamily="65" charset="-120"/>
              </a:rPr>
              <a:t>特殊教育法</a:t>
            </a:r>
            <a:r>
              <a:rPr lang="zh-TW" altLang="en-US" dirty="0">
                <a:solidFill>
                  <a:prstClr val="black"/>
                </a:solidFill>
                <a:latin typeface="標楷體" pitchFamily="65" charset="-120"/>
                <a:ea typeface="標楷體" pitchFamily="65" charset="-120"/>
              </a:rPr>
              <a:t>第</a:t>
            </a:r>
            <a:r>
              <a:rPr lang="en-US" altLang="zh-TW" dirty="0">
                <a:solidFill>
                  <a:prstClr val="black"/>
                </a:solidFill>
                <a:latin typeface="標楷體" pitchFamily="65" charset="-120"/>
                <a:ea typeface="標楷體" pitchFamily="65" charset="-120"/>
              </a:rPr>
              <a:t>6</a:t>
            </a:r>
            <a:r>
              <a:rPr lang="zh-TW" altLang="en-US" dirty="0">
                <a:solidFill>
                  <a:prstClr val="black"/>
                </a:solidFill>
                <a:latin typeface="標楷體" pitchFamily="65" charset="-120"/>
                <a:ea typeface="標楷體" pitchFamily="65" charset="-120"/>
              </a:rPr>
              <a:t>條</a:t>
            </a:r>
            <a:endParaRPr lang="en-US" altLang="zh-TW" dirty="0">
              <a:solidFill>
                <a:prstClr val="black"/>
              </a:solidFill>
              <a:latin typeface="標楷體" pitchFamily="65" charset="-120"/>
              <a:ea typeface="標楷體" pitchFamily="65" charset="-120"/>
            </a:endParaRPr>
          </a:p>
          <a:p>
            <a:pPr marL="0" lvl="0" indent="0">
              <a:buNone/>
            </a:pPr>
            <a:r>
              <a:rPr lang="en-US" altLang="zh-TW" dirty="0">
                <a:solidFill>
                  <a:prstClr val="black"/>
                </a:solidFill>
                <a:latin typeface="標楷體" pitchFamily="65" charset="-120"/>
                <a:ea typeface="標楷體" pitchFamily="65" charset="-120"/>
                <a:hlinkClick r:id="rId3"/>
              </a:rPr>
              <a:t>https://law.moj.gov.tw/index.aspx</a:t>
            </a:r>
            <a:endParaRPr lang="en-US" altLang="zh-TW" dirty="0">
              <a:solidFill>
                <a:prstClr val="black"/>
              </a:solidFill>
              <a:latin typeface="標楷體" pitchFamily="65" charset="-120"/>
              <a:ea typeface="標楷體" pitchFamily="65" charset="-120"/>
            </a:endParaRPr>
          </a:p>
          <a:p>
            <a:pPr marL="0" lvl="0" indent="0">
              <a:buNone/>
            </a:pPr>
            <a:endParaRPr lang="en-US" altLang="zh-TW" dirty="0">
              <a:solidFill>
                <a:prstClr val="black"/>
              </a:solidFill>
              <a:latin typeface="標楷體" pitchFamily="65" charset="-120"/>
              <a:ea typeface="標楷體" pitchFamily="65" charset="-120"/>
            </a:endParaRPr>
          </a:p>
          <a:p>
            <a:r>
              <a:rPr lang="zh-TW" altLang="en-US" dirty="0">
                <a:ea typeface="標楷體" pitchFamily="65" charset="-120"/>
                <a:hlinkClick r:id="rId4" action="ppaction://hlinkfile"/>
              </a:rPr>
              <a:t>特殊教育學生及幼兒鑑定辦法</a:t>
            </a:r>
            <a:endParaRPr lang="en-US" altLang="zh-TW" dirty="0">
              <a:ea typeface="標楷體" pitchFamily="65" charset="-120"/>
            </a:endParaRPr>
          </a:p>
          <a:p>
            <a:pPr lvl="0"/>
            <a:r>
              <a:rPr lang="zh-TW" altLang="en-US" dirty="0">
                <a:latin typeface="標楷體" panose="03000509000000000000" pitchFamily="65" charset="-120"/>
                <a:ea typeface="標楷體" panose="03000509000000000000" pitchFamily="65" charset="-120"/>
              </a:rPr>
              <a:t>特殊教育法</a:t>
            </a:r>
            <a:r>
              <a:rPr lang="zh-TW" altLang="en-US" dirty="0" smtClean="0">
                <a:latin typeface="標楷體" panose="03000509000000000000" pitchFamily="65" charset="-120"/>
                <a:ea typeface="標楷體" panose="03000509000000000000" pitchFamily="65" charset="-120"/>
              </a:rPr>
              <a:t>第十九</a:t>
            </a:r>
            <a:r>
              <a:rPr lang="zh-TW" altLang="en-US" dirty="0">
                <a:latin typeface="標楷體" panose="03000509000000000000" pitchFamily="65" charset="-120"/>
                <a:ea typeface="標楷體" panose="03000509000000000000" pitchFamily="65" charset="-120"/>
              </a:rPr>
              <a:t>條第二項及第四十六條第二</a:t>
            </a:r>
            <a:r>
              <a:rPr lang="zh-TW" altLang="en-US" dirty="0" smtClean="0">
                <a:latin typeface="標楷體" panose="03000509000000000000" pitchFamily="65" charset="-120"/>
                <a:ea typeface="標楷體" panose="03000509000000000000" pitchFamily="65" charset="-120"/>
              </a:rPr>
              <a:t>項</a:t>
            </a:r>
            <a:r>
              <a:rPr lang="en-US" altLang="zh-TW" dirty="0" smtClean="0">
                <a:solidFill>
                  <a:prstClr val="black"/>
                </a:solidFill>
                <a:latin typeface="標楷體" pitchFamily="65" charset="-120"/>
                <a:ea typeface="標楷體" pitchFamily="65" charset="-120"/>
                <a:hlinkClick r:id="rId3"/>
              </a:rPr>
              <a:t>https</a:t>
            </a:r>
            <a:r>
              <a:rPr lang="en-US" altLang="zh-TW" dirty="0">
                <a:solidFill>
                  <a:prstClr val="black"/>
                </a:solidFill>
                <a:latin typeface="標楷體" pitchFamily="65" charset="-120"/>
                <a:ea typeface="標楷體" pitchFamily="65" charset="-120"/>
                <a:hlinkClick r:id="rId3"/>
              </a:rPr>
              <a:t>://law.moj.gov.tw/index.aspx</a:t>
            </a:r>
            <a:endParaRPr lang="en-US" altLang="zh-TW" dirty="0">
              <a:solidFill>
                <a:prstClr val="black"/>
              </a:solidFill>
              <a:latin typeface="標楷體" pitchFamily="65" charset="-120"/>
              <a:ea typeface="標楷體" pitchFamily="65" charset="-120"/>
            </a:endParaRPr>
          </a:p>
          <a:p>
            <a:endParaRPr lang="en-US" altLang="zh-TW" dirty="0">
              <a:ea typeface="標楷體" pitchFamily="65" charset="-120"/>
            </a:endParaRPr>
          </a:p>
          <a:p>
            <a:pPr lvl="0">
              <a:buClr>
                <a:srgbClr val="FE8637"/>
              </a:buClr>
            </a:pPr>
            <a:r>
              <a:rPr lang="zh-TW" altLang="en-US" dirty="0">
                <a:ea typeface="標楷體" pitchFamily="65" charset="-120"/>
                <a:hlinkClick r:id="rId4" action="ppaction://hlinkfile"/>
              </a:rPr>
              <a:t>各</a:t>
            </a:r>
            <a:r>
              <a:rPr lang="zh-TW" altLang="en-US" dirty="0" smtClean="0">
                <a:ea typeface="標楷體" pitchFamily="65" charset="-120"/>
                <a:hlinkClick r:id="rId4" action="ppaction://hlinkfile"/>
              </a:rPr>
              <a:t>教育階段身心障礙學生與幼兒</a:t>
            </a:r>
            <a:r>
              <a:rPr lang="zh-TW" altLang="en-US" dirty="0" smtClean="0">
                <a:solidFill>
                  <a:prstClr val="black"/>
                </a:solidFill>
                <a:latin typeface="標楷體" pitchFamily="65" charset="-120"/>
                <a:ea typeface="標楷體" pitchFamily="65" charset="-120"/>
                <a:hlinkClick r:id="rId5" action="ppaction://hlinkfile"/>
              </a:rPr>
              <a:t>轉</a:t>
            </a:r>
            <a:r>
              <a:rPr lang="zh-TW" altLang="en-US" dirty="0">
                <a:solidFill>
                  <a:prstClr val="black"/>
                </a:solidFill>
                <a:latin typeface="標楷體" pitchFamily="65" charset="-120"/>
                <a:ea typeface="標楷體" pitchFamily="65" charset="-120"/>
                <a:hlinkClick r:id="rId5" action="ppaction://hlinkfile"/>
              </a:rPr>
              <a:t>銜輔導及服務辦法</a:t>
            </a:r>
            <a:endParaRPr lang="en-US" altLang="zh-TW" dirty="0">
              <a:solidFill>
                <a:prstClr val="black"/>
              </a:solidFill>
              <a:latin typeface="標楷體" pitchFamily="65" charset="-120"/>
              <a:ea typeface="標楷體" pitchFamily="65" charset="-120"/>
            </a:endParaRPr>
          </a:p>
          <a:p>
            <a:pPr>
              <a:buClr>
                <a:srgbClr val="FE8637"/>
              </a:buClr>
            </a:pPr>
            <a:r>
              <a:rPr lang="zh-TW" altLang="en-US" dirty="0">
                <a:latin typeface="標楷體" panose="03000509000000000000" pitchFamily="65" charset="-120"/>
                <a:ea typeface="標楷體" panose="03000509000000000000" pitchFamily="65" charset="-120"/>
              </a:rPr>
              <a:t>特殊教育法第</a:t>
            </a:r>
            <a:r>
              <a:rPr lang="en-US" altLang="zh-TW" dirty="0">
                <a:latin typeface="標楷體" panose="03000509000000000000" pitchFamily="65" charset="-120"/>
                <a:ea typeface="標楷體" panose="03000509000000000000" pitchFamily="65" charset="-120"/>
              </a:rPr>
              <a:t>36</a:t>
            </a:r>
            <a:r>
              <a:rPr lang="zh-TW" altLang="en-US" dirty="0">
                <a:latin typeface="標楷體" panose="03000509000000000000" pitchFamily="65" charset="-120"/>
                <a:ea typeface="標楷體" panose="03000509000000000000" pitchFamily="65" charset="-120"/>
              </a:rPr>
              <a:t>條</a:t>
            </a:r>
            <a:endParaRPr lang="en-US" altLang="zh-TW" dirty="0">
              <a:solidFill>
                <a:prstClr val="black"/>
              </a:solidFill>
              <a:latin typeface="標楷體" pitchFamily="65" charset="-120"/>
              <a:ea typeface="標楷體" pitchFamily="65" charset="-120"/>
            </a:endParaRPr>
          </a:p>
          <a:p>
            <a:pPr lvl="0">
              <a:buClr>
                <a:srgbClr val="FE8637"/>
              </a:buClr>
            </a:pPr>
            <a:r>
              <a:rPr lang="en-US" altLang="zh-TW" dirty="0">
                <a:solidFill>
                  <a:prstClr val="black"/>
                </a:solidFill>
                <a:latin typeface="標楷體" pitchFamily="65" charset="-120"/>
                <a:ea typeface="標楷體" pitchFamily="65" charset="-120"/>
                <a:hlinkClick r:id="rId3"/>
              </a:rPr>
              <a:t>https://law.moj.gov.tw/index.aspx</a:t>
            </a:r>
            <a:endParaRPr lang="zh-TW" altLang="en-US" dirty="0">
              <a:solidFill>
                <a:prstClr val="black"/>
              </a:solidFill>
              <a:latin typeface="標楷體" pitchFamily="65" charset="-120"/>
              <a:ea typeface="標楷體" pitchFamily="65" charset="-120"/>
            </a:endParaRPr>
          </a:p>
          <a:p>
            <a:endParaRPr lang="zh-TW" altLang="en-US" dirty="0">
              <a:solidFill>
                <a:prstClr val="black"/>
              </a:solidFill>
              <a:latin typeface="標楷體" pitchFamily="65" charset="-120"/>
              <a:ea typeface="標楷體" pitchFamily="65" charset="-120"/>
            </a:endParaRPr>
          </a:p>
          <a:p>
            <a:endParaRPr lang="zh-TW" altLang="en-US" dirty="0">
              <a:ea typeface="標楷體" pitchFamily="65" charset="-12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p>
            <a:r>
              <a:rPr lang="zh-TW" altLang="en-US" b="1" cap="none" dirty="0">
                <a:solidFill>
                  <a:schemeClr val="tx1"/>
                </a:solidFill>
                <a:latin typeface="標楷體" pitchFamily="65" charset="-120"/>
                <a:ea typeface="標楷體" pitchFamily="65" charset="-120"/>
              </a:rPr>
              <a:t>           學前教育安置型態</a:t>
            </a:r>
          </a:p>
        </p:txBody>
      </p:sp>
      <p:sp>
        <p:nvSpPr>
          <p:cNvPr id="19459" name="Rectangle 3"/>
          <p:cNvSpPr>
            <a:spLocks noGrp="1"/>
          </p:cNvSpPr>
          <p:nvPr>
            <p:ph type="body" idx="4294967295"/>
          </p:nvPr>
        </p:nvSpPr>
        <p:spPr/>
        <p:txBody>
          <a:bodyPr/>
          <a:lstStyle/>
          <a:p>
            <a:r>
              <a:rPr lang="zh-TW" altLang="en-US" b="1" u="sng" dirty="0">
                <a:latin typeface="標楷體" pitchFamily="65" charset="-120"/>
                <a:ea typeface="標楷體" pitchFamily="65" charset="-120"/>
              </a:rPr>
              <a:t>普通班</a:t>
            </a:r>
            <a:r>
              <a:rPr lang="zh-TW" altLang="en-US" b="1" dirty="0">
                <a:latin typeface="標楷體" pitchFamily="65" charset="-120"/>
                <a:ea typeface="標楷體" pitchFamily="65" charset="-120"/>
              </a:rPr>
              <a:t>接受不分類巡迴輔導及</a:t>
            </a:r>
            <a:r>
              <a:rPr lang="zh-TW" altLang="en-US" b="1" u="sng" dirty="0">
                <a:latin typeface="標楷體" pitchFamily="65" charset="-120"/>
                <a:ea typeface="標楷體" pitchFamily="65" charset="-120"/>
              </a:rPr>
              <a:t>普通班</a:t>
            </a:r>
            <a:r>
              <a:rPr lang="zh-TW" altLang="en-US" b="1" dirty="0">
                <a:latin typeface="標楷體" pitchFamily="65" charset="-120"/>
                <a:ea typeface="標楷體" pitchFamily="65" charset="-120"/>
              </a:rPr>
              <a:t>接受特教相關服務：</a:t>
            </a:r>
            <a:r>
              <a:rPr lang="zh-TW" altLang="en-US" dirty="0">
                <a:latin typeface="標楷體" pitchFamily="65" charset="-120"/>
                <a:ea typeface="標楷體" pitchFamily="65" charset="-120"/>
              </a:rPr>
              <a:t>學生仍在普通班就讀，巡輔教師至該校提供部分時間之特殊教育服務</a:t>
            </a:r>
            <a:r>
              <a:rPr lang="zh-TW" altLang="en-US" dirty="0" smtClean="0">
                <a:latin typeface="標楷體" pitchFamily="65" charset="-120"/>
                <a:ea typeface="標楷體" pitchFamily="65" charset="-120"/>
              </a:rPr>
              <a:t>。</a:t>
            </a:r>
            <a:endParaRPr lang="zh-TW" altLang="en-US" b="1" dirty="0">
              <a:latin typeface="標楷體" pitchFamily="65" charset="-120"/>
              <a:ea typeface="標楷體" pitchFamily="65" charset="-120"/>
            </a:endParaRPr>
          </a:p>
          <a:p>
            <a:r>
              <a:rPr lang="zh-TW" altLang="en-US" b="1" dirty="0">
                <a:latin typeface="標楷體" pitchFamily="65" charset="-120"/>
                <a:ea typeface="標楷體" pitchFamily="65" charset="-120"/>
              </a:rPr>
              <a:t>集中式</a:t>
            </a:r>
            <a:r>
              <a:rPr lang="zh-TW" altLang="en-US" b="1" u="sng" dirty="0">
                <a:latin typeface="標楷體" pitchFamily="65" charset="-120"/>
                <a:ea typeface="標楷體" pitchFamily="65" charset="-120"/>
              </a:rPr>
              <a:t>特教班</a:t>
            </a:r>
            <a:r>
              <a:rPr lang="zh-TW" altLang="en-US" b="1" dirty="0">
                <a:latin typeface="標楷體" pitchFamily="65" charset="-120"/>
                <a:ea typeface="標楷體" pitchFamily="65" charset="-120"/>
              </a:rPr>
              <a:t>：</a:t>
            </a:r>
            <a:r>
              <a:rPr lang="zh-TW" altLang="en-US" dirty="0">
                <a:latin typeface="標楷體" pitchFamily="65" charset="-120"/>
                <a:ea typeface="標楷體" pitchFamily="65" charset="-120"/>
              </a:rPr>
              <a:t>設置於唐榮國小、建國國小、內埔國小、東港國小、恆春</a:t>
            </a:r>
            <a:r>
              <a:rPr lang="zh-TW" altLang="en-US" dirty="0" smtClean="0">
                <a:latin typeface="標楷體" pitchFamily="65" charset="-120"/>
                <a:ea typeface="標楷體" pitchFamily="65" charset="-120"/>
              </a:rPr>
              <a:t>國小五所</a:t>
            </a:r>
            <a:r>
              <a:rPr lang="zh-TW" altLang="en-US" dirty="0">
                <a:latin typeface="標楷體" pitchFamily="65" charset="-120"/>
                <a:ea typeface="標楷體" pitchFamily="65" charset="-120"/>
              </a:rPr>
              <a:t>學校</a:t>
            </a:r>
            <a:r>
              <a:rPr lang="zh-TW" altLang="zh-TW" dirty="0">
                <a:latin typeface="標楷體" pitchFamily="65" charset="-120"/>
                <a:ea typeface="標楷體" pitchFamily="65" charset="-120"/>
              </a:rPr>
              <a:t>。</a:t>
            </a:r>
            <a:r>
              <a:rPr lang="zh-TW" altLang="en-US" dirty="0">
                <a:latin typeface="標楷體" pitchFamily="65" charset="-120"/>
                <a:ea typeface="標楷體" pitchFamily="65" charset="-120"/>
              </a:rPr>
              <a:t>學生不在普通班就讀，集中在特教班學習</a:t>
            </a:r>
            <a:r>
              <a:rPr lang="en-US" altLang="zh-TW" dirty="0">
                <a:latin typeface="標楷體" pitchFamily="65" charset="-120"/>
                <a:ea typeface="標楷體" pitchFamily="65" charset="-120"/>
              </a:rPr>
              <a:t>,</a:t>
            </a:r>
            <a:r>
              <a:rPr lang="zh-TW" altLang="en-US" dirty="0">
                <a:latin typeface="標楷體" pitchFamily="65" charset="-120"/>
                <a:ea typeface="標楷體" pitchFamily="65" charset="-120"/>
              </a:rPr>
              <a:t>針對障礙程度中度至重度的學生提供特殊教育服務</a:t>
            </a:r>
            <a:r>
              <a:rPr lang="zh-TW" altLang="en-US" dirty="0" smtClean="0">
                <a:latin typeface="標楷體" pitchFamily="65" charset="-120"/>
                <a:ea typeface="標楷體" pitchFamily="65" charset="-120"/>
              </a:rPr>
              <a:t>。</a:t>
            </a:r>
            <a:endParaRPr lang="en-US" altLang="zh-TW" dirty="0" smtClean="0">
              <a:latin typeface="標楷體" pitchFamily="65" charset="-120"/>
              <a:ea typeface="標楷體" pitchFamily="65" charset="-120"/>
            </a:endParaRPr>
          </a:p>
          <a:p>
            <a:r>
              <a:rPr lang="zh-TW" altLang="en-US" b="1" dirty="0">
                <a:latin typeface="標楷體" pitchFamily="65" charset="-120"/>
                <a:ea typeface="標楷體" pitchFamily="65" charset="-120"/>
              </a:rPr>
              <a:t>普通班接受相關特教服務</a:t>
            </a:r>
            <a:r>
              <a:rPr lang="zh-TW" altLang="zh-TW" b="1" dirty="0">
                <a:latin typeface="標楷體" pitchFamily="65" charset="-120"/>
                <a:ea typeface="標楷體" pitchFamily="65" charset="-120"/>
              </a:rPr>
              <a:t>：</a:t>
            </a:r>
            <a:r>
              <a:rPr lang="zh-TW" altLang="en-US" dirty="0">
                <a:latin typeface="標楷體" pitchFamily="65" charset="-120"/>
                <a:ea typeface="標楷體" pitchFamily="65" charset="-120"/>
              </a:rPr>
              <a:t>學生在普通班就讀，但只接受教學以外的相關特教</a:t>
            </a:r>
            <a:r>
              <a:rPr lang="zh-TW" altLang="en-US">
                <a:latin typeface="標楷體" pitchFamily="65" charset="-120"/>
                <a:ea typeface="標楷體" pitchFamily="65" charset="-120"/>
              </a:rPr>
              <a:t>服務</a:t>
            </a:r>
            <a:r>
              <a:rPr lang="zh-TW" altLang="en-US" b="1" smtClean="0">
                <a:latin typeface="標楷體" pitchFamily="65" charset="-120"/>
                <a:ea typeface="標楷體" pitchFamily="65" charset="-120"/>
              </a:rPr>
              <a:t>。</a:t>
            </a:r>
            <a:endParaRPr lang="en-US" altLang="zh-TW" dirty="0">
              <a:latin typeface="標楷體" pitchFamily="65" charset="-120"/>
              <a:ea typeface="標楷體" pitchFamily="65" charset="-120"/>
            </a:endParaRPr>
          </a:p>
          <a:p>
            <a:endParaRPr lang="en-US" altLang="zh-TW" b="1" dirty="0">
              <a:latin typeface="標楷體" pitchFamily="65" charset="-120"/>
              <a:ea typeface="標楷體" pitchFamily="65" charset="-120"/>
            </a:endParaRPr>
          </a:p>
          <a:p>
            <a:r>
              <a:rPr lang="zh-TW" altLang="en-US" dirty="0">
                <a:solidFill>
                  <a:srgbClr val="FF0000"/>
                </a:solidFill>
                <a:latin typeface="標楷體" pitchFamily="65" charset="-120"/>
                <a:ea typeface="標楷體" pitchFamily="65" charset="-120"/>
              </a:rPr>
              <a:t>以上二種為不同安置的班型</a:t>
            </a:r>
            <a:r>
              <a:rPr lang="zh-TW" altLang="en-US" dirty="0">
                <a:solidFill>
                  <a:srgbClr val="FF0000"/>
                </a:solidFill>
                <a:latin typeface="標楷體"/>
                <a:ea typeface="標楷體"/>
              </a:rPr>
              <a:t>，</a:t>
            </a:r>
            <a:r>
              <a:rPr lang="zh-TW" altLang="en-US" dirty="0">
                <a:solidFill>
                  <a:srgbClr val="FF0000"/>
                </a:solidFill>
                <a:latin typeface="標楷體" pitchFamily="65" charset="-120"/>
                <a:ea typeface="標楷體" pitchFamily="65" charset="-120"/>
              </a:rPr>
              <a:t>轉學至不同班別要以</a:t>
            </a:r>
            <a:r>
              <a:rPr lang="en-US" altLang="zh-TW" dirty="0">
                <a:solidFill>
                  <a:srgbClr val="FF0000"/>
                </a:solidFill>
                <a:latin typeface="標楷體" pitchFamily="65" charset="-120"/>
                <a:ea typeface="標楷體" pitchFamily="65" charset="-120"/>
              </a:rPr>
              <a:t>”</a:t>
            </a:r>
            <a:r>
              <a:rPr lang="zh-TW" altLang="en-US" dirty="0">
                <a:solidFill>
                  <a:srgbClr val="FF0000"/>
                </a:solidFill>
                <a:latin typeface="標楷體" pitchFamily="65" charset="-120"/>
                <a:ea typeface="標楷體" pitchFamily="65" charset="-120"/>
              </a:rPr>
              <a:t>重新評估</a:t>
            </a:r>
            <a:r>
              <a:rPr lang="en-US" altLang="zh-TW" dirty="0">
                <a:solidFill>
                  <a:srgbClr val="FF0000"/>
                </a:solidFill>
                <a:latin typeface="標楷體" pitchFamily="65" charset="-120"/>
                <a:ea typeface="標楷體" pitchFamily="65" charset="-120"/>
              </a:rPr>
              <a:t>”</a:t>
            </a:r>
            <a:r>
              <a:rPr lang="zh-TW" altLang="en-US" dirty="0">
                <a:solidFill>
                  <a:srgbClr val="FF0000"/>
                </a:solidFill>
                <a:latin typeface="標楷體" pitchFamily="65" charset="-120"/>
                <a:ea typeface="標楷體" pitchFamily="65" charset="-120"/>
              </a:rPr>
              <a:t>送件</a:t>
            </a:r>
            <a:r>
              <a:rPr lang="zh-TW" altLang="en-US" dirty="0">
                <a:solidFill>
                  <a:srgbClr val="FF0000"/>
                </a:solidFill>
                <a:latin typeface="標楷體"/>
                <a:ea typeface="標楷體"/>
              </a:rPr>
              <a:t>，</a:t>
            </a:r>
            <a:r>
              <a:rPr lang="zh-TW" altLang="en-US" dirty="0">
                <a:solidFill>
                  <a:srgbClr val="FF0000"/>
                </a:solidFill>
                <a:latin typeface="標楷體" pitchFamily="65" charset="-120"/>
                <a:ea typeface="標楷體" pitchFamily="65" charset="-120"/>
              </a:rPr>
              <a:t>並參加鑑定安置會議。 </a:t>
            </a:r>
            <a:endParaRPr lang="en-US" altLang="zh-TW" dirty="0">
              <a:solidFill>
                <a:srgbClr val="FF0000"/>
              </a:solidFill>
              <a:latin typeface="標楷體" pitchFamily="65" charset="-120"/>
              <a:ea typeface="標楷體" pitchFamily="65" charset="-12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b="1" cap="none" dirty="0">
                <a:solidFill>
                  <a:schemeClr val="tx1"/>
                </a:solidFill>
                <a:latin typeface="標楷體" pitchFamily="65" charset="-120"/>
                <a:ea typeface="標楷體" pitchFamily="65" charset="-120"/>
              </a:rPr>
              <a:t>          </a:t>
            </a:r>
            <a:r>
              <a:rPr lang="zh-TW" altLang="en-US" sz="3600" b="1" cap="none" dirty="0">
                <a:solidFill>
                  <a:schemeClr val="tx1"/>
                </a:solidFill>
                <a:latin typeface="標楷體" pitchFamily="65" charset="-120"/>
                <a:ea typeface="標楷體" pitchFamily="65" charset="-120"/>
              </a:rPr>
              <a:t>國小教育安置型態</a:t>
            </a:r>
            <a:endParaRPr lang="zh-TW" altLang="en-US" sz="3600" dirty="0"/>
          </a:p>
        </p:txBody>
      </p:sp>
      <p:sp>
        <p:nvSpPr>
          <p:cNvPr id="3" name="內容版面配置區 2"/>
          <p:cNvSpPr>
            <a:spLocks noGrp="1"/>
          </p:cNvSpPr>
          <p:nvPr>
            <p:ph sz="quarter" idx="1"/>
          </p:nvPr>
        </p:nvSpPr>
        <p:spPr>
          <a:xfrm>
            <a:off x="457200" y="1700808"/>
            <a:ext cx="7467600" cy="4773144"/>
          </a:xfrm>
        </p:spPr>
        <p:txBody>
          <a:bodyPr/>
          <a:lstStyle/>
          <a:p>
            <a:r>
              <a:rPr lang="zh-TW" altLang="en-US" b="1" dirty="0">
                <a:latin typeface="標楷體" pitchFamily="65" charset="-120"/>
                <a:ea typeface="標楷體" pitchFamily="65" charset="-120"/>
              </a:rPr>
              <a:t>集中式特教班：</a:t>
            </a:r>
            <a:r>
              <a:rPr lang="zh-TW" altLang="en-US" dirty="0">
                <a:latin typeface="標楷體" pitchFamily="65" charset="-120"/>
                <a:ea typeface="標楷體" pitchFamily="65" charset="-120"/>
              </a:rPr>
              <a:t>設置於學校中，針對障礙程度中度至重度的學生提供特殊教育服務。</a:t>
            </a:r>
            <a:endParaRPr lang="en-US" altLang="zh-TW" dirty="0">
              <a:latin typeface="標楷體" pitchFamily="65" charset="-120"/>
              <a:ea typeface="標楷體" pitchFamily="65" charset="-120"/>
            </a:endParaRPr>
          </a:p>
          <a:p>
            <a:r>
              <a:rPr lang="zh-TW" altLang="en-US" b="1" dirty="0">
                <a:latin typeface="標楷體" pitchFamily="65" charset="-120"/>
                <a:ea typeface="標楷體" pitchFamily="65" charset="-120"/>
              </a:rPr>
              <a:t>資源班：</a:t>
            </a:r>
            <a:r>
              <a:rPr lang="zh-TW" altLang="en-US" dirty="0">
                <a:latin typeface="標楷體" pitchFamily="65" charset="-120"/>
                <a:ea typeface="標楷體" pitchFamily="65" charset="-120"/>
              </a:rPr>
              <a:t>設置於學校中，針對障礙程度輕至中等的學生提供特教服務</a:t>
            </a:r>
            <a:r>
              <a:rPr lang="en-US" altLang="zh-TW" dirty="0">
                <a:latin typeface="標楷體" pitchFamily="65" charset="-120"/>
                <a:ea typeface="標楷體" pitchFamily="65" charset="-120"/>
              </a:rPr>
              <a:t>,</a:t>
            </a:r>
            <a:r>
              <a:rPr lang="zh-TW" altLang="en-US" dirty="0">
                <a:latin typeface="標楷體" pitchFamily="65" charset="-120"/>
                <a:ea typeface="標楷體" pitchFamily="65" charset="-120"/>
              </a:rPr>
              <a:t>學生安置於普通班，但部分時間至資源班上課</a:t>
            </a:r>
            <a:r>
              <a:rPr lang="en-US" altLang="zh-TW" dirty="0">
                <a:latin typeface="標楷體" pitchFamily="65" charset="-120"/>
                <a:ea typeface="標楷體" pitchFamily="65" charset="-120"/>
              </a:rPr>
              <a:t>,</a:t>
            </a:r>
            <a:r>
              <a:rPr lang="zh-TW" altLang="en-US" dirty="0">
                <a:latin typeface="標楷體" pitchFamily="65" charset="-120"/>
                <a:ea typeface="標楷體" pitchFamily="65" charset="-120"/>
              </a:rPr>
              <a:t>節數安排較多。</a:t>
            </a:r>
            <a:endParaRPr lang="en-US" altLang="zh-TW" dirty="0">
              <a:latin typeface="標楷體" pitchFamily="65" charset="-120"/>
              <a:ea typeface="標楷體" pitchFamily="65" charset="-120"/>
            </a:endParaRPr>
          </a:p>
          <a:p>
            <a:r>
              <a:rPr lang="zh-TW" altLang="en-US" b="1" dirty="0">
                <a:latin typeface="標楷體" pitchFamily="65" charset="-120"/>
                <a:ea typeface="標楷體" pitchFamily="65" charset="-120"/>
              </a:rPr>
              <a:t>巡迴輔導：</a:t>
            </a:r>
            <a:r>
              <a:rPr lang="zh-TW" altLang="en-US" dirty="0">
                <a:latin typeface="標楷體" pitchFamily="65" charset="-120"/>
                <a:ea typeface="標楷體" pitchFamily="65" charset="-120"/>
              </a:rPr>
              <a:t>學生仍在普通班就讀，巡輔教師提供部分時間之特殊教育服務 。</a:t>
            </a:r>
          </a:p>
          <a:p>
            <a:r>
              <a:rPr lang="zh-TW" altLang="en-US" b="1" dirty="0">
                <a:latin typeface="標楷體" pitchFamily="65" charset="-120"/>
                <a:ea typeface="標楷體" pitchFamily="65" charset="-120"/>
              </a:rPr>
              <a:t>普通班接受相關特教服務</a:t>
            </a:r>
            <a:r>
              <a:rPr lang="zh-TW" altLang="zh-TW" b="1" dirty="0">
                <a:latin typeface="標楷體" pitchFamily="65" charset="-120"/>
                <a:ea typeface="標楷體" pitchFamily="65" charset="-120"/>
              </a:rPr>
              <a:t>：</a:t>
            </a:r>
            <a:r>
              <a:rPr lang="zh-TW" altLang="en-US" dirty="0">
                <a:latin typeface="標楷體" pitchFamily="65" charset="-120"/>
                <a:ea typeface="標楷體" pitchFamily="65" charset="-120"/>
              </a:rPr>
              <a:t>學生在普通班就讀，但只接受教學以外的相關特教服務</a:t>
            </a:r>
            <a:r>
              <a:rPr lang="zh-TW" altLang="en-US" b="1" dirty="0" smtClean="0">
                <a:latin typeface="標楷體" pitchFamily="65" charset="-120"/>
                <a:ea typeface="標楷體" pitchFamily="65" charset="-120"/>
              </a:rPr>
              <a:t>。</a:t>
            </a:r>
            <a:endParaRPr lang="en-US" altLang="zh-TW" b="1" dirty="0" smtClean="0">
              <a:latin typeface="標楷體" pitchFamily="65" charset="-120"/>
              <a:ea typeface="標楷體" pitchFamily="65" charset="-120"/>
            </a:endParaRPr>
          </a:p>
          <a:p>
            <a:r>
              <a:rPr lang="zh-TW" altLang="en-US" b="1" dirty="0" smtClean="0">
                <a:latin typeface="標楷體" pitchFamily="65" charset="-120"/>
                <a:ea typeface="標楷體" pitchFamily="65" charset="-120"/>
              </a:rPr>
              <a:t>在家教育</a:t>
            </a:r>
            <a:r>
              <a:rPr lang="en-US" altLang="zh-TW" b="1" dirty="0" smtClean="0">
                <a:latin typeface="標楷體" pitchFamily="65" charset="-120"/>
                <a:ea typeface="標楷體" pitchFamily="65" charset="-120"/>
              </a:rPr>
              <a:t>:</a:t>
            </a:r>
            <a:r>
              <a:rPr lang="zh-TW" altLang="en-US" dirty="0">
                <a:latin typeface="標楷體" pitchFamily="65" charset="-120"/>
                <a:ea typeface="標楷體" pitchFamily="65" charset="-120"/>
              </a:rPr>
              <a:t>學生</a:t>
            </a:r>
            <a:r>
              <a:rPr lang="zh-TW" altLang="en-US" dirty="0" smtClean="0">
                <a:latin typeface="標楷體" pitchFamily="65" charset="-120"/>
                <a:ea typeface="標楷體" pitchFamily="65" charset="-120"/>
              </a:rPr>
              <a:t>在家</a:t>
            </a:r>
            <a:r>
              <a:rPr lang="zh-TW" altLang="en-US" dirty="0">
                <a:latin typeface="標楷體" pitchFamily="65" charset="-120"/>
                <a:ea typeface="標楷體" pitchFamily="65" charset="-120"/>
              </a:rPr>
              <a:t>，巡輔教師提供部分時間之特殊教育服務 。</a:t>
            </a:r>
            <a:endParaRPr lang="en-US" altLang="zh-TW" b="1" dirty="0">
              <a:latin typeface="標楷體" pitchFamily="65" charset="-120"/>
              <a:ea typeface="標楷體" pitchFamily="65" charset="-120"/>
            </a:endParaRPr>
          </a:p>
          <a:p>
            <a:endParaRPr lang="en-US" altLang="zh-TW" dirty="0">
              <a:latin typeface="標楷體" pitchFamily="65" charset="-120"/>
              <a:ea typeface="標楷體" pitchFamily="65" charset="-120"/>
            </a:endParaRPr>
          </a:p>
          <a:p>
            <a:endParaRPr lang="zh-TW" altLang="en-US" dirty="0"/>
          </a:p>
        </p:txBody>
      </p:sp>
    </p:spTree>
    <p:extLst>
      <p:ext uri="{BB962C8B-B14F-4D97-AF65-F5344CB8AC3E}">
        <p14:creationId xmlns:p14="http://schemas.microsoft.com/office/powerpoint/2010/main" val="303566879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sz="3200" b="1" dirty="0">
                <a:latin typeface="標楷體" panose="03000509000000000000" pitchFamily="65" charset="-120"/>
                <a:ea typeface="標楷體" panose="03000509000000000000" pitchFamily="65" charset="-120"/>
              </a:rPr>
              <a:t>   暫定</a:t>
            </a:r>
            <a:r>
              <a:rPr lang="en-US" altLang="zh-TW" sz="3200" b="1" dirty="0">
                <a:latin typeface="標楷體" panose="03000509000000000000" pitchFamily="65" charset="-120"/>
                <a:ea typeface="標楷體" panose="03000509000000000000" pitchFamily="65" charset="-120"/>
              </a:rPr>
              <a:t>-</a:t>
            </a:r>
            <a:r>
              <a:rPr lang="en-US" altLang="zh-TW" sz="3600" b="1" dirty="0">
                <a:latin typeface="標楷體" panose="03000509000000000000" pitchFamily="65" charset="-120"/>
                <a:ea typeface="標楷體" panose="03000509000000000000" pitchFamily="65" charset="-120"/>
              </a:rPr>
              <a:t>114</a:t>
            </a:r>
            <a:r>
              <a:rPr lang="zh-TW" altLang="en-US" sz="3600" b="1" dirty="0">
                <a:latin typeface="標楷體" panose="03000509000000000000" pitchFamily="65" charset="-120"/>
                <a:ea typeface="標楷體" panose="03000509000000000000" pitchFamily="65" charset="-120"/>
              </a:rPr>
              <a:t>年臨時鑑定安置會議時程</a:t>
            </a:r>
            <a:endParaRPr lang="zh-TW" altLang="en-US" sz="3600" dirty="0"/>
          </a:p>
        </p:txBody>
      </p:sp>
      <p:sp>
        <p:nvSpPr>
          <p:cNvPr id="3" name="內容版面配置區 2"/>
          <p:cNvSpPr>
            <a:spLocks noGrp="1"/>
          </p:cNvSpPr>
          <p:nvPr>
            <p:ph sz="quarter" idx="1"/>
          </p:nvPr>
        </p:nvSpPr>
        <p:spPr>
          <a:xfrm>
            <a:off x="457200" y="1916832"/>
            <a:ext cx="7467600" cy="4557120"/>
          </a:xfrm>
        </p:spPr>
        <p:txBody>
          <a:bodyPr/>
          <a:lstStyle/>
          <a:p>
            <a:r>
              <a:rPr lang="zh-TW" altLang="zh-TW" dirty="0">
                <a:latin typeface="標楷體" panose="03000509000000000000" pitchFamily="65" charset="-120"/>
                <a:ea typeface="標楷體" panose="03000509000000000000" pitchFamily="65" charset="-120"/>
              </a:rPr>
              <a:t>學前鑑定安置送件資料審查</a:t>
            </a:r>
            <a:r>
              <a:rPr lang="zh-TW" altLang="en-US" dirty="0">
                <a:latin typeface="標楷體" panose="03000509000000000000" pitchFamily="65" charset="-120"/>
                <a:ea typeface="標楷體" panose="03000509000000000000" pitchFamily="65" charset="-120"/>
              </a:rPr>
              <a:t>→</a:t>
            </a:r>
            <a:r>
              <a:rPr lang="en-US" altLang="zh-TW" dirty="0">
                <a:latin typeface="標楷體" panose="03000509000000000000" pitchFamily="65" charset="-120"/>
                <a:ea typeface="標楷體" panose="03000509000000000000" pitchFamily="65" charset="-120"/>
              </a:rPr>
              <a:t>114</a:t>
            </a:r>
            <a:r>
              <a:rPr lang="zh-TW" altLang="en-US" dirty="0">
                <a:latin typeface="標楷體" panose="03000509000000000000" pitchFamily="65" charset="-120"/>
                <a:ea typeface="標楷體" panose="03000509000000000000" pitchFamily="65" charset="-120"/>
              </a:rPr>
              <a:t>年</a:t>
            </a:r>
            <a:r>
              <a:rPr lang="en-US" altLang="zh-TW" dirty="0">
                <a:latin typeface="標楷體" panose="03000509000000000000" pitchFamily="65" charset="-120"/>
                <a:ea typeface="標楷體" panose="03000509000000000000" pitchFamily="65" charset="-120"/>
              </a:rPr>
              <a:t>5</a:t>
            </a:r>
            <a:r>
              <a:rPr lang="zh-TW" altLang="en-US" dirty="0">
                <a:latin typeface="標楷體" panose="03000509000000000000" pitchFamily="65" charset="-120"/>
                <a:ea typeface="標楷體" panose="03000509000000000000" pitchFamily="65" charset="-120"/>
              </a:rPr>
              <a:t>月</a:t>
            </a:r>
            <a:endParaRPr lang="en-US" altLang="zh-TW" dirty="0">
              <a:latin typeface="標楷體" panose="03000509000000000000" pitchFamily="65" charset="-120"/>
              <a:ea typeface="標楷體" panose="03000509000000000000" pitchFamily="65" charset="-120"/>
            </a:endParaRPr>
          </a:p>
          <a:p>
            <a:r>
              <a:rPr lang="zh-TW" altLang="zh-TW" dirty="0">
                <a:latin typeface="標楷體" panose="03000509000000000000" pitchFamily="65" charset="-120"/>
                <a:ea typeface="標楷體" panose="03000509000000000000" pitchFamily="65" charset="-120"/>
              </a:rPr>
              <a:t>學前鑑定安置送件資料</a:t>
            </a:r>
            <a:r>
              <a:rPr lang="zh-TW" altLang="en-US" dirty="0">
                <a:latin typeface="標楷體" panose="03000509000000000000" pitchFamily="65" charset="-120"/>
                <a:ea typeface="標楷體" panose="03000509000000000000" pitchFamily="65" charset="-120"/>
              </a:rPr>
              <a:t>補件→</a:t>
            </a:r>
            <a:r>
              <a:rPr lang="en-US" altLang="zh-TW" dirty="0">
                <a:latin typeface="標楷體" panose="03000509000000000000" pitchFamily="65" charset="-120"/>
                <a:ea typeface="標楷體" panose="03000509000000000000" pitchFamily="65" charset="-120"/>
              </a:rPr>
              <a:t>114</a:t>
            </a:r>
            <a:r>
              <a:rPr lang="zh-TW" altLang="en-US" dirty="0">
                <a:latin typeface="標楷體" panose="03000509000000000000" pitchFamily="65" charset="-120"/>
                <a:ea typeface="標楷體" panose="03000509000000000000" pitchFamily="65" charset="-120"/>
              </a:rPr>
              <a:t>年</a:t>
            </a:r>
            <a:r>
              <a:rPr lang="en-US" altLang="zh-TW" dirty="0">
                <a:latin typeface="標楷體" panose="03000509000000000000" pitchFamily="65" charset="-120"/>
                <a:ea typeface="標楷體" panose="03000509000000000000" pitchFamily="65" charset="-120"/>
              </a:rPr>
              <a:t>5</a:t>
            </a:r>
            <a:r>
              <a:rPr lang="zh-TW" altLang="en-US" dirty="0">
                <a:latin typeface="標楷體" panose="03000509000000000000" pitchFamily="65" charset="-120"/>
                <a:ea typeface="標楷體" panose="03000509000000000000" pitchFamily="65" charset="-120"/>
              </a:rPr>
              <a:t>月</a:t>
            </a:r>
            <a:endParaRPr lang="en-US" altLang="zh-TW" dirty="0">
              <a:latin typeface="標楷體" panose="03000509000000000000" pitchFamily="65" charset="-120"/>
              <a:ea typeface="標楷體" panose="03000509000000000000" pitchFamily="65" charset="-120"/>
            </a:endParaRPr>
          </a:p>
          <a:p>
            <a:r>
              <a:rPr lang="zh-TW" altLang="zh-TW" dirty="0">
                <a:latin typeface="標楷體" panose="03000509000000000000" pitchFamily="65" charset="-120"/>
                <a:ea typeface="標楷體" panose="03000509000000000000" pitchFamily="65" charset="-120"/>
              </a:rPr>
              <a:t>學前鑑定安置會議</a:t>
            </a:r>
            <a:r>
              <a:rPr lang="zh-TW" altLang="en-US" dirty="0">
                <a:latin typeface="標楷體" panose="03000509000000000000" pitchFamily="65" charset="-120"/>
                <a:ea typeface="標楷體" panose="03000509000000000000" pitchFamily="65" charset="-120"/>
              </a:rPr>
              <a:t>→</a:t>
            </a:r>
            <a:r>
              <a:rPr lang="en-US" altLang="zh-TW" dirty="0">
                <a:latin typeface="標楷體" panose="03000509000000000000" pitchFamily="65" charset="-120"/>
                <a:ea typeface="標楷體" panose="03000509000000000000" pitchFamily="65" charset="-120"/>
              </a:rPr>
              <a:t>114</a:t>
            </a:r>
            <a:r>
              <a:rPr lang="zh-TW" altLang="en-US" dirty="0">
                <a:latin typeface="標楷體" panose="03000509000000000000" pitchFamily="65" charset="-120"/>
                <a:ea typeface="標楷體" panose="03000509000000000000" pitchFamily="65" charset="-120"/>
              </a:rPr>
              <a:t>年</a:t>
            </a:r>
            <a:r>
              <a:rPr lang="en-US" altLang="zh-TW" dirty="0">
                <a:latin typeface="標楷體" panose="03000509000000000000" pitchFamily="65" charset="-120"/>
                <a:ea typeface="標楷體" panose="03000509000000000000" pitchFamily="65" charset="-120"/>
              </a:rPr>
              <a:t>6</a:t>
            </a:r>
            <a:r>
              <a:rPr lang="zh-TW" altLang="en-US" dirty="0">
                <a:latin typeface="標楷體" panose="03000509000000000000" pitchFamily="65" charset="-120"/>
                <a:ea typeface="標楷體" panose="03000509000000000000" pitchFamily="65" charset="-120"/>
              </a:rPr>
              <a:t>月</a:t>
            </a:r>
            <a:endParaRPr lang="en-US" altLang="zh-TW" dirty="0">
              <a:latin typeface="標楷體" panose="03000509000000000000" pitchFamily="65" charset="-120"/>
              <a:ea typeface="標楷體" panose="03000509000000000000" pitchFamily="65" charset="-120"/>
            </a:endParaRPr>
          </a:p>
          <a:p>
            <a:r>
              <a:rPr lang="zh-TW" altLang="zh-TW" dirty="0">
                <a:latin typeface="標楷體" panose="03000509000000000000" pitchFamily="65" charset="-120"/>
                <a:ea typeface="標楷體" panose="03000509000000000000" pitchFamily="65" charset="-120"/>
              </a:rPr>
              <a:t>資料審查</a:t>
            </a:r>
            <a:r>
              <a:rPr lang="zh-TW" altLang="en-US" dirty="0">
                <a:latin typeface="標楷體" panose="03000509000000000000" pitchFamily="65" charset="-120"/>
                <a:ea typeface="標楷體" panose="03000509000000000000" pitchFamily="65" charset="-120"/>
              </a:rPr>
              <a:t>地點</a:t>
            </a:r>
            <a:r>
              <a:rPr lang="en-US" altLang="zh-TW" dirty="0">
                <a:latin typeface="標楷體" panose="03000509000000000000" pitchFamily="65" charset="-120"/>
                <a:ea typeface="標楷體" panose="03000509000000000000" pitchFamily="65" charset="-120"/>
              </a:rPr>
              <a:t>:</a:t>
            </a:r>
            <a:r>
              <a:rPr lang="zh-TW" altLang="en-US" dirty="0">
                <a:latin typeface="標楷體" pitchFamily="65" charset="-120"/>
                <a:ea typeface="標楷體" pitchFamily="65" charset="-120"/>
              </a:rPr>
              <a:t>學前鑑定中心東港國小</a:t>
            </a:r>
            <a:endParaRPr lang="en-US" altLang="zh-TW" dirty="0">
              <a:latin typeface="標楷體" panose="03000509000000000000" pitchFamily="65" charset="-120"/>
              <a:ea typeface="標楷體" panose="03000509000000000000" pitchFamily="65" charset="-120"/>
            </a:endParaRPr>
          </a:p>
          <a:p>
            <a:r>
              <a:rPr lang="zh-TW" altLang="zh-TW" dirty="0">
                <a:latin typeface="標楷體" panose="03000509000000000000" pitchFamily="65" charset="-120"/>
                <a:ea typeface="標楷體" panose="03000509000000000000" pitchFamily="65" charset="-120"/>
              </a:rPr>
              <a:t>資料</a:t>
            </a:r>
            <a:r>
              <a:rPr lang="zh-TW" altLang="en-US" dirty="0">
                <a:latin typeface="標楷體" panose="03000509000000000000" pitchFamily="65" charset="-120"/>
                <a:ea typeface="標楷體" panose="03000509000000000000" pitchFamily="65" charset="-120"/>
              </a:rPr>
              <a:t>補件地點</a:t>
            </a:r>
            <a:r>
              <a:rPr lang="en-US" altLang="zh-TW" dirty="0">
                <a:latin typeface="標楷體" panose="03000509000000000000" pitchFamily="65" charset="-120"/>
                <a:ea typeface="標楷體" panose="03000509000000000000" pitchFamily="65" charset="-120"/>
              </a:rPr>
              <a:t>:</a:t>
            </a:r>
            <a:r>
              <a:rPr lang="zh-TW" altLang="en-US" dirty="0">
                <a:latin typeface="標楷體" pitchFamily="65" charset="-120"/>
                <a:ea typeface="標楷體" pitchFamily="65" charset="-120"/>
              </a:rPr>
              <a:t>學前鑑定中心東港國小</a:t>
            </a:r>
            <a:endParaRPr lang="en-US" altLang="zh-TW" dirty="0">
              <a:latin typeface="標楷體" panose="03000509000000000000" pitchFamily="65" charset="-120"/>
              <a:ea typeface="標楷體" panose="03000509000000000000" pitchFamily="65" charset="-120"/>
            </a:endParaRPr>
          </a:p>
          <a:p>
            <a:r>
              <a:rPr lang="zh-TW" altLang="zh-TW" dirty="0">
                <a:latin typeface="標楷體" panose="03000509000000000000" pitchFamily="65" charset="-120"/>
                <a:ea typeface="標楷體" panose="03000509000000000000" pitchFamily="65" charset="-120"/>
              </a:rPr>
              <a:t>鑑定安置會議</a:t>
            </a:r>
            <a:r>
              <a:rPr lang="zh-TW" altLang="en-US" dirty="0">
                <a:latin typeface="標楷體" panose="03000509000000000000" pitchFamily="65" charset="-120"/>
                <a:ea typeface="標楷體" panose="03000509000000000000" pitchFamily="65" charset="-120"/>
              </a:rPr>
              <a:t>地點</a:t>
            </a:r>
            <a:r>
              <a:rPr lang="en-US" altLang="zh-TW" dirty="0">
                <a:latin typeface="標楷體" panose="03000509000000000000" pitchFamily="65" charset="-120"/>
                <a:ea typeface="標楷體" panose="03000509000000000000" pitchFamily="65" charset="-120"/>
              </a:rPr>
              <a:t>:</a:t>
            </a:r>
            <a:r>
              <a:rPr lang="zh-TW" altLang="en-US" dirty="0">
                <a:latin typeface="標楷體" pitchFamily="65" charset="-120"/>
                <a:ea typeface="標楷體" pitchFamily="65" charset="-120"/>
              </a:rPr>
              <a:t>學前鑑定中心東港國小</a:t>
            </a:r>
            <a:endParaRPr lang="en-US" altLang="zh-TW" dirty="0">
              <a:latin typeface="標楷體" pitchFamily="65" charset="-120"/>
              <a:ea typeface="標楷體" pitchFamily="65" charset="-120"/>
            </a:endParaRPr>
          </a:p>
          <a:p>
            <a:pPr marL="0" indent="0">
              <a:buNone/>
            </a:pPr>
            <a:r>
              <a:rPr lang="en-US" altLang="zh-TW" dirty="0">
                <a:latin typeface="標楷體" pitchFamily="65" charset="-120"/>
                <a:ea typeface="標楷體" pitchFamily="65" charset="-120"/>
              </a:rPr>
              <a:t>※</a:t>
            </a:r>
            <a:r>
              <a:rPr lang="zh-TW" altLang="en-US" dirty="0">
                <a:latin typeface="標楷體" pitchFamily="65" charset="-120"/>
                <a:ea typeface="標楷體" pitchFamily="65" charset="-120"/>
              </a:rPr>
              <a:t>確定辦理地點及日期以公文和公告為準</a:t>
            </a:r>
            <a:endParaRPr lang="en-US" altLang="zh-TW" dirty="0">
              <a:latin typeface="標楷體" panose="03000509000000000000" pitchFamily="65" charset="-120"/>
              <a:ea typeface="標楷體" panose="03000509000000000000" pitchFamily="65" charset="-120"/>
            </a:endParaRPr>
          </a:p>
          <a:p>
            <a:endParaRPr lang="zh-TW" altLang="en-US" dirty="0"/>
          </a:p>
        </p:txBody>
      </p:sp>
    </p:spTree>
    <p:extLst>
      <p:ext uri="{BB962C8B-B14F-4D97-AF65-F5344CB8AC3E}">
        <p14:creationId xmlns:p14="http://schemas.microsoft.com/office/powerpoint/2010/main" val="109621756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043608" y="274638"/>
            <a:ext cx="6881192" cy="1143000"/>
          </a:xfrm>
        </p:spPr>
        <p:txBody>
          <a:bodyPr>
            <a:normAutofit/>
          </a:bodyPr>
          <a:lstStyle/>
          <a:p>
            <a:r>
              <a:rPr lang="zh-TW" altLang="en-US" sz="3600" b="1" cap="none" dirty="0">
                <a:solidFill>
                  <a:schemeClr val="tx1"/>
                </a:solidFill>
                <a:latin typeface="標楷體" pitchFamily="65" charset="-120"/>
                <a:ea typeface="標楷體" pitchFamily="65" charset="-120"/>
                <a:hlinkClick r:id="rId2" action="ppaction://hlinkfile"/>
              </a:rPr>
              <a:t>修訂中華適應行為量表 </a:t>
            </a:r>
            <a:r>
              <a:rPr lang="en-US" altLang="zh-TW" sz="3600" b="1" cap="none" dirty="0">
                <a:solidFill>
                  <a:schemeClr val="tx1"/>
                </a:solidFill>
                <a:latin typeface="標楷體" pitchFamily="65" charset="-120"/>
                <a:ea typeface="標楷體" pitchFamily="65" charset="-120"/>
              </a:rPr>
              <a:t>(CABSR)</a:t>
            </a:r>
            <a:endParaRPr lang="zh-TW" altLang="en-US" sz="3600" dirty="0"/>
          </a:p>
        </p:txBody>
      </p:sp>
      <p:sp>
        <p:nvSpPr>
          <p:cNvPr id="3" name="內容版面配置區 2"/>
          <p:cNvSpPr>
            <a:spLocks noGrp="1"/>
          </p:cNvSpPr>
          <p:nvPr>
            <p:ph sz="quarter" idx="1"/>
          </p:nvPr>
        </p:nvSpPr>
        <p:spPr/>
        <p:txBody>
          <a:bodyPr/>
          <a:lstStyle/>
          <a:p>
            <a:r>
              <a:rPr lang="en-US" altLang="zh-TW" dirty="0">
                <a:latin typeface="標楷體" pitchFamily="65" charset="-120"/>
                <a:ea typeface="標楷體" pitchFamily="65" charset="-120"/>
              </a:rPr>
              <a:t>1.</a:t>
            </a:r>
            <a:r>
              <a:rPr lang="zh-TW" altLang="en-US" dirty="0">
                <a:latin typeface="標楷體" pitchFamily="65" charset="-120"/>
                <a:ea typeface="標楷體" pitchFamily="65" charset="-120"/>
              </a:rPr>
              <a:t>滿</a:t>
            </a:r>
            <a:r>
              <a:rPr lang="en-US" altLang="zh-TW" dirty="0">
                <a:latin typeface="標楷體" pitchFamily="65" charset="-120"/>
                <a:ea typeface="標楷體" pitchFamily="65" charset="-120"/>
              </a:rPr>
              <a:t>4</a:t>
            </a:r>
            <a:r>
              <a:rPr lang="zh-TW" altLang="en-US" dirty="0">
                <a:latin typeface="標楷體" pitchFamily="65" charset="-120"/>
                <a:ea typeface="標楷體" pitchFamily="65" charset="-120"/>
              </a:rPr>
              <a:t>足歲以且</a:t>
            </a:r>
            <a:r>
              <a:rPr lang="zh-TW" altLang="en-US" u="sng" dirty="0">
                <a:latin typeface="標楷體" pitchFamily="65" charset="-120"/>
                <a:ea typeface="標楷體" pitchFamily="65" charset="-120"/>
                <a:hlinkClick r:id="rId3" action="ppaction://hlinkfile"/>
              </a:rPr>
              <a:t>魏氏幼兒智力測驗全量表智商</a:t>
            </a:r>
            <a:r>
              <a:rPr lang="en-US" altLang="zh-TW" dirty="0">
                <a:latin typeface="標楷體" pitchFamily="65" charset="-120"/>
                <a:ea typeface="標楷體" pitchFamily="65" charset="-120"/>
                <a:hlinkClick r:id="rId3" action="ppaction://hlinkfile"/>
              </a:rPr>
              <a:t>70</a:t>
            </a:r>
            <a:r>
              <a:rPr lang="zh-TW" altLang="en-US" dirty="0">
                <a:latin typeface="標楷體" pitchFamily="65" charset="-120"/>
                <a:ea typeface="標楷體" pitchFamily="65" charset="-120"/>
              </a:rPr>
              <a:t>以下</a:t>
            </a:r>
            <a:r>
              <a:rPr lang="en-US" altLang="zh-TW" dirty="0">
                <a:latin typeface="標楷體" pitchFamily="65" charset="-120"/>
                <a:ea typeface="標楷體" pitchFamily="65" charset="-120"/>
              </a:rPr>
              <a:t>(</a:t>
            </a:r>
            <a:r>
              <a:rPr lang="zh-TW" altLang="en-US" dirty="0">
                <a:latin typeface="標楷體" pitchFamily="65" charset="-120"/>
                <a:ea typeface="標楷體" pitchFamily="65" charset="-120"/>
              </a:rPr>
              <a:t>含</a:t>
            </a:r>
            <a:r>
              <a:rPr lang="en-US" altLang="zh-TW" dirty="0">
                <a:latin typeface="標楷體" pitchFamily="65" charset="-120"/>
                <a:ea typeface="標楷體" pitchFamily="65" charset="-120"/>
              </a:rPr>
              <a:t>70)</a:t>
            </a:r>
            <a:r>
              <a:rPr lang="zh-TW" altLang="en-US" dirty="0">
                <a:latin typeface="標楷體" pitchFamily="65" charset="-120"/>
                <a:ea typeface="標楷體" pitchFamily="65" charset="-120"/>
              </a:rPr>
              <a:t>才需填寫</a:t>
            </a:r>
          </a:p>
          <a:p>
            <a:r>
              <a:rPr lang="en-US" altLang="zh-TW" dirty="0">
                <a:latin typeface="標楷體" pitchFamily="65" charset="-120"/>
                <a:ea typeface="標楷體" pitchFamily="65" charset="-120"/>
              </a:rPr>
              <a:t>2.</a:t>
            </a:r>
            <a:r>
              <a:rPr lang="zh-TW" altLang="en-US" dirty="0">
                <a:latin typeface="標楷體" pitchFamily="65" charset="-120"/>
                <a:ea typeface="標楷體" pitchFamily="65" charset="-120"/>
              </a:rPr>
              <a:t>持有身心障礙證明</a:t>
            </a:r>
            <a:r>
              <a:rPr lang="en-US" altLang="zh-TW" dirty="0">
                <a:latin typeface="標楷體" pitchFamily="65" charset="-120"/>
                <a:ea typeface="標楷體" pitchFamily="65" charset="-120"/>
              </a:rPr>
              <a:t>(</a:t>
            </a:r>
            <a:r>
              <a:rPr lang="zh-TW" altLang="en-US" dirty="0">
                <a:latin typeface="標楷體" pitchFamily="65" charset="-120"/>
                <a:ea typeface="標楷體" pitchFamily="65" charset="-120"/>
              </a:rPr>
              <a:t>手冊代碼</a:t>
            </a:r>
            <a:r>
              <a:rPr lang="en-US" altLang="zh-TW" dirty="0">
                <a:latin typeface="標楷體" pitchFamily="65" charset="-120"/>
                <a:ea typeface="標楷體" pitchFamily="65" charset="-120"/>
              </a:rPr>
              <a:t>b117</a:t>
            </a:r>
            <a:r>
              <a:rPr lang="zh-TW" altLang="en-US" dirty="0">
                <a:latin typeface="標楷體" pitchFamily="65" charset="-120"/>
                <a:ea typeface="標楷體" pitchFamily="65" charset="-120"/>
              </a:rPr>
              <a:t>或</a:t>
            </a:r>
            <a:r>
              <a:rPr lang="en-US" altLang="zh-TW" dirty="0">
                <a:latin typeface="標楷體" pitchFamily="65" charset="-120"/>
                <a:ea typeface="標楷體" pitchFamily="65" charset="-120"/>
              </a:rPr>
              <a:t>b122)</a:t>
            </a:r>
            <a:r>
              <a:rPr lang="zh-TW" altLang="en-US" dirty="0">
                <a:latin typeface="標楷體" pitchFamily="65" charset="-120"/>
                <a:ea typeface="標楷體" pitchFamily="65" charset="-120"/>
              </a:rPr>
              <a:t>第</a:t>
            </a:r>
            <a:r>
              <a:rPr lang="en-US" altLang="zh-TW" dirty="0">
                <a:latin typeface="標楷體" pitchFamily="65" charset="-120"/>
                <a:ea typeface="標楷體" pitchFamily="65" charset="-120"/>
              </a:rPr>
              <a:t>1</a:t>
            </a:r>
            <a:r>
              <a:rPr lang="zh-TW" altLang="en-US" dirty="0">
                <a:latin typeface="標楷體" pitchFamily="65" charset="-120"/>
                <a:ea typeface="標楷體" pitchFamily="65" charset="-120"/>
              </a:rPr>
              <a:t>類者</a:t>
            </a:r>
          </a:p>
          <a:p>
            <a:r>
              <a:rPr lang="en-US" altLang="zh-TW" dirty="0">
                <a:latin typeface="標楷體" pitchFamily="65" charset="-120"/>
                <a:ea typeface="標楷體" pitchFamily="65" charset="-120"/>
              </a:rPr>
              <a:t>3.</a:t>
            </a:r>
            <a:r>
              <a:rPr lang="zh-TW" altLang="en-US" dirty="0">
                <a:latin typeface="標楷體" pitchFamily="65" charset="-120"/>
                <a:ea typeface="標楷體" pitchFamily="65" charset="-120"/>
              </a:rPr>
              <a:t>修訂中華適應行為量表</a:t>
            </a:r>
            <a:r>
              <a:rPr lang="zh-TW" altLang="en-US" dirty="0">
                <a:solidFill>
                  <a:srgbClr val="FF0000"/>
                </a:solidFill>
                <a:latin typeface="標楷體" pitchFamily="65" charset="-120"/>
                <a:ea typeface="標楷體" pitchFamily="65" charset="-120"/>
              </a:rPr>
              <a:t>年齡原始分數</a:t>
            </a:r>
            <a:r>
              <a:rPr lang="zh-TW" altLang="en-US" dirty="0">
                <a:latin typeface="標楷體" pitchFamily="65" charset="-120"/>
                <a:ea typeface="標楷體" pitchFamily="65" charset="-120"/>
              </a:rPr>
              <a:t>須對照</a:t>
            </a:r>
            <a:endParaRPr lang="en-US" altLang="zh-TW" dirty="0">
              <a:latin typeface="標楷體" pitchFamily="65" charset="-120"/>
              <a:ea typeface="標楷體" pitchFamily="65" charset="-120"/>
            </a:endParaRPr>
          </a:p>
          <a:p>
            <a:r>
              <a:rPr lang="zh-TW" altLang="en-US" dirty="0">
                <a:latin typeface="標楷體" pitchFamily="65" charset="-120"/>
                <a:ea typeface="標楷體" pitchFamily="65" charset="-120"/>
                <a:hlinkClick r:id="rId4" action="ppaction://hlinkfile"/>
              </a:rPr>
              <a:t> </a:t>
            </a:r>
            <a:r>
              <a:rPr lang="zh-TW" altLang="en-US" dirty="0" smtClean="0">
                <a:latin typeface="標楷體" pitchFamily="65" charset="-120"/>
                <a:ea typeface="標楷體" pitchFamily="65" charset="-120"/>
                <a:hlinkClick r:id="rId4" action="ppaction://hlinkfile"/>
              </a:rPr>
              <a:t> 百分</a:t>
            </a:r>
            <a:r>
              <a:rPr lang="zh-TW" altLang="en-US" dirty="0">
                <a:latin typeface="標楷體" pitchFamily="65" charset="-120"/>
                <a:ea typeface="標楷體" pitchFamily="65" charset="-120"/>
                <a:hlinkClick r:id="rId4" action="ppaction://hlinkfile"/>
              </a:rPr>
              <a:t>等級</a:t>
            </a:r>
            <a:r>
              <a:rPr lang="zh-TW" altLang="en-US" dirty="0">
                <a:latin typeface="標楷體" pitchFamily="65" charset="-120"/>
                <a:ea typeface="標楷體" pitchFamily="65" charset="-120"/>
              </a:rPr>
              <a:t>及</a:t>
            </a:r>
            <a:r>
              <a:rPr lang="zh-TW" altLang="en-US" dirty="0">
                <a:latin typeface="標楷體" pitchFamily="65" charset="-120"/>
                <a:ea typeface="標楷體" pitchFamily="65" charset="-120"/>
                <a:hlinkClick r:id="rId5" action="ppaction://hlinkfile"/>
              </a:rPr>
              <a:t>標準分數</a:t>
            </a:r>
            <a:r>
              <a:rPr lang="zh-TW" altLang="en-US" dirty="0">
                <a:latin typeface="標楷體" pitchFamily="65" charset="-120"/>
                <a:ea typeface="標楷體" pitchFamily="65" charset="-120"/>
              </a:rPr>
              <a:t>填寫</a:t>
            </a:r>
            <a:r>
              <a:rPr lang="zh-TW" altLang="en-US" dirty="0" smtClean="0">
                <a:latin typeface="標楷體" pitchFamily="65" charset="-120"/>
                <a:ea typeface="標楷體" pitchFamily="65" charset="-120"/>
              </a:rPr>
              <a:t>在該</a:t>
            </a:r>
            <a:r>
              <a:rPr lang="zh-TW" altLang="en-US" dirty="0">
                <a:latin typeface="標楷體" pitchFamily="65" charset="-120"/>
                <a:ea typeface="標楷體" pitchFamily="65" charset="-120"/>
              </a:rPr>
              <a:t>量表</a:t>
            </a:r>
            <a:r>
              <a:rPr lang="zh-TW" altLang="en-US" dirty="0" smtClean="0">
                <a:latin typeface="標楷體" pitchFamily="65" charset="-120"/>
                <a:ea typeface="標楷體" pitchFamily="65" charset="-120"/>
              </a:rPr>
              <a:t>封面的</a:t>
            </a:r>
            <a:r>
              <a:rPr lang="en-US" altLang="zh-TW" dirty="0" smtClean="0">
                <a:latin typeface="標楷體" pitchFamily="65" charset="-120"/>
                <a:ea typeface="標楷體" pitchFamily="65" charset="-120"/>
              </a:rPr>
              <a:t>(</a:t>
            </a:r>
            <a:r>
              <a:rPr lang="zh-TW" altLang="en-US" dirty="0">
                <a:latin typeface="標楷體" pitchFamily="65" charset="-120"/>
                <a:ea typeface="標楷體" pitchFamily="65" charset="-120"/>
              </a:rPr>
              <a:t>標準</a:t>
            </a:r>
            <a:r>
              <a:rPr lang="zh-TW" altLang="en-US" dirty="0" smtClean="0">
                <a:latin typeface="標楷體" pitchFamily="65" charset="-120"/>
                <a:ea typeface="標楷體" pitchFamily="65" charset="-120"/>
              </a:rPr>
              <a:t>分 </a:t>
            </a:r>
            <a:r>
              <a:rPr lang="en-US" altLang="zh-TW" dirty="0" smtClean="0">
                <a:latin typeface="標楷體" pitchFamily="65" charset="-120"/>
                <a:ea typeface="標楷體" pitchFamily="65" charset="-120"/>
              </a:rPr>
              <a:t/>
            </a:r>
            <a:br>
              <a:rPr lang="en-US" altLang="zh-TW" dirty="0" smtClean="0">
                <a:latin typeface="標楷體" pitchFamily="65" charset="-120"/>
                <a:ea typeface="標楷體" pitchFamily="65" charset="-120"/>
              </a:rPr>
            </a:br>
            <a:r>
              <a:rPr lang="zh-TW" altLang="en-US" dirty="0" smtClean="0">
                <a:latin typeface="標楷體" pitchFamily="65" charset="-120"/>
                <a:ea typeface="標楷體" pitchFamily="65" charset="-120"/>
              </a:rPr>
              <a:t>  數</a:t>
            </a:r>
            <a:r>
              <a:rPr lang="en-US" altLang="zh-TW" dirty="0" smtClean="0">
                <a:latin typeface="標楷體" pitchFamily="65" charset="-120"/>
                <a:ea typeface="標楷體" pitchFamily="65" charset="-120"/>
              </a:rPr>
              <a:t>)</a:t>
            </a:r>
            <a:r>
              <a:rPr lang="zh-TW" altLang="en-US" dirty="0" smtClean="0">
                <a:latin typeface="標楷體" pitchFamily="65" charset="-120"/>
                <a:ea typeface="標楷體" pitchFamily="65" charset="-120"/>
              </a:rPr>
              <a:t>欄位及封底的</a:t>
            </a:r>
            <a:r>
              <a:rPr lang="en-US" altLang="zh-TW" dirty="0" smtClean="0">
                <a:latin typeface="標楷體" pitchFamily="65" charset="-120"/>
                <a:ea typeface="標楷體" pitchFamily="65" charset="-120"/>
              </a:rPr>
              <a:t>(</a:t>
            </a:r>
            <a:r>
              <a:rPr lang="zh-TW" altLang="en-US" dirty="0">
                <a:latin typeface="標楷體" pitchFamily="65" charset="-120"/>
                <a:ea typeface="標楷體" pitchFamily="65" charset="-120"/>
              </a:rPr>
              <a:t>百分等級</a:t>
            </a:r>
            <a:r>
              <a:rPr lang="en-US" altLang="zh-TW" dirty="0" smtClean="0">
                <a:latin typeface="標楷體" pitchFamily="65" charset="-120"/>
                <a:ea typeface="標楷體" pitchFamily="65" charset="-120"/>
              </a:rPr>
              <a:t>)</a:t>
            </a:r>
            <a:r>
              <a:rPr lang="zh-TW" altLang="en-US" dirty="0" smtClean="0">
                <a:latin typeface="標楷體" pitchFamily="65" charset="-120"/>
                <a:ea typeface="標楷體" pitchFamily="65" charset="-120"/>
              </a:rPr>
              <a:t>欄位</a:t>
            </a:r>
            <a:endParaRPr lang="en-US" altLang="zh-TW" dirty="0" smtClean="0">
              <a:latin typeface="標楷體" pitchFamily="65" charset="-120"/>
              <a:ea typeface="標楷體" pitchFamily="65" charset="-120"/>
            </a:endParaRPr>
          </a:p>
          <a:p>
            <a:r>
              <a:rPr lang="en-US" altLang="zh-TW" dirty="0" smtClean="0">
                <a:latin typeface="標楷體" pitchFamily="65" charset="-120"/>
                <a:ea typeface="標楷體" pitchFamily="65" charset="-120"/>
              </a:rPr>
              <a:t>4</a:t>
            </a:r>
            <a:r>
              <a:rPr lang="en-US" altLang="zh-TW" dirty="0">
                <a:latin typeface="標楷體" pitchFamily="65" charset="-120"/>
                <a:ea typeface="標楷體" pitchFamily="65" charset="-120"/>
              </a:rPr>
              <a:t>.</a:t>
            </a:r>
            <a:r>
              <a:rPr lang="zh-TW" altLang="en-US" dirty="0">
                <a:latin typeface="標楷體" pitchFamily="65" charset="-120"/>
                <a:ea typeface="標楷體" pitchFamily="65" charset="-120"/>
              </a:rPr>
              <a:t>修訂中華適應行為量表可以在南區鑑定中心</a:t>
            </a:r>
            <a:r>
              <a:rPr lang="en-US" altLang="zh-TW" dirty="0">
                <a:latin typeface="標楷體" pitchFamily="65" charset="-120"/>
                <a:ea typeface="標楷體" pitchFamily="65" charset="-120"/>
              </a:rPr>
              <a:t>(</a:t>
            </a:r>
            <a:r>
              <a:rPr lang="zh-TW" altLang="en-US" dirty="0">
                <a:latin typeface="標楷體" pitchFamily="65" charset="-120"/>
                <a:ea typeface="標楷體" pitchFamily="65" charset="-120"/>
              </a:rPr>
              <a:t>僑勇</a:t>
            </a:r>
            <a:r>
              <a:rPr lang="en-US" altLang="zh-TW" dirty="0">
                <a:latin typeface="標楷體" pitchFamily="65" charset="-120"/>
                <a:ea typeface="標楷體" pitchFamily="65" charset="-120"/>
              </a:rPr>
              <a:t/>
            </a:r>
            <a:br>
              <a:rPr lang="en-US" altLang="zh-TW" dirty="0">
                <a:latin typeface="標楷體" pitchFamily="65" charset="-120"/>
                <a:ea typeface="標楷體" pitchFamily="65" charset="-120"/>
              </a:rPr>
            </a:br>
            <a:r>
              <a:rPr lang="zh-TW" altLang="en-US" dirty="0">
                <a:latin typeface="標楷體" pitchFamily="65" charset="-120"/>
                <a:ea typeface="標楷體" pitchFamily="65" charset="-120"/>
              </a:rPr>
              <a:t>  國小</a:t>
            </a:r>
            <a:r>
              <a:rPr lang="en-US" altLang="zh-TW" dirty="0">
                <a:latin typeface="標楷體" pitchFamily="65" charset="-120"/>
                <a:ea typeface="標楷體" pitchFamily="65" charset="-120"/>
              </a:rPr>
              <a:t>)</a:t>
            </a:r>
            <a:r>
              <a:rPr lang="zh-TW" altLang="en-US" dirty="0">
                <a:latin typeface="標楷體" pitchFamily="65" charset="-120"/>
                <a:ea typeface="標楷體" pitchFamily="65" charset="-120"/>
              </a:rPr>
              <a:t>、中區鑑定中心</a:t>
            </a:r>
            <a:r>
              <a:rPr lang="en-US" altLang="zh-TW" dirty="0">
                <a:latin typeface="標楷體" pitchFamily="65" charset="-120"/>
                <a:ea typeface="標楷體" pitchFamily="65" charset="-120"/>
              </a:rPr>
              <a:t>(</a:t>
            </a:r>
            <a:r>
              <a:rPr lang="zh-TW" altLang="en-US" dirty="0">
                <a:latin typeface="標楷體" pitchFamily="65" charset="-120"/>
                <a:ea typeface="標楷體" pitchFamily="65" charset="-120"/>
              </a:rPr>
              <a:t>內埔國小</a:t>
            </a:r>
            <a:r>
              <a:rPr lang="en-US" altLang="zh-TW" dirty="0">
                <a:latin typeface="標楷體" pitchFamily="65" charset="-120"/>
                <a:ea typeface="標楷體" pitchFamily="65" charset="-120"/>
              </a:rPr>
              <a:t>)</a:t>
            </a:r>
            <a:r>
              <a:rPr lang="zh-TW" altLang="en-US" dirty="0">
                <a:latin typeface="標楷體" pitchFamily="65" charset="-120"/>
                <a:ea typeface="標楷體" pitchFamily="65" charset="-120"/>
              </a:rPr>
              <a:t> 、特殊教育資源</a:t>
            </a:r>
            <a:r>
              <a:rPr lang="en-US" altLang="zh-TW" dirty="0">
                <a:latin typeface="標楷體" pitchFamily="65" charset="-120"/>
                <a:ea typeface="標楷體" pitchFamily="65" charset="-120"/>
              </a:rPr>
              <a:t/>
            </a:r>
            <a:br>
              <a:rPr lang="en-US" altLang="zh-TW" dirty="0">
                <a:latin typeface="標楷體" pitchFamily="65" charset="-120"/>
                <a:ea typeface="標楷體" pitchFamily="65" charset="-120"/>
              </a:rPr>
            </a:br>
            <a:r>
              <a:rPr lang="zh-TW" altLang="en-US" dirty="0">
                <a:latin typeface="標楷體" pitchFamily="65" charset="-120"/>
                <a:ea typeface="標楷體" pitchFamily="65" charset="-120"/>
              </a:rPr>
              <a:t>  中心領取，或向學前巡迴輔導教師詢問。</a:t>
            </a:r>
          </a:p>
          <a:p>
            <a:endParaRPr lang="zh-TW" altLang="en-US" dirty="0"/>
          </a:p>
        </p:txBody>
      </p:sp>
    </p:spTree>
    <p:extLst>
      <p:ext uri="{BB962C8B-B14F-4D97-AF65-F5344CB8AC3E}">
        <p14:creationId xmlns:p14="http://schemas.microsoft.com/office/powerpoint/2010/main" val="318938142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003232" cy="634082"/>
          </a:xfrm>
        </p:spPr>
        <p:txBody>
          <a:bodyPr>
            <a:noAutofit/>
          </a:bodyPr>
          <a:lstStyle/>
          <a:p>
            <a:r>
              <a:rPr lang="zh-TW" altLang="en-US" sz="3200" b="1" dirty="0">
                <a:latin typeface="標楷體" panose="03000509000000000000" pitchFamily="65" charset="-120"/>
                <a:ea typeface="標楷體" panose="03000509000000000000" pitchFamily="65" charset="-120"/>
              </a:rPr>
              <a:t> 特教通報網分區提報學校所屬鄉鎮分區</a:t>
            </a:r>
          </a:p>
        </p:txBody>
      </p:sp>
      <p:sp>
        <p:nvSpPr>
          <p:cNvPr id="3" name="內容版面配置區 2"/>
          <p:cNvSpPr>
            <a:spLocks noGrp="1"/>
          </p:cNvSpPr>
          <p:nvPr>
            <p:ph sz="quarter" idx="1"/>
          </p:nvPr>
        </p:nvSpPr>
        <p:spPr>
          <a:xfrm>
            <a:off x="457200" y="1196752"/>
            <a:ext cx="8003232" cy="5472608"/>
          </a:xfrm>
        </p:spPr>
        <p:txBody>
          <a:bodyPr/>
          <a:lstStyle/>
          <a:p>
            <a:pPr marL="0" indent="0">
              <a:buNone/>
            </a:pPr>
            <a:r>
              <a:rPr lang="zh-TW" altLang="en-US" sz="2200" dirty="0">
                <a:solidFill>
                  <a:srgbClr val="00B050"/>
                </a:solidFill>
                <a:latin typeface="標楷體" panose="03000509000000000000" pitchFamily="65" charset="-120"/>
                <a:ea typeface="標楷體" panose="03000509000000000000" pitchFamily="65" charset="-120"/>
              </a:rPr>
              <a:t>屏北區</a:t>
            </a:r>
            <a:r>
              <a:rPr lang="en-US" altLang="zh-TW" sz="2200" dirty="0">
                <a:solidFill>
                  <a:srgbClr val="00B050"/>
                </a:solidFill>
                <a:latin typeface="標楷體" panose="03000509000000000000" pitchFamily="65" charset="-120"/>
                <a:ea typeface="標楷體" panose="03000509000000000000" pitchFamily="65" charset="-120"/>
              </a:rPr>
              <a:t>:</a:t>
            </a:r>
          </a:p>
          <a:p>
            <a:pPr marL="0" indent="0">
              <a:buNone/>
            </a:pPr>
            <a:r>
              <a:rPr lang="zh-TW" altLang="en-US" sz="2000" dirty="0">
                <a:latin typeface="標楷體" panose="03000509000000000000" pitchFamily="65" charset="-120"/>
                <a:ea typeface="標楷體" panose="03000509000000000000" pitchFamily="65" charset="-120"/>
              </a:rPr>
              <a:t>  屏東市、麟洛鄉、長治鄉、里港鄉、九如鄉、鹽埔鄉、高樹鄉、</a:t>
            </a:r>
            <a:endParaRPr lang="en-US" altLang="zh-TW" sz="2000" dirty="0">
              <a:latin typeface="標楷體" panose="03000509000000000000" pitchFamily="65" charset="-120"/>
              <a:ea typeface="標楷體" panose="03000509000000000000" pitchFamily="65" charset="-120"/>
            </a:endParaRPr>
          </a:p>
          <a:p>
            <a:pPr marL="0" indent="0">
              <a:buNone/>
            </a:pPr>
            <a:r>
              <a:rPr lang="zh-TW" altLang="en-US" sz="2000" dirty="0">
                <a:latin typeface="標楷體" panose="03000509000000000000" pitchFamily="65" charset="-120"/>
                <a:ea typeface="標楷體" panose="03000509000000000000" pitchFamily="65" charset="-120"/>
              </a:rPr>
              <a:t>  三地門鄉、霧台鄉、瑪家鄉</a:t>
            </a:r>
            <a:endParaRPr lang="en-US" altLang="zh-TW" sz="2000" dirty="0">
              <a:latin typeface="標楷體" panose="03000509000000000000" pitchFamily="65" charset="-120"/>
              <a:ea typeface="標楷體" panose="03000509000000000000" pitchFamily="65" charset="-120"/>
            </a:endParaRPr>
          </a:p>
          <a:p>
            <a:pPr marL="0" indent="0">
              <a:buNone/>
            </a:pPr>
            <a:r>
              <a:rPr lang="zh-TW" altLang="en-US" sz="2200" dirty="0">
                <a:solidFill>
                  <a:srgbClr val="00B050"/>
                </a:solidFill>
                <a:latin typeface="標楷體" panose="03000509000000000000" pitchFamily="65" charset="-120"/>
                <a:ea typeface="標楷體" panose="03000509000000000000" pitchFamily="65" charset="-120"/>
              </a:rPr>
              <a:t>屏中區</a:t>
            </a:r>
            <a:r>
              <a:rPr lang="en-US" altLang="zh-TW" sz="2200" dirty="0">
                <a:solidFill>
                  <a:srgbClr val="00B050"/>
                </a:solidFill>
                <a:latin typeface="標楷體" panose="03000509000000000000" pitchFamily="65" charset="-120"/>
                <a:ea typeface="標楷體" panose="03000509000000000000" pitchFamily="65" charset="-120"/>
              </a:rPr>
              <a:t>:</a:t>
            </a:r>
          </a:p>
          <a:p>
            <a:pPr marL="0" indent="0">
              <a:buNone/>
            </a:pPr>
            <a:r>
              <a:rPr lang="zh-TW" altLang="en-US" sz="2000" dirty="0">
                <a:latin typeface="標楷體" panose="03000509000000000000" pitchFamily="65" charset="-120"/>
                <a:ea typeface="標楷體" panose="03000509000000000000" pitchFamily="65" charset="-120"/>
              </a:rPr>
              <a:t>  內埔鄉、竹田鄉、萬巒鄉、泰武鄉、潮州鎮、崁頂鄉、南州鄉、</a:t>
            </a:r>
            <a:endParaRPr lang="en-US" altLang="zh-TW" sz="2000" dirty="0">
              <a:latin typeface="標楷體" panose="03000509000000000000" pitchFamily="65" charset="-120"/>
              <a:ea typeface="標楷體" panose="03000509000000000000" pitchFamily="65" charset="-120"/>
            </a:endParaRPr>
          </a:p>
          <a:p>
            <a:pPr marL="0" indent="0">
              <a:buNone/>
            </a:pPr>
            <a:r>
              <a:rPr lang="zh-TW" altLang="en-US" sz="2000" dirty="0">
                <a:latin typeface="標楷體" panose="03000509000000000000" pitchFamily="65" charset="-120"/>
                <a:ea typeface="標楷體" panose="03000509000000000000" pitchFamily="65" charset="-120"/>
              </a:rPr>
              <a:t>  新埤鄉、來義鄉、萬丹鄉、新園鄉、東港鎮、林邊鄉、琉球鄉、</a:t>
            </a:r>
            <a:endParaRPr lang="en-US" altLang="zh-TW" sz="2000" dirty="0">
              <a:latin typeface="標楷體" panose="03000509000000000000" pitchFamily="65" charset="-120"/>
              <a:ea typeface="標楷體" panose="03000509000000000000" pitchFamily="65" charset="-120"/>
            </a:endParaRPr>
          </a:p>
          <a:p>
            <a:pPr marL="0" indent="0">
              <a:buNone/>
            </a:pPr>
            <a:r>
              <a:rPr lang="zh-TW" altLang="en-US" sz="2000" dirty="0">
                <a:latin typeface="標楷體" panose="03000509000000000000" pitchFamily="65" charset="-120"/>
                <a:ea typeface="標楷體" panose="03000509000000000000" pitchFamily="65" charset="-120"/>
              </a:rPr>
              <a:t>  枋寮鄉、佳冬鄉、春日鄉</a:t>
            </a:r>
            <a:endParaRPr lang="en-US" altLang="zh-TW" sz="2000" dirty="0">
              <a:latin typeface="標楷體" panose="03000509000000000000" pitchFamily="65" charset="-120"/>
              <a:ea typeface="標楷體" panose="03000509000000000000" pitchFamily="65" charset="-120"/>
            </a:endParaRPr>
          </a:p>
          <a:p>
            <a:pPr marL="0" indent="0">
              <a:buNone/>
            </a:pPr>
            <a:r>
              <a:rPr lang="zh-TW" altLang="en-US" sz="2200" dirty="0">
                <a:solidFill>
                  <a:srgbClr val="00B050"/>
                </a:solidFill>
                <a:latin typeface="標楷體" panose="03000509000000000000" pitchFamily="65" charset="-120"/>
                <a:ea typeface="標楷體" panose="03000509000000000000" pitchFamily="65" charset="-120"/>
              </a:rPr>
              <a:t>屏南區</a:t>
            </a:r>
            <a:r>
              <a:rPr lang="en-US" altLang="zh-TW" sz="2200" dirty="0">
                <a:solidFill>
                  <a:srgbClr val="00B050"/>
                </a:solidFill>
                <a:latin typeface="標楷體" panose="03000509000000000000" pitchFamily="65" charset="-120"/>
                <a:ea typeface="標楷體" panose="03000509000000000000" pitchFamily="65" charset="-120"/>
              </a:rPr>
              <a:t>:</a:t>
            </a:r>
          </a:p>
          <a:p>
            <a:pPr marL="0" indent="0">
              <a:buNone/>
            </a:pPr>
            <a:r>
              <a:rPr lang="zh-TW" altLang="en-US" sz="2000" dirty="0">
                <a:latin typeface="標楷體" panose="03000509000000000000" pitchFamily="65" charset="-120"/>
                <a:ea typeface="標楷體" panose="03000509000000000000" pitchFamily="65" charset="-120"/>
              </a:rPr>
              <a:t>  枋山鄉、獅子鄉、車城鄉、恆春鄉、牡丹鄉、滿州鄉</a:t>
            </a:r>
            <a:endParaRPr lang="en-US" altLang="zh-TW" sz="2000" dirty="0">
              <a:latin typeface="標楷體" panose="03000509000000000000" pitchFamily="65" charset="-120"/>
              <a:ea typeface="標楷體" panose="03000509000000000000" pitchFamily="65" charset="-120"/>
            </a:endParaRPr>
          </a:p>
          <a:p>
            <a:pPr marL="0" indent="0">
              <a:buNone/>
            </a:pPr>
            <a:r>
              <a:rPr lang="en-US" altLang="zh-TW" sz="2000" dirty="0">
                <a:latin typeface="標楷體" panose="03000509000000000000" pitchFamily="65" charset="-120"/>
                <a:ea typeface="標楷體" panose="03000509000000000000" pitchFamily="65" charset="-120"/>
              </a:rPr>
              <a:t>※</a:t>
            </a:r>
            <a:r>
              <a:rPr lang="zh-TW" altLang="en-US" sz="2000" dirty="0">
                <a:latin typeface="標楷體" panose="03000509000000000000" pitchFamily="65" charset="-120"/>
                <a:ea typeface="標楷體" panose="03000509000000000000" pitchFamily="65" charset="-120"/>
              </a:rPr>
              <a:t>特教通報網提報鑑定作業均有分區規定</a:t>
            </a:r>
            <a:r>
              <a:rPr lang="en-US" altLang="zh-TW" sz="2000" dirty="0">
                <a:latin typeface="標楷體" panose="03000509000000000000" pitchFamily="65" charset="-120"/>
                <a:ea typeface="標楷體" panose="03000509000000000000" pitchFamily="65" charset="-120"/>
              </a:rPr>
              <a:t>,</a:t>
            </a:r>
            <a:r>
              <a:rPr lang="zh-TW" altLang="en-US" sz="2000" dirty="0">
                <a:latin typeface="標楷體" panose="03000509000000000000" pitchFamily="65" charset="-120"/>
                <a:ea typeface="標楷體" panose="03000509000000000000" pitchFamily="65" charset="-120"/>
              </a:rPr>
              <a:t>鑑定作業分成</a:t>
            </a:r>
            <a:r>
              <a:rPr lang="en-US" altLang="zh-TW" sz="2000" dirty="0">
                <a:latin typeface="標楷體" panose="03000509000000000000" pitchFamily="65" charset="-120"/>
                <a:ea typeface="標楷體" panose="03000509000000000000" pitchFamily="65" charset="-120"/>
              </a:rPr>
              <a:t>3</a:t>
            </a:r>
            <a:r>
              <a:rPr lang="zh-TW" altLang="en-US" sz="2000" dirty="0">
                <a:latin typeface="標楷體" panose="03000509000000000000" pitchFamily="65" charset="-120"/>
                <a:ea typeface="標楷體" panose="03000509000000000000" pitchFamily="65" charset="-120"/>
              </a:rPr>
              <a:t>次</a:t>
            </a:r>
            <a:r>
              <a:rPr lang="en-US" altLang="zh-TW" sz="2000" dirty="0">
                <a:latin typeface="標楷體" panose="03000509000000000000" pitchFamily="65" charset="-120"/>
                <a:ea typeface="標楷體" panose="03000509000000000000" pitchFamily="65" charset="-120"/>
              </a:rPr>
              <a:t>,</a:t>
            </a:r>
            <a:r>
              <a:rPr lang="zh-TW" altLang="en-US" sz="2000" dirty="0">
                <a:latin typeface="標楷體" panose="03000509000000000000" pitchFamily="65" charset="-120"/>
                <a:ea typeface="標楷體" panose="03000509000000000000" pitchFamily="65" charset="-120"/>
              </a:rPr>
              <a:t>每次提報都要以</a:t>
            </a:r>
            <a:r>
              <a:rPr lang="zh-TW" altLang="en-US" sz="2000" dirty="0">
                <a:solidFill>
                  <a:srgbClr val="FF0000"/>
                </a:solidFill>
                <a:latin typeface="標楷體" panose="03000509000000000000" pitchFamily="65" charset="-120"/>
                <a:ea typeface="標楷體" panose="03000509000000000000" pitchFamily="65" charset="-120"/>
              </a:rPr>
              <a:t>學生就學學校所屬鄉鎮</a:t>
            </a:r>
            <a:r>
              <a:rPr lang="zh-TW" altLang="en-US" sz="2000" dirty="0">
                <a:latin typeface="標楷體" panose="03000509000000000000" pitchFamily="65" charset="-120"/>
                <a:ea typeface="標楷體" panose="03000509000000000000" pitchFamily="65" charset="-120"/>
              </a:rPr>
              <a:t>分區選擇提報</a:t>
            </a:r>
            <a:r>
              <a:rPr lang="en-US" altLang="zh-TW" sz="2000" dirty="0">
                <a:latin typeface="標楷體" panose="03000509000000000000" pitchFamily="65" charset="-120"/>
                <a:ea typeface="標楷體" panose="03000509000000000000" pitchFamily="65" charset="-120"/>
              </a:rPr>
              <a:t>,</a:t>
            </a:r>
            <a:r>
              <a:rPr lang="zh-TW" altLang="en-US" sz="2000" dirty="0">
                <a:latin typeface="標楷體" panose="03000509000000000000" pitchFamily="65" charset="-120"/>
                <a:ea typeface="標楷體" panose="03000509000000000000" pitchFamily="65" charset="-120"/>
              </a:rPr>
              <a:t>跨階段鑑定或是提報安置就讀他校則以</a:t>
            </a:r>
            <a:r>
              <a:rPr lang="en-US" altLang="zh-TW" sz="2000" dirty="0">
                <a:latin typeface="標楷體" panose="03000509000000000000" pitchFamily="65" charset="-120"/>
                <a:ea typeface="標楷體" panose="03000509000000000000" pitchFamily="65" charset="-120"/>
              </a:rPr>
              <a:t>[</a:t>
            </a:r>
            <a:r>
              <a:rPr lang="zh-TW" altLang="en-US" sz="2000" dirty="0">
                <a:solidFill>
                  <a:srgbClr val="FF0000"/>
                </a:solidFill>
                <a:latin typeface="標楷體" panose="03000509000000000000" pitchFamily="65" charset="-120"/>
                <a:ea typeface="標楷體" panose="03000509000000000000" pitchFamily="65" charset="-120"/>
              </a:rPr>
              <a:t>學生未來就學學校所屬鄉鎮</a:t>
            </a:r>
            <a:r>
              <a:rPr lang="en-US" altLang="zh-TW" sz="2000" dirty="0">
                <a:solidFill>
                  <a:srgbClr val="FF0000"/>
                </a:solidFill>
                <a:latin typeface="標楷體" panose="03000509000000000000" pitchFamily="65" charset="-120"/>
                <a:ea typeface="標楷體" panose="03000509000000000000" pitchFamily="65" charset="-120"/>
              </a:rPr>
              <a:t>]</a:t>
            </a:r>
            <a:r>
              <a:rPr lang="zh-TW" altLang="en-US" sz="2000" dirty="0">
                <a:latin typeface="標楷體" panose="03000509000000000000" pitchFamily="65" charset="-120"/>
                <a:ea typeface="標楷體" panose="03000509000000000000" pitchFamily="65" charset="-120"/>
              </a:rPr>
              <a:t> 選擇分區提報</a:t>
            </a:r>
            <a:endParaRPr lang="zh-TW" altLang="en-US" sz="2000" dirty="0"/>
          </a:p>
        </p:txBody>
      </p:sp>
    </p:spTree>
    <p:extLst>
      <p:ext uri="{BB962C8B-B14F-4D97-AF65-F5344CB8AC3E}">
        <p14:creationId xmlns:p14="http://schemas.microsoft.com/office/powerpoint/2010/main" val="286054222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標題 1"/>
          <p:cNvSpPr>
            <a:spLocks noGrp="1"/>
          </p:cNvSpPr>
          <p:nvPr>
            <p:ph type="title"/>
          </p:nvPr>
        </p:nvSpPr>
        <p:spPr bwMode="auto">
          <a:xfrm>
            <a:off x="395536" y="1052737"/>
            <a:ext cx="7848600" cy="288032"/>
          </a:xfrm>
        </p:spPr>
        <p:txBody>
          <a:bodyPr wrap="square" lIns="91440" tIns="45720" rIns="91440" bIns="45720" numCol="1" anchorCtr="0" compatLnSpc="1">
            <a:prstTxWarp prst="textNoShape">
              <a:avLst/>
            </a:prstTxWarp>
            <a:normAutofit fontScale="90000"/>
          </a:bodyPr>
          <a:lstStyle/>
          <a:p>
            <a:r>
              <a:rPr lang="zh-TW" altLang="en-US" sz="3600" b="1" cap="none" dirty="0">
                <a:solidFill>
                  <a:schemeClr val="tx1"/>
                </a:solidFill>
                <a:latin typeface="標楷體" pitchFamily="65" charset="-120"/>
                <a:ea typeface="標楷體" pitchFamily="65" charset="-120"/>
              </a:rPr>
              <a:t>  教育部特教通報網提報新個案</a:t>
            </a:r>
            <a:r>
              <a:rPr lang="en-US" altLang="zh-TW" sz="3600" b="1" cap="none" dirty="0">
                <a:solidFill>
                  <a:schemeClr val="tx1"/>
                </a:solidFill>
                <a:latin typeface="標楷體" pitchFamily="65" charset="-120"/>
                <a:ea typeface="標楷體" pitchFamily="65" charset="-120"/>
              </a:rPr>
              <a:t>-</a:t>
            </a:r>
            <a:r>
              <a:rPr lang="zh-TW" altLang="en-US" sz="3600" b="1" cap="none" dirty="0">
                <a:solidFill>
                  <a:schemeClr val="tx1"/>
                </a:solidFill>
                <a:latin typeface="標楷體" pitchFamily="65" charset="-120"/>
                <a:ea typeface="標楷體" pitchFamily="65" charset="-120"/>
              </a:rPr>
              <a:t>操作步驟</a:t>
            </a:r>
            <a:r>
              <a:rPr lang="en-US" altLang="zh-TW" sz="3600" b="1" cap="none" dirty="0">
                <a:solidFill>
                  <a:schemeClr val="tx1"/>
                </a:solidFill>
                <a:latin typeface="標楷體" pitchFamily="65" charset="-120"/>
                <a:ea typeface="標楷體" pitchFamily="65" charset="-120"/>
              </a:rPr>
              <a:t/>
            </a:r>
            <a:br>
              <a:rPr lang="en-US" altLang="zh-TW" sz="3600" b="1" cap="none" dirty="0">
                <a:solidFill>
                  <a:schemeClr val="tx1"/>
                </a:solidFill>
                <a:latin typeface="標楷體" pitchFamily="65" charset="-120"/>
                <a:ea typeface="標楷體" pitchFamily="65" charset="-120"/>
              </a:rPr>
            </a:br>
            <a:r>
              <a:rPr lang="en-US" altLang="zh-TW" sz="3600" b="1" cap="none" dirty="0">
                <a:solidFill>
                  <a:schemeClr val="tx1"/>
                </a:solidFill>
                <a:latin typeface="標楷體" pitchFamily="65" charset="-120"/>
                <a:ea typeface="標楷體" pitchFamily="65" charset="-120"/>
              </a:rPr>
              <a:t>       </a:t>
            </a:r>
            <a:r>
              <a:rPr lang="zh-TW" altLang="en-US" sz="3600" b="1" cap="none" dirty="0">
                <a:solidFill>
                  <a:schemeClr val="tx1"/>
                </a:solidFill>
                <a:latin typeface="標楷體" pitchFamily="65" charset="-120"/>
                <a:ea typeface="標楷體" pitchFamily="65" charset="-120"/>
              </a:rPr>
              <a:t>         </a:t>
            </a:r>
          </a:p>
        </p:txBody>
      </p:sp>
      <p:sp>
        <p:nvSpPr>
          <p:cNvPr id="25603" name="內容版面配置區 2"/>
          <p:cNvSpPr>
            <a:spLocks noGrp="1"/>
          </p:cNvSpPr>
          <p:nvPr>
            <p:ph sz="quarter" idx="1"/>
          </p:nvPr>
        </p:nvSpPr>
        <p:spPr>
          <a:xfrm>
            <a:off x="323528" y="1412776"/>
            <a:ext cx="8496944" cy="4824536"/>
          </a:xfrm>
        </p:spPr>
        <p:txBody>
          <a:bodyPr/>
          <a:lstStyle/>
          <a:p>
            <a:pPr marL="469900" lvl="1" indent="-469900" eaLnBrk="1" hangingPunct="1">
              <a:spcAft>
                <a:spcPts val="600"/>
              </a:spcAft>
              <a:buClr>
                <a:srgbClr val="31B6FD"/>
              </a:buClr>
              <a:buSzPct val="100000"/>
              <a:buFont typeface="Wingdings 2" pitchFamily="18" charset="2"/>
              <a:buNone/>
            </a:pPr>
            <a:r>
              <a:rPr lang="zh-TW" altLang="en-US" sz="2200" dirty="0">
                <a:solidFill>
                  <a:srgbClr val="073E87"/>
                </a:solidFill>
                <a:latin typeface="標楷體" pitchFamily="65" charset="-120"/>
                <a:ea typeface="標楷體" pitchFamily="65" charset="-120"/>
              </a:rPr>
              <a:t>請在</a:t>
            </a:r>
            <a:r>
              <a:rPr lang="zh-TW" altLang="en-US" sz="2800" dirty="0">
                <a:solidFill>
                  <a:srgbClr val="3333FF"/>
                </a:solidFill>
                <a:latin typeface="標楷體" pitchFamily="65" charset="-120"/>
                <a:ea typeface="標楷體" pitchFamily="65" charset="-120"/>
              </a:rPr>
              <a:t>教育部特教通報網</a:t>
            </a:r>
            <a:r>
              <a:rPr lang="en-US" altLang="zh-TW" sz="2200" dirty="0">
                <a:solidFill>
                  <a:srgbClr val="00B0F0"/>
                </a:solidFill>
                <a:latin typeface="標楷體" pitchFamily="65" charset="-120"/>
                <a:ea typeface="標楷體" pitchFamily="65" charset="-120"/>
              </a:rPr>
              <a:t>(</a:t>
            </a:r>
            <a:r>
              <a:rPr lang="en-US" altLang="zh-TW" sz="2200" dirty="0">
                <a:solidFill>
                  <a:srgbClr val="00B0F0"/>
                </a:solidFill>
                <a:latin typeface="標楷體" pitchFamily="65" charset="-120"/>
                <a:ea typeface="標楷體" pitchFamily="65" charset="-120"/>
                <a:hlinkClick r:id="rId2"/>
              </a:rPr>
              <a:t>https://www.set.edu.tw/</a:t>
            </a:r>
            <a:r>
              <a:rPr lang="en-US" altLang="zh-TW" sz="2200" dirty="0">
                <a:solidFill>
                  <a:srgbClr val="00B0F0"/>
                </a:solidFill>
                <a:latin typeface="標楷體" pitchFamily="65" charset="-120"/>
                <a:ea typeface="標楷體" pitchFamily="65" charset="-120"/>
              </a:rPr>
              <a:t>)</a:t>
            </a:r>
          </a:p>
          <a:p>
            <a:pPr marL="469900" lvl="1" indent="-469900" eaLnBrk="1" hangingPunct="1">
              <a:spcAft>
                <a:spcPts val="600"/>
              </a:spcAft>
              <a:buClr>
                <a:srgbClr val="31B6FD"/>
              </a:buClr>
              <a:buSzPct val="100000"/>
              <a:buNone/>
            </a:pPr>
            <a:r>
              <a:rPr lang="zh-TW" altLang="en-US" sz="2000" dirty="0">
                <a:solidFill>
                  <a:srgbClr val="073E87"/>
                </a:solidFill>
                <a:latin typeface="標楷體" pitchFamily="65" charset="-120"/>
                <a:ea typeface="標楷體" pitchFamily="65" charset="-120"/>
              </a:rPr>
              <a:t>步驟一</a:t>
            </a:r>
            <a:r>
              <a:rPr lang="zh-TW" altLang="zh-TW" sz="1700" dirty="0">
                <a:latin typeface="標楷體" pitchFamily="65" charset="-120"/>
                <a:ea typeface="標楷體" pitchFamily="65" charset="-120"/>
              </a:rPr>
              <a:t>：</a:t>
            </a:r>
            <a:r>
              <a:rPr lang="zh-TW" altLang="zh-TW" sz="1600" dirty="0">
                <a:solidFill>
                  <a:srgbClr val="FF0000"/>
                </a:solidFill>
                <a:latin typeface="標楷體" pitchFamily="65" charset="-120"/>
                <a:ea typeface="標楷體" pitchFamily="65" charset="-120"/>
              </a:rPr>
              <a:t>『特教登錄』</a:t>
            </a:r>
            <a:r>
              <a:rPr lang="en-US" altLang="zh-TW" sz="1600" dirty="0">
                <a:solidFill>
                  <a:srgbClr val="FF0000"/>
                </a:solidFill>
                <a:latin typeface="標楷體" pitchFamily="65" charset="-120"/>
                <a:ea typeface="標楷體" pitchFamily="65" charset="-120"/>
              </a:rPr>
              <a:t>-</a:t>
            </a:r>
            <a:r>
              <a:rPr lang="zh-TW" altLang="zh-TW" sz="1600" dirty="0">
                <a:solidFill>
                  <a:srgbClr val="FF0000"/>
                </a:solidFill>
                <a:latin typeface="標楷體" pitchFamily="65" charset="-120"/>
                <a:ea typeface="標楷體" pitchFamily="65" charset="-120"/>
              </a:rPr>
              <a:t>『輸入學務端帳密』</a:t>
            </a:r>
            <a:r>
              <a:rPr lang="en-US" altLang="zh-TW" sz="1600" dirty="0">
                <a:solidFill>
                  <a:srgbClr val="FF0000"/>
                </a:solidFill>
                <a:latin typeface="標楷體" pitchFamily="65" charset="-120"/>
                <a:ea typeface="標楷體" pitchFamily="65" charset="-120"/>
              </a:rPr>
              <a:t>- 『</a:t>
            </a:r>
            <a:r>
              <a:rPr lang="zh-TW" altLang="en-US" sz="1600" dirty="0">
                <a:solidFill>
                  <a:srgbClr val="FF0000"/>
                </a:solidFill>
                <a:latin typeface="標楷體" pitchFamily="65" charset="-120"/>
                <a:ea typeface="標楷體" pitchFamily="65" charset="-120"/>
              </a:rPr>
              <a:t>特殊教育學生</a:t>
            </a:r>
            <a:r>
              <a:rPr lang="en-US" altLang="zh-TW" sz="1600" dirty="0">
                <a:solidFill>
                  <a:srgbClr val="FF0000"/>
                </a:solidFill>
                <a:latin typeface="標楷體" pitchFamily="65" charset="-120"/>
                <a:ea typeface="標楷體" pitchFamily="65" charset="-120"/>
              </a:rPr>
              <a:t>』-『</a:t>
            </a:r>
            <a:r>
              <a:rPr lang="zh-TW" altLang="en-US" sz="1600" dirty="0">
                <a:solidFill>
                  <a:srgbClr val="FF0000"/>
                </a:solidFill>
                <a:latin typeface="標楷體" pitchFamily="65" charset="-120"/>
                <a:ea typeface="標楷體" pitchFamily="65" charset="-120"/>
              </a:rPr>
              <a:t>身心障礙類</a:t>
            </a:r>
            <a:r>
              <a:rPr lang="en-US" altLang="zh-TW" sz="1600" dirty="0">
                <a:solidFill>
                  <a:srgbClr val="FF0000"/>
                </a:solidFill>
                <a:latin typeface="標楷體" pitchFamily="65" charset="-120"/>
                <a:ea typeface="標楷體" pitchFamily="65" charset="-120"/>
              </a:rPr>
              <a:t>』 -</a:t>
            </a:r>
            <a:br>
              <a:rPr lang="en-US" altLang="zh-TW" sz="1600" dirty="0">
                <a:solidFill>
                  <a:srgbClr val="FF0000"/>
                </a:solidFill>
                <a:latin typeface="標楷體" pitchFamily="65" charset="-120"/>
                <a:ea typeface="標楷體" pitchFamily="65" charset="-120"/>
              </a:rPr>
            </a:br>
            <a:r>
              <a:rPr lang="zh-TW" altLang="en-US" sz="1600" dirty="0">
                <a:solidFill>
                  <a:srgbClr val="FF0000"/>
                </a:solidFill>
                <a:latin typeface="標楷體" pitchFamily="65" charset="-120"/>
                <a:ea typeface="標楷體" pitchFamily="65" charset="-120"/>
              </a:rPr>
              <a:t>      </a:t>
            </a:r>
            <a:r>
              <a:rPr lang="en-US" altLang="zh-TW" sz="1600" dirty="0">
                <a:solidFill>
                  <a:srgbClr val="FF0000"/>
                </a:solidFill>
                <a:latin typeface="標楷體" pitchFamily="65" charset="-120"/>
                <a:ea typeface="標楷體" pitchFamily="65" charset="-120"/>
              </a:rPr>
              <a:t>『</a:t>
            </a:r>
            <a:r>
              <a:rPr lang="zh-TW" altLang="en-US" sz="1600" dirty="0">
                <a:solidFill>
                  <a:srgbClr val="FF0000"/>
                </a:solidFill>
                <a:latin typeface="標楷體" pitchFamily="65" charset="-120"/>
                <a:ea typeface="標楷體" pitchFamily="65" charset="-120"/>
              </a:rPr>
              <a:t>疑似身障生</a:t>
            </a:r>
            <a:r>
              <a:rPr lang="en-US" altLang="zh-TW" sz="1600" dirty="0">
                <a:solidFill>
                  <a:srgbClr val="FF0000"/>
                </a:solidFill>
                <a:latin typeface="標楷體" pitchFamily="65" charset="-120"/>
                <a:ea typeface="標楷體" pitchFamily="65" charset="-120"/>
              </a:rPr>
              <a:t>』-『</a:t>
            </a:r>
            <a:r>
              <a:rPr lang="zh-TW" altLang="en-US" sz="1600" dirty="0">
                <a:solidFill>
                  <a:srgbClr val="FF0000"/>
                </a:solidFill>
                <a:latin typeface="標楷體" pitchFamily="65" charset="-120"/>
                <a:ea typeface="標楷體" pitchFamily="65" charset="-120"/>
              </a:rPr>
              <a:t>新增身障生</a:t>
            </a:r>
            <a:r>
              <a:rPr lang="en-US" altLang="zh-TW" sz="1600" dirty="0">
                <a:solidFill>
                  <a:srgbClr val="FF0000"/>
                </a:solidFill>
                <a:latin typeface="標楷體" pitchFamily="65" charset="-120"/>
                <a:ea typeface="標楷體" pitchFamily="65" charset="-120"/>
              </a:rPr>
              <a:t>』-</a:t>
            </a:r>
            <a:r>
              <a:rPr lang="zh-TW" altLang="zh-TW" sz="1600" dirty="0">
                <a:solidFill>
                  <a:srgbClr val="FF0000"/>
                </a:solidFill>
                <a:latin typeface="標楷體" pitchFamily="65" charset="-120"/>
                <a:ea typeface="標楷體" pitchFamily="65" charset="-120"/>
              </a:rPr>
              <a:t> 『</a:t>
            </a:r>
            <a:r>
              <a:rPr lang="zh-TW" altLang="en-US" sz="1600" dirty="0">
                <a:solidFill>
                  <a:srgbClr val="FF0000"/>
                </a:solidFill>
                <a:latin typeface="標楷體" pitchFamily="65" charset="-120"/>
                <a:ea typeface="標楷體" pitchFamily="65" charset="-120"/>
              </a:rPr>
              <a:t>輸入身分證字號</a:t>
            </a:r>
            <a:r>
              <a:rPr lang="zh-TW" altLang="zh-TW" sz="1600" dirty="0">
                <a:solidFill>
                  <a:srgbClr val="FF0000"/>
                </a:solidFill>
                <a:latin typeface="標楷體" pitchFamily="65" charset="-120"/>
                <a:ea typeface="標楷體" pitchFamily="65" charset="-120"/>
              </a:rPr>
              <a:t>』 </a:t>
            </a:r>
            <a:r>
              <a:rPr lang="en-US" altLang="zh-TW" sz="1600" dirty="0">
                <a:solidFill>
                  <a:srgbClr val="FF0000"/>
                </a:solidFill>
                <a:latin typeface="標楷體" pitchFamily="65" charset="-120"/>
                <a:ea typeface="標楷體" pitchFamily="65" charset="-120"/>
              </a:rPr>
              <a:t>-</a:t>
            </a:r>
            <a:r>
              <a:rPr lang="zh-TW" altLang="zh-TW" sz="1600" dirty="0">
                <a:solidFill>
                  <a:srgbClr val="FF0000"/>
                </a:solidFill>
                <a:latin typeface="標楷體" pitchFamily="65" charset="-120"/>
                <a:ea typeface="標楷體" pitchFamily="65" charset="-120"/>
              </a:rPr>
              <a:t> 『</a:t>
            </a:r>
            <a:r>
              <a:rPr lang="zh-TW" altLang="en-US" sz="1600" dirty="0">
                <a:solidFill>
                  <a:srgbClr val="FF0000"/>
                </a:solidFill>
                <a:latin typeface="標楷體" pitchFamily="65" charset="-120"/>
                <a:ea typeface="標楷體" pitchFamily="65" charset="-120"/>
              </a:rPr>
              <a:t>選擇教育階段</a:t>
            </a:r>
            <a:r>
              <a:rPr lang="zh-TW" altLang="zh-TW" sz="1600" dirty="0">
                <a:solidFill>
                  <a:srgbClr val="FF0000"/>
                </a:solidFill>
                <a:latin typeface="標楷體" pitchFamily="65" charset="-120"/>
                <a:ea typeface="標楷體" pitchFamily="65" charset="-120"/>
              </a:rPr>
              <a:t>』 </a:t>
            </a:r>
            <a:r>
              <a:rPr lang="en-US" altLang="zh-TW" sz="1600" dirty="0">
                <a:solidFill>
                  <a:srgbClr val="FF0000"/>
                </a:solidFill>
                <a:latin typeface="標楷體" pitchFamily="65" charset="-120"/>
                <a:ea typeface="標楷體" pitchFamily="65" charset="-120"/>
              </a:rPr>
              <a:t>- </a:t>
            </a:r>
          </a:p>
          <a:p>
            <a:pPr marL="469900" lvl="1" indent="-469900" eaLnBrk="1" hangingPunct="1">
              <a:spcAft>
                <a:spcPts val="600"/>
              </a:spcAft>
              <a:buClr>
                <a:srgbClr val="31B6FD"/>
              </a:buClr>
              <a:buSzPct val="100000"/>
              <a:buNone/>
            </a:pPr>
            <a:r>
              <a:rPr lang="en-US" altLang="zh-TW" sz="1600" dirty="0">
                <a:solidFill>
                  <a:srgbClr val="FF0000"/>
                </a:solidFill>
                <a:latin typeface="標楷體" pitchFamily="65" charset="-120"/>
                <a:ea typeface="標楷體" pitchFamily="65" charset="-120"/>
              </a:rPr>
              <a:t>           『</a:t>
            </a:r>
            <a:r>
              <a:rPr lang="zh-TW" altLang="en-US" sz="1600" dirty="0">
                <a:solidFill>
                  <a:srgbClr val="FF0000"/>
                </a:solidFill>
                <a:latin typeface="標楷體" pitchFamily="65" charset="-120"/>
                <a:ea typeface="標楷體" pitchFamily="65" charset="-120"/>
              </a:rPr>
              <a:t>下一步</a:t>
            </a:r>
            <a:r>
              <a:rPr lang="en-US" altLang="zh-TW" sz="1600" dirty="0">
                <a:solidFill>
                  <a:srgbClr val="FF0000"/>
                </a:solidFill>
                <a:latin typeface="標楷體" pitchFamily="65" charset="-120"/>
                <a:ea typeface="標楷體" pitchFamily="65" charset="-120"/>
              </a:rPr>
              <a:t>』 -</a:t>
            </a:r>
            <a:r>
              <a:rPr lang="zh-TW" altLang="en-US" sz="1600" dirty="0">
                <a:solidFill>
                  <a:srgbClr val="073E87"/>
                </a:solidFill>
                <a:latin typeface="標楷體" pitchFamily="65" charset="-120"/>
                <a:ea typeface="標楷體" pitchFamily="65" charset="-120"/>
              </a:rPr>
              <a:t>編輯填寫幼兒資料</a:t>
            </a:r>
            <a:r>
              <a:rPr lang="en-US" altLang="zh-TW" sz="1600" dirty="0">
                <a:solidFill>
                  <a:srgbClr val="FF0000"/>
                </a:solidFill>
                <a:latin typeface="標楷體" pitchFamily="65" charset="-120"/>
                <a:ea typeface="標楷體" pitchFamily="65" charset="-120"/>
              </a:rPr>
              <a:t>- 『</a:t>
            </a:r>
            <a:r>
              <a:rPr lang="zh-TW" altLang="en-US" sz="1600" dirty="0">
                <a:solidFill>
                  <a:srgbClr val="FF0000"/>
                </a:solidFill>
                <a:latin typeface="標楷體" pitchFamily="65" charset="-120"/>
                <a:ea typeface="標楷體" pitchFamily="65" charset="-120"/>
              </a:rPr>
              <a:t>儲存</a:t>
            </a:r>
            <a:r>
              <a:rPr lang="en-US" altLang="zh-TW" sz="1600" dirty="0">
                <a:solidFill>
                  <a:srgbClr val="FF0000"/>
                </a:solidFill>
                <a:latin typeface="標楷體" pitchFamily="65" charset="-120"/>
                <a:ea typeface="標楷體" pitchFamily="65" charset="-120"/>
              </a:rPr>
              <a:t>』</a:t>
            </a:r>
            <a:r>
              <a:rPr lang="zh-TW" altLang="en-US" sz="1600" dirty="0">
                <a:solidFill>
                  <a:srgbClr val="073E87"/>
                </a:solidFill>
                <a:latin typeface="標楷體" pitchFamily="65" charset="-120"/>
                <a:ea typeface="標楷體" pitchFamily="65" charset="-120"/>
              </a:rPr>
              <a:t>。</a:t>
            </a:r>
            <a:endParaRPr lang="en-US" altLang="zh-TW" sz="1600" dirty="0">
              <a:solidFill>
                <a:srgbClr val="073E87"/>
              </a:solidFill>
              <a:latin typeface="標楷體" pitchFamily="65" charset="-120"/>
              <a:ea typeface="標楷體" pitchFamily="65" charset="-120"/>
            </a:endParaRPr>
          </a:p>
          <a:p>
            <a:pPr marL="469900" lvl="1" indent="-469900" eaLnBrk="1" hangingPunct="1">
              <a:spcAft>
                <a:spcPts val="600"/>
              </a:spcAft>
              <a:buClr>
                <a:srgbClr val="31B6FD"/>
              </a:buClr>
              <a:buSzPct val="100000"/>
              <a:buNone/>
            </a:pPr>
            <a:r>
              <a:rPr lang="zh-TW" altLang="en-US" sz="2000" dirty="0">
                <a:solidFill>
                  <a:srgbClr val="073E87"/>
                </a:solidFill>
                <a:latin typeface="標楷體" pitchFamily="65" charset="-120"/>
                <a:ea typeface="標楷體" pitchFamily="65" charset="-120"/>
              </a:rPr>
              <a:t>步驟二</a:t>
            </a:r>
            <a:r>
              <a:rPr lang="zh-TW" altLang="zh-TW" sz="1700" dirty="0">
                <a:latin typeface="標楷體" pitchFamily="65" charset="-120"/>
                <a:ea typeface="標楷體" pitchFamily="65" charset="-120"/>
              </a:rPr>
              <a:t>：</a:t>
            </a:r>
            <a:endParaRPr lang="en-US" altLang="zh-TW" sz="1700" dirty="0">
              <a:latin typeface="標楷體" pitchFamily="65" charset="-120"/>
              <a:ea typeface="標楷體" pitchFamily="65" charset="-120"/>
            </a:endParaRPr>
          </a:p>
          <a:p>
            <a:pPr marL="469900" lvl="1" indent="-469900" eaLnBrk="1" hangingPunct="1">
              <a:spcAft>
                <a:spcPts val="600"/>
              </a:spcAft>
              <a:buClr>
                <a:srgbClr val="31B6FD"/>
              </a:buClr>
              <a:buSzPct val="100000"/>
              <a:buNone/>
            </a:pPr>
            <a:r>
              <a:rPr lang="zh-TW" altLang="en-US" sz="1600" dirty="0">
                <a:latin typeface="標楷體" pitchFamily="65" charset="-120"/>
                <a:ea typeface="標楷體" pitchFamily="65" charset="-120"/>
              </a:rPr>
              <a:t>（</a:t>
            </a:r>
            <a:r>
              <a:rPr lang="en-US" altLang="zh-TW" sz="1600" dirty="0">
                <a:latin typeface="標楷體" pitchFamily="65" charset="-120"/>
                <a:ea typeface="標楷體" pitchFamily="65" charset="-120"/>
              </a:rPr>
              <a:t>1</a:t>
            </a:r>
            <a:r>
              <a:rPr lang="zh-TW" altLang="en-US" sz="1600" dirty="0">
                <a:latin typeface="標楷體" pitchFamily="65" charset="-120"/>
                <a:ea typeface="標楷體" pitchFamily="65" charset="-120"/>
              </a:rPr>
              <a:t>）</a:t>
            </a:r>
            <a:r>
              <a:rPr lang="en-US" altLang="zh-TW" sz="1600" dirty="0">
                <a:solidFill>
                  <a:srgbClr val="CC3300"/>
                </a:solidFill>
                <a:latin typeface="標楷體" pitchFamily="65" charset="-120"/>
                <a:ea typeface="標楷體" pitchFamily="65" charset="-120"/>
              </a:rPr>
              <a:t>『</a:t>
            </a:r>
            <a:r>
              <a:rPr lang="zh-TW" altLang="en-US" sz="1600" dirty="0">
                <a:solidFill>
                  <a:srgbClr val="CC3300"/>
                </a:solidFill>
                <a:latin typeface="標楷體" pitchFamily="65" charset="-120"/>
                <a:ea typeface="標楷體" pitchFamily="65" charset="-120"/>
              </a:rPr>
              <a:t>提報鑑定安置</a:t>
            </a:r>
            <a:r>
              <a:rPr lang="en-US" altLang="zh-TW" sz="1600" dirty="0">
                <a:solidFill>
                  <a:srgbClr val="CC3300"/>
                </a:solidFill>
                <a:latin typeface="標楷體" pitchFamily="65" charset="-120"/>
                <a:ea typeface="標楷體" pitchFamily="65" charset="-120"/>
              </a:rPr>
              <a:t>』</a:t>
            </a:r>
            <a:r>
              <a:rPr lang="en-US" altLang="zh-TW" sz="1600" dirty="0">
                <a:solidFill>
                  <a:srgbClr val="FF0000"/>
                </a:solidFill>
                <a:latin typeface="標楷體" pitchFamily="65" charset="-120"/>
                <a:ea typeface="標楷體" pitchFamily="65" charset="-120"/>
              </a:rPr>
              <a:t>-</a:t>
            </a:r>
            <a:r>
              <a:rPr lang="en-US" altLang="zh-TW" sz="1600" dirty="0">
                <a:solidFill>
                  <a:srgbClr val="CC3300"/>
                </a:solidFill>
                <a:latin typeface="標楷體" pitchFamily="65" charset="-120"/>
                <a:ea typeface="標楷體" pitchFamily="65" charset="-120"/>
              </a:rPr>
              <a:t>『</a:t>
            </a:r>
            <a:r>
              <a:rPr lang="zh-TW" altLang="en-US" sz="1600" dirty="0">
                <a:solidFill>
                  <a:srgbClr val="CC3300"/>
                </a:solidFill>
                <a:latin typeface="標楷體" pitchFamily="65" charset="-120"/>
                <a:ea typeface="標楷體" pitchFamily="65" charset="-120"/>
              </a:rPr>
              <a:t>填寫鑑定摘要表</a:t>
            </a:r>
            <a:r>
              <a:rPr lang="en-US" altLang="zh-TW" sz="1600" dirty="0">
                <a:solidFill>
                  <a:srgbClr val="CC3300"/>
                </a:solidFill>
                <a:latin typeface="標楷體" pitchFamily="65" charset="-120"/>
                <a:ea typeface="標楷體" pitchFamily="65" charset="-120"/>
              </a:rPr>
              <a:t>』</a:t>
            </a:r>
            <a:r>
              <a:rPr lang="en-US" altLang="zh-TW" sz="1600" dirty="0">
                <a:solidFill>
                  <a:srgbClr val="FF0000"/>
                </a:solidFill>
                <a:latin typeface="標楷體" pitchFamily="65" charset="-120"/>
                <a:ea typeface="標楷體" pitchFamily="65" charset="-120"/>
              </a:rPr>
              <a:t>-</a:t>
            </a:r>
            <a:r>
              <a:rPr lang="zh-TW" altLang="en-US" sz="1600" dirty="0">
                <a:solidFill>
                  <a:srgbClr val="FF0000"/>
                </a:solidFill>
                <a:latin typeface="標楷體" pitchFamily="65" charset="-120"/>
                <a:ea typeface="標楷體" pitchFamily="65" charset="-120"/>
              </a:rPr>
              <a:t>選擇作業梯次</a:t>
            </a:r>
            <a:r>
              <a:rPr lang="zh-TW" altLang="en-US" sz="1600" dirty="0">
                <a:latin typeface="標楷體" pitchFamily="65" charset="-120"/>
                <a:ea typeface="標楷體" pitchFamily="65" charset="-120"/>
              </a:rPr>
              <a:t>→ </a:t>
            </a:r>
            <a:r>
              <a:rPr lang="en-US" altLang="zh-TW" sz="1600" dirty="0" smtClean="0">
                <a:solidFill>
                  <a:srgbClr val="FF0000"/>
                </a:solidFill>
                <a:latin typeface="標楷體" pitchFamily="65" charset="-120"/>
                <a:ea typeface="標楷體" pitchFamily="65" charset="-120"/>
              </a:rPr>
              <a:t>113</a:t>
            </a:r>
            <a:r>
              <a:rPr lang="zh-TW" altLang="en-US" sz="1600" dirty="0" smtClean="0">
                <a:solidFill>
                  <a:srgbClr val="FF0000"/>
                </a:solidFill>
                <a:latin typeface="標楷體" pitchFamily="65" charset="-120"/>
                <a:ea typeface="標楷體" pitchFamily="65" charset="-120"/>
              </a:rPr>
              <a:t>學年</a:t>
            </a:r>
            <a:r>
              <a:rPr lang="zh-TW" altLang="en-US" sz="1600" dirty="0">
                <a:solidFill>
                  <a:srgbClr val="FF0000"/>
                </a:solidFill>
                <a:latin typeface="標楷體" pitchFamily="65" charset="-120"/>
                <a:ea typeface="標楷體" pitchFamily="65" charset="-120"/>
              </a:rPr>
              <a:t>度</a:t>
            </a:r>
            <a:r>
              <a:rPr lang="zh-TW" altLang="en-US" sz="1600" dirty="0">
                <a:latin typeface="標楷體" pitchFamily="65" charset="-120"/>
                <a:ea typeface="標楷體" pitchFamily="65" charset="-120"/>
              </a:rPr>
              <a:t>→選擇</a:t>
            </a:r>
            <a:r>
              <a:rPr lang="en-US" altLang="zh-TW" sz="1600" dirty="0">
                <a:solidFill>
                  <a:srgbClr val="FF0000"/>
                </a:solidFill>
                <a:latin typeface="標楷體" pitchFamily="65" charset="-120"/>
                <a:ea typeface="標楷體" pitchFamily="65" charset="-120"/>
              </a:rPr>
              <a:t>(</a:t>
            </a:r>
            <a:r>
              <a:rPr lang="zh-TW" altLang="en-US" sz="1600" dirty="0">
                <a:solidFill>
                  <a:srgbClr val="FF0000"/>
                </a:solidFill>
                <a:latin typeface="標楷體" pitchFamily="65" charset="-120"/>
                <a:ea typeface="標楷體" pitchFamily="65" charset="-120"/>
              </a:rPr>
              <a:t>學前鑑定安置</a:t>
            </a:r>
            <a:r>
              <a:rPr lang="en-US" altLang="zh-TW" sz="1600" dirty="0">
                <a:solidFill>
                  <a:srgbClr val="FF0000"/>
                </a:solidFill>
                <a:latin typeface="標楷體" pitchFamily="65" charset="-120"/>
                <a:ea typeface="標楷體" pitchFamily="65" charset="-120"/>
              </a:rPr>
              <a:t>-</a:t>
            </a:r>
            <a:r>
              <a:rPr lang="zh-TW" altLang="en-US" sz="1600" dirty="0">
                <a:solidFill>
                  <a:srgbClr val="FF0000"/>
                </a:solidFill>
                <a:latin typeface="標楷體" pitchFamily="65" charset="-120"/>
                <a:ea typeface="標楷體" pitchFamily="65" charset="-120"/>
              </a:rPr>
              <a:t>分區</a:t>
            </a:r>
            <a:r>
              <a:rPr lang="en-US" altLang="zh-TW" sz="1600" dirty="0">
                <a:solidFill>
                  <a:srgbClr val="FF0000"/>
                </a:solidFill>
                <a:latin typeface="標楷體" pitchFamily="65" charset="-120"/>
                <a:ea typeface="標楷體" pitchFamily="65" charset="-120"/>
              </a:rPr>
              <a:t>)</a:t>
            </a:r>
            <a:r>
              <a:rPr lang="zh-TW" altLang="en-US" sz="1600" dirty="0">
                <a:solidFill>
                  <a:srgbClr val="FF0000"/>
                </a:solidFill>
                <a:latin typeface="標楷體" pitchFamily="65" charset="-120"/>
                <a:ea typeface="標楷體" pitchFamily="65" charset="-120"/>
              </a:rPr>
              <a:t>提報</a:t>
            </a:r>
            <a:r>
              <a:rPr lang="en-US" altLang="zh-TW" sz="1600" dirty="0">
                <a:solidFill>
                  <a:srgbClr val="FF0000"/>
                </a:solidFill>
                <a:latin typeface="標楷體" pitchFamily="65" charset="-120"/>
                <a:ea typeface="標楷體" pitchFamily="65" charset="-120"/>
              </a:rPr>
              <a:t>-</a:t>
            </a:r>
            <a:r>
              <a:rPr lang="en-US" altLang="zh-TW" sz="1600" dirty="0">
                <a:solidFill>
                  <a:srgbClr val="CC3300"/>
                </a:solidFill>
                <a:latin typeface="標楷體" pitchFamily="65" charset="-120"/>
                <a:ea typeface="標楷體" pitchFamily="65" charset="-120"/>
              </a:rPr>
              <a:t>『</a:t>
            </a:r>
            <a:r>
              <a:rPr lang="zh-TW" altLang="en-US" sz="1600" dirty="0">
                <a:solidFill>
                  <a:srgbClr val="CC3300"/>
                </a:solidFill>
                <a:latin typeface="標楷體" pitchFamily="65" charset="-120"/>
                <a:ea typeface="標楷體" pitchFamily="65" charset="-120"/>
              </a:rPr>
              <a:t>新增提報鑑定學生</a:t>
            </a:r>
            <a:r>
              <a:rPr lang="en-US" altLang="zh-TW" sz="1600" dirty="0">
                <a:solidFill>
                  <a:srgbClr val="CC3300"/>
                </a:solidFill>
                <a:latin typeface="標楷體" pitchFamily="65" charset="-120"/>
                <a:ea typeface="標楷體" pitchFamily="65" charset="-120"/>
              </a:rPr>
              <a:t>』</a:t>
            </a:r>
          </a:p>
          <a:p>
            <a:pPr marL="469900" lvl="1" indent="-469900" eaLnBrk="1" hangingPunct="1">
              <a:spcAft>
                <a:spcPts val="600"/>
              </a:spcAft>
              <a:buClr>
                <a:srgbClr val="31B6FD"/>
              </a:buClr>
              <a:buSzPct val="100000"/>
              <a:buNone/>
            </a:pPr>
            <a:r>
              <a:rPr lang="zh-TW" altLang="zh-TW" sz="1600" dirty="0">
                <a:latin typeface="標楷體" pitchFamily="65" charset="-120"/>
                <a:ea typeface="標楷體" pitchFamily="65" charset="-120"/>
              </a:rPr>
              <a:t>（2</a:t>
            </a:r>
            <a:r>
              <a:rPr lang="en-US" altLang="zh-TW" sz="1600" dirty="0">
                <a:latin typeface="標楷體" pitchFamily="65" charset="-120"/>
                <a:ea typeface="標楷體" pitchFamily="65" charset="-120"/>
              </a:rPr>
              <a:t>)</a:t>
            </a:r>
            <a:r>
              <a:rPr lang="zh-TW" altLang="zh-TW" sz="1600" dirty="0">
                <a:latin typeface="標楷體" pitchFamily="65" charset="-120"/>
                <a:ea typeface="標楷體" pitchFamily="65" charset="-120"/>
              </a:rPr>
              <a:t>『選擇</a:t>
            </a:r>
            <a:r>
              <a:rPr lang="zh-TW" altLang="en-US" sz="1600" dirty="0">
                <a:solidFill>
                  <a:srgbClr val="073E87"/>
                </a:solidFill>
                <a:latin typeface="標楷體" pitchFamily="65" charset="-120"/>
                <a:ea typeface="標楷體" pitchFamily="65" charset="-120"/>
              </a:rPr>
              <a:t>提報類組</a:t>
            </a:r>
            <a:r>
              <a:rPr lang="zh-TW" altLang="zh-TW" sz="1600" dirty="0">
                <a:latin typeface="標楷體" pitchFamily="65" charset="-120"/>
                <a:ea typeface="標楷體" pitchFamily="65" charset="-120"/>
              </a:rPr>
              <a:t>』</a:t>
            </a:r>
            <a:r>
              <a:rPr lang="en-US" altLang="zh-TW" sz="1600" dirty="0">
                <a:latin typeface="標楷體" pitchFamily="65" charset="-120"/>
                <a:ea typeface="標楷體" pitchFamily="65" charset="-120"/>
              </a:rPr>
              <a:t> :</a:t>
            </a:r>
            <a:r>
              <a:rPr lang="zh-TW" altLang="en-US" sz="1600" dirty="0">
                <a:solidFill>
                  <a:srgbClr val="002060"/>
                </a:solidFill>
                <a:latin typeface="標楷體" pitchFamily="65" charset="-120"/>
                <a:ea typeface="標楷體" pitchFamily="65" charset="-120"/>
              </a:rPr>
              <a:t>依據</a:t>
            </a:r>
            <a:r>
              <a:rPr lang="zh-TW" altLang="en-US" sz="1600" dirty="0">
                <a:solidFill>
                  <a:srgbClr val="002060"/>
                </a:solidFill>
                <a:latin typeface="標楷體"/>
                <a:ea typeface="標楷體"/>
              </a:rPr>
              <a:t>「特教障礙類別」勾選</a:t>
            </a:r>
            <a:endParaRPr lang="en-US" altLang="zh-TW" sz="1600" dirty="0">
              <a:solidFill>
                <a:srgbClr val="002060"/>
              </a:solidFill>
              <a:latin typeface="標楷體"/>
              <a:ea typeface="標楷體"/>
            </a:endParaRPr>
          </a:p>
          <a:p>
            <a:pPr marL="469900" lvl="1" indent="-469900" eaLnBrk="1" hangingPunct="1">
              <a:spcAft>
                <a:spcPts val="600"/>
              </a:spcAft>
              <a:buClr>
                <a:srgbClr val="31B6FD"/>
              </a:buClr>
              <a:buSzPct val="100000"/>
              <a:buNone/>
            </a:pPr>
            <a:r>
              <a:rPr lang="zh-TW" altLang="en-US" sz="1600" dirty="0">
                <a:latin typeface="標楷體" pitchFamily="65" charset="-120"/>
                <a:ea typeface="標楷體" pitchFamily="65" charset="-120"/>
              </a:rPr>
              <a:t> </a:t>
            </a:r>
            <a:r>
              <a:rPr lang="en-US" altLang="zh-TW" sz="1600" dirty="0">
                <a:latin typeface="標楷體" pitchFamily="65" charset="-120"/>
                <a:ea typeface="標楷體" pitchFamily="65" charset="-120"/>
              </a:rPr>
              <a:t>(3)</a:t>
            </a:r>
            <a:r>
              <a:rPr lang="zh-TW" altLang="zh-TW" sz="1600" dirty="0">
                <a:latin typeface="標楷體" pitchFamily="65" charset="-120"/>
                <a:ea typeface="標楷體" pitchFamily="65" charset="-120"/>
              </a:rPr>
              <a:t>『選擇提報身分』</a:t>
            </a:r>
            <a:r>
              <a:rPr lang="zh-TW" altLang="en-US" sz="1600" dirty="0">
                <a:latin typeface="標楷體" pitchFamily="65" charset="-120"/>
                <a:ea typeface="標楷體" pitchFamily="65" charset="-120"/>
              </a:rPr>
              <a:t>選擇</a:t>
            </a:r>
            <a:r>
              <a:rPr lang="en-US" altLang="zh-TW" sz="1600" dirty="0">
                <a:latin typeface="標楷體"/>
                <a:ea typeface="標楷體"/>
              </a:rPr>
              <a:t>《</a:t>
            </a:r>
            <a:r>
              <a:rPr lang="zh-TW" altLang="en-US" sz="1600" dirty="0">
                <a:latin typeface="標楷體"/>
                <a:ea typeface="標楷體"/>
              </a:rPr>
              <a:t>提報疑似新個案</a:t>
            </a:r>
            <a:r>
              <a:rPr lang="en-US" altLang="zh-TW" sz="1600" dirty="0">
                <a:latin typeface="標楷體"/>
                <a:ea typeface="標楷體"/>
              </a:rPr>
              <a:t>》</a:t>
            </a:r>
            <a:endParaRPr lang="en-US" altLang="zh-TW" sz="1600" dirty="0">
              <a:latin typeface="標楷體" pitchFamily="65" charset="-120"/>
              <a:ea typeface="標楷體" pitchFamily="65" charset="-120"/>
            </a:endParaRPr>
          </a:p>
          <a:p>
            <a:pPr marL="469900" lvl="1" indent="-469900" eaLnBrk="1" hangingPunct="1">
              <a:spcAft>
                <a:spcPts val="600"/>
              </a:spcAft>
              <a:buClr>
                <a:srgbClr val="31B6FD"/>
              </a:buClr>
              <a:buSzPct val="100000"/>
              <a:buFont typeface="Wingdings 2" pitchFamily="18" charset="2"/>
              <a:buNone/>
            </a:pPr>
            <a:r>
              <a:rPr lang="zh-TW" altLang="zh-TW" sz="1600" dirty="0">
                <a:latin typeface="標楷體" pitchFamily="65" charset="-120"/>
                <a:ea typeface="標楷體" pitchFamily="65" charset="-120"/>
              </a:rPr>
              <a:t>（</a:t>
            </a:r>
            <a:r>
              <a:rPr lang="en-US" altLang="zh-TW" sz="1600" dirty="0">
                <a:latin typeface="標楷體" pitchFamily="65" charset="-120"/>
                <a:ea typeface="標楷體" pitchFamily="65" charset="-120"/>
              </a:rPr>
              <a:t>4</a:t>
            </a:r>
            <a:r>
              <a:rPr lang="zh-TW" altLang="zh-TW" sz="1600" dirty="0">
                <a:latin typeface="標楷體" pitchFamily="65" charset="-120"/>
                <a:ea typeface="標楷體" pitchFamily="65" charset="-120"/>
              </a:rPr>
              <a:t>）</a:t>
            </a:r>
            <a:r>
              <a:rPr lang="en-US" altLang="zh-TW" sz="1600" dirty="0">
                <a:solidFill>
                  <a:srgbClr val="073E87"/>
                </a:solidFill>
                <a:latin typeface="標楷體" pitchFamily="65" charset="-120"/>
                <a:ea typeface="標楷體" pitchFamily="65" charset="-120"/>
              </a:rPr>
              <a:t>『</a:t>
            </a:r>
            <a:r>
              <a:rPr lang="zh-TW" altLang="en-US" sz="1600" dirty="0">
                <a:solidFill>
                  <a:srgbClr val="073E87"/>
                </a:solidFill>
                <a:latin typeface="標楷體" pitchFamily="65" charset="-120"/>
                <a:ea typeface="標楷體" pitchFamily="65" charset="-120"/>
              </a:rPr>
              <a:t>選擇完畢</a:t>
            </a:r>
            <a:r>
              <a:rPr lang="en-US" altLang="zh-TW" sz="1600" dirty="0">
                <a:solidFill>
                  <a:srgbClr val="073E87"/>
                </a:solidFill>
                <a:latin typeface="標楷體" pitchFamily="65" charset="-120"/>
                <a:ea typeface="標楷體" pitchFamily="65" charset="-120"/>
              </a:rPr>
              <a:t>』</a:t>
            </a:r>
            <a:r>
              <a:rPr lang="zh-TW" altLang="en-US" sz="1600" dirty="0">
                <a:solidFill>
                  <a:srgbClr val="073E87"/>
                </a:solidFill>
                <a:latin typeface="標楷體" pitchFamily="65" charset="-120"/>
                <a:ea typeface="標楷體" pitchFamily="65" charset="-120"/>
              </a:rPr>
              <a:t>。</a:t>
            </a:r>
            <a:endParaRPr lang="en-US" altLang="zh-TW" sz="1600" dirty="0">
              <a:solidFill>
                <a:srgbClr val="073E87"/>
              </a:solidFill>
              <a:latin typeface="標楷體" pitchFamily="65" charset="-120"/>
              <a:ea typeface="標楷體" pitchFamily="65" charset="-120"/>
            </a:endParaRPr>
          </a:p>
          <a:p>
            <a:pPr marL="469900" lvl="1" indent="-469900" eaLnBrk="1" hangingPunct="1">
              <a:spcAft>
                <a:spcPts val="600"/>
              </a:spcAft>
              <a:buClr>
                <a:srgbClr val="31B6FD"/>
              </a:buClr>
              <a:buSzPct val="100000"/>
              <a:buFont typeface="Wingdings 2" pitchFamily="18" charset="2"/>
              <a:buNone/>
            </a:pPr>
            <a:r>
              <a:rPr lang="zh-TW" altLang="en-US" sz="2200" dirty="0">
                <a:solidFill>
                  <a:srgbClr val="FF0000"/>
                </a:solidFill>
                <a:latin typeface="標楷體" pitchFamily="65" charset="-120"/>
                <a:ea typeface="標楷體" pitchFamily="65" charset="-120"/>
              </a:rPr>
              <a:t>注意</a:t>
            </a:r>
            <a:r>
              <a:rPr lang="en-US" altLang="zh-TW" sz="2200" dirty="0">
                <a:solidFill>
                  <a:srgbClr val="FF0000"/>
                </a:solidFill>
                <a:latin typeface="標楷體" pitchFamily="65" charset="-120"/>
                <a:ea typeface="標楷體" pitchFamily="65" charset="-120"/>
              </a:rPr>
              <a:t>:</a:t>
            </a:r>
            <a:r>
              <a:rPr lang="zh-TW" altLang="en-US" sz="2200" dirty="0">
                <a:latin typeface="標楷體" pitchFamily="65" charset="-120"/>
                <a:ea typeface="標楷體" pitchFamily="65" charset="-120"/>
              </a:rPr>
              <a:t>在通報系統上提報的學生名單，需與送件審查資料相符合</a:t>
            </a:r>
            <a:r>
              <a:rPr lang="zh-TW" altLang="en-US" sz="2200" dirty="0">
                <a:solidFill>
                  <a:srgbClr val="FF0000"/>
                </a:solidFill>
                <a:latin typeface="標楷體" pitchFamily="65" charset="-120"/>
                <a:ea typeface="標楷體" pitchFamily="65" charset="-120"/>
              </a:rPr>
              <a:t>需列印</a:t>
            </a:r>
            <a:r>
              <a:rPr lang="zh-TW" altLang="en-US" sz="2200" dirty="0">
                <a:latin typeface="標楷體" pitchFamily="65" charset="-120"/>
                <a:ea typeface="標楷體" pitchFamily="65" charset="-120"/>
              </a:rPr>
              <a:t>提報清冊</a:t>
            </a:r>
            <a:r>
              <a:rPr lang="zh-TW" altLang="en-US" sz="1700" dirty="0">
                <a:latin typeface="標楷體" pitchFamily="65" charset="-120"/>
                <a:ea typeface="標楷體" pitchFamily="65" charset="-120"/>
              </a:rPr>
              <a:t>。</a:t>
            </a:r>
            <a:endParaRPr lang="en-US" altLang="zh-TW" sz="4000" dirty="0">
              <a:latin typeface="標楷體" pitchFamily="65" charset="-120"/>
              <a:ea typeface="標楷體" pitchFamily="65" charset="-120"/>
            </a:endParaRPr>
          </a:p>
          <a:p>
            <a:endParaRPr lang="zh-TW" alt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147248" cy="1143000"/>
          </a:xfrm>
        </p:spPr>
        <p:txBody>
          <a:bodyPr>
            <a:normAutofit fontScale="90000"/>
          </a:bodyPr>
          <a:lstStyle/>
          <a:p>
            <a:r>
              <a:rPr lang="zh-TW" altLang="en-US" sz="3200" b="1" cap="none" dirty="0">
                <a:solidFill>
                  <a:schemeClr val="tx1"/>
                </a:solidFill>
                <a:latin typeface="標楷體" pitchFamily="65" charset="-120"/>
                <a:ea typeface="標楷體" pitchFamily="65" charset="-120"/>
              </a:rPr>
              <a:t>     </a:t>
            </a:r>
            <a:r>
              <a:rPr lang="zh-TW" altLang="en-US" sz="3100" b="1" cap="none" dirty="0">
                <a:solidFill>
                  <a:schemeClr val="tx1"/>
                </a:solidFill>
                <a:latin typeface="標楷體" pitchFamily="65" charset="-120"/>
                <a:ea typeface="標楷體" pitchFamily="65" charset="-120"/>
              </a:rPr>
              <a:t>教育部特教通報網提報鑑定</a:t>
            </a:r>
            <a:r>
              <a:rPr lang="en-US" altLang="zh-TW" sz="3100" b="1" cap="none" dirty="0">
                <a:solidFill>
                  <a:schemeClr val="tx1"/>
                </a:solidFill>
                <a:latin typeface="標楷體" pitchFamily="65" charset="-120"/>
                <a:ea typeface="標楷體" pitchFamily="65" charset="-120"/>
              </a:rPr>
              <a:t>-</a:t>
            </a:r>
            <a:r>
              <a:rPr lang="zh-TW" altLang="en-US" sz="3100" b="1" cap="none" dirty="0">
                <a:solidFill>
                  <a:schemeClr val="tx1"/>
                </a:solidFill>
                <a:latin typeface="標楷體" pitchFamily="65" charset="-120"/>
                <a:ea typeface="標楷體" pitchFamily="65" charset="-120"/>
              </a:rPr>
              <a:t>操作步驟</a:t>
            </a:r>
            <a:r>
              <a:rPr lang="en-US" altLang="zh-TW" sz="3100" b="1" cap="none" dirty="0">
                <a:solidFill>
                  <a:schemeClr val="tx1"/>
                </a:solidFill>
                <a:latin typeface="標楷體" pitchFamily="65" charset="-120"/>
                <a:ea typeface="標楷體" pitchFamily="65" charset="-120"/>
              </a:rPr>
              <a:t/>
            </a:r>
            <a:br>
              <a:rPr lang="en-US" altLang="zh-TW" sz="3100" b="1" cap="none" dirty="0">
                <a:solidFill>
                  <a:schemeClr val="tx1"/>
                </a:solidFill>
                <a:latin typeface="標楷體" pitchFamily="65" charset="-120"/>
                <a:ea typeface="標楷體" pitchFamily="65" charset="-120"/>
              </a:rPr>
            </a:br>
            <a:r>
              <a:rPr lang="zh-TW" altLang="en-US" sz="3100" b="1" cap="none" dirty="0">
                <a:solidFill>
                  <a:schemeClr val="tx1"/>
                </a:solidFill>
                <a:latin typeface="標楷體" pitchFamily="65" charset="-120"/>
                <a:ea typeface="標楷體" pitchFamily="65" charset="-120"/>
              </a:rPr>
              <a:t>重新評估</a:t>
            </a:r>
            <a:r>
              <a:rPr lang="en-US" altLang="zh-TW" sz="3100" b="1" cap="none" dirty="0">
                <a:solidFill>
                  <a:schemeClr val="tx1"/>
                </a:solidFill>
                <a:latin typeface="標楷體" pitchFamily="65" charset="-120"/>
                <a:ea typeface="標楷體" pitchFamily="65" charset="-120"/>
              </a:rPr>
              <a:t>(</a:t>
            </a:r>
            <a:r>
              <a:rPr lang="zh-TW" altLang="en-US" sz="3100" b="1" cap="none" dirty="0">
                <a:solidFill>
                  <a:schemeClr val="tx1"/>
                </a:solidFill>
                <a:latin typeface="標楷體" pitchFamily="65" charset="-120"/>
                <a:ea typeface="標楷體" pitchFamily="65" charset="-120"/>
              </a:rPr>
              <a:t>跨階段</a:t>
            </a:r>
            <a:r>
              <a:rPr lang="en-US" altLang="zh-TW" sz="3100" b="1" cap="none" dirty="0">
                <a:solidFill>
                  <a:schemeClr val="tx1"/>
                </a:solidFill>
                <a:latin typeface="標楷體" pitchFamily="65" charset="-120"/>
                <a:ea typeface="標楷體" pitchFamily="65" charset="-120"/>
              </a:rPr>
              <a:t>)</a:t>
            </a:r>
            <a:r>
              <a:rPr lang="en-US" altLang="zh-TW" sz="3100" b="1" cap="none" dirty="0">
                <a:solidFill>
                  <a:schemeClr val="tx1"/>
                </a:solidFill>
                <a:latin typeface="標楷體"/>
                <a:ea typeface="標楷體"/>
              </a:rPr>
              <a:t>､</a:t>
            </a:r>
            <a:r>
              <a:rPr lang="zh-TW" altLang="en-US" sz="3100" b="1" cap="none" dirty="0">
                <a:solidFill>
                  <a:schemeClr val="tx1"/>
                </a:solidFill>
                <a:latin typeface="標楷體"/>
                <a:ea typeface="標楷體"/>
              </a:rPr>
              <a:t>重新安置</a:t>
            </a:r>
            <a:r>
              <a:rPr lang="en-US" altLang="zh-TW" sz="3100" b="1" cap="none" dirty="0">
                <a:solidFill>
                  <a:schemeClr val="tx1"/>
                </a:solidFill>
                <a:latin typeface="標楷體"/>
                <a:ea typeface="標楷體"/>
              </a:rPr>
              <a:t> ､</a:t>
            </a:r>
            <a:r>
              <a:rPr lang="zh-TW" altLang="en-US" sz="3100" b="1" cap="none" dirty="0">
                <a:solidFill>
                  <a:schemeClr val="tx1"/>
                </a:solidFill>
                <a:latin typeface="標楷體"/>
                <a:ea typeface="標楷體"/>
              </a:rPr>
              <a:t>放棄特生</a:t>
            </a:r>
            <a:r>
              <a:rPr lang="en-US" altLang="zh-TW" sz="3100" b="1" cap="none" dirty="0">
                <a:solidFill>
                  <a:schemeClr val="tx1"/>
                </a:solidFill>
                <a:latin typeface="標楷體"/>
                <a:ea typeface="標楷體"/>
              </a:rPr>
              <a:t> ､</a:t>
            </a:r>
            <a:r>
              <a:rPr lang="zh-TW" altLang="en-US" sz="3100" b="1" cap="none" dirty="0">
                <a:solidFill>
                  <a:schemeClr val="tx1"/>
                </a:solidFill>
                <a:latin typeface="標楷體"/>
                <a:ea typeface="標楷體"/>
              </a:rPr>
              <a:t>緩讀</a:t>
            </a:r>
            <a:r>
              <a:rPr lang="en-US" altLang="zh-TW" sz="3100" b="1" cap="none" dirty="0">
                <a:solidFill>
                  <a:schemeClr val="tx1"/>
                </a:solidFill>
                <a:latin typeface="標楷體"/>
                <a:ea typeface="標楷體"/>
              </a:rPr>
              <a:t> </a:t>
            </a:r>
            <a:endParaRPr lang="zh-TW" altLang="en-US" sz="3100" dirty="0"/>
          </a:p>
        </p:txBody>
      </p:sp>
      <p:sp>
        <p:nvSpPr>
          <p:cNvPr id="3" name="內容版面配置區 2"/>
          <p:cNvSpPr>
            <a:spLocks noGrp="1"/>
          </p:cNvSpPr>
          <p:nvPr>
            <p:ph sz="quarter" idx="1"/>
          </p:nvPr>
        </p:nvSpPr>
        <p:spPr>
          <a:xfrm>
            <a:off x="395536" y="1628800"/>
            <a:ext cx="8115672" cy="4873752"/>
          </a:xfrm>
        </p:spPr>
        <p:txBody>
          <a:bodyPr/>
          <a:lstStyle/>
          <a:p>
            <a:pPr marL="469900" lvl="1" indent="-469900" eaLnBrk="1" hangingPunct="1">
              <a:spcAft>
                <a:spcPts val="600"/>
              </a:spcAft>
              <a:buClr>
                <a:srgbClr val="31B6FD"/>
              </a:buClr>
              <a:buSzPct val="100000"/>
              <a:buNone/>
            </a:pPr>
            <a:r>
              <a:rPr lang="zh-TW" altLang="en-US" sz="2200" dirty="0">
                <a:solidFill>
                  <a:srgbClr val="073E87"/>
                </a:solidFill>
                <a:latin typeface="標楷體" pitchFamily="65" charset="-120"/>
                <a:ea typeface="標楷體" pitchFamily="65" charset="-120"/>
              </a:rPr>
              <a:t>請在</a:t>
            </a:r>
            <a:r>
              <a:rPr lang="zh-TW" altLang="en-US" sz="2800" dirty="0">
                <a:solidFill>
                  <a:srgbClr val="3333FF"/>
                </a:solidFill>
                <a:latin typeface="標楷體" pitchFamily="65" charset="-120"/>
                <a:ea typeface="標楷體" pitchFamily="65" charset="-120"/>
              </a:rPr>
              <a:t>教育部特教通報網</a:t>
            </a:r>
            <a:r>
              <a:rPr lang="en-US" altLang="zh-TW" sz="2200" dirty="0">
                <a:solidFill>
                  <a:srgbClr val="00B0F0"/>
                </a:solidFill>
                <a:latin typeface="標楷體" pitchFamily="65" charset="-120"/>
                <a:ea typeface="標楷體" pitchFamily="65" charset="-120"/>
              </a:rPr>
              <a:t>(</a:t>
            </a:r>
            <a:r>
              <a:rPr lang="en-US" altLang="zh-TW" sz="2200" dirty="0">
                <a:solidFill>
                  <a:srgbClr val="00B0F0"/>
                </a:solidFill>
                <a:latin typeface="標楷體" pitchFamily="65" charset="-120"/>
                <a:ea typeface="標楷體" pitchFamily="65" charset="-120"/>
                <a:hlinkClick r:id="rId2"/>
              </a:rPr>
              <a:t>https://www.set.edu.tw/</a:t>
            </a:r>
            <a:r>
              <a:rPr lang="en-US" altLang="zh-TW" sz="2200" dirty="0">
                <a:solidFill>
                  <a:srgbClr val="00B0F0"/>
                </a:solidFill>
                <a:latin typeface="標楷體" pitchFamily="65" charset="-120"/>
                <a:ea typeface="標楷體" pitchFamily="65" charset="-120"/>
              </a:rPr>
              <a:t>)</a:t>
            </a:r>
          </a:p>
          <a:p>
            <a:pPr marL="469900" lvl="1" indent="-469900" eaLnBrk="1" hangingPunct="1">
              <a:spcAft>
                <a:spcPts val="600"/>
              </a:spcAft>
              <a:buClr>
                <a:srgbClr val="31B6FD"/>
              </a:buClr>
              <a:buSzPct val="100000"/>
              <a:buNone/>
            </a:pPr>
            <a:r>
              <a:rPr lang="zh-TW" altLang="en-US" sz="2200" dirty="0">
                <a:solidFill>
                  <a:srgbClr val="073E87"/>
                </a:solidFill>
                <a:latin typeface="標楷體" pitchFamily="65" charset="-120"/>
                <a:ea typeface="標楷體" pitchFamily="65" charset="-120"/>
              </a:rPr>
              <a:t>步驟</a:t>
            </a:r>
            <a:r>
              <a:rPr lang="zh-TW" altLang="zh-TW" sz="1700" dirty="0">
                <a:latin typeface="標楷體" pitchFamily="65" charset="-120"/>
                <a:ea typeface="標楷體" pitchFamily="65" charset="-120"/>
              </a:rPr>
              <a:t>：</a:t>
            </a:r>
            <a:endParaRPr lang="en-US" altLang="zh-TW" sz="1700" dirty="0">
              <a:latin typeface="標楷體" pitchFamily="65" charset="-120"/>
              <a:ea typeface="標楷體" pitchFamily="65" charset="-120"/>
            </a:endParaRPr>
          </a:p>
          <a:p>
            <a:pPr marL="469900" lvl="1" indent="-469900" eaLnBrk="1" hangingPunct="1">
              <a:spcAft>
                <a:spcPts val="600"/>
              </a:spcAft>
              <a:buClr>
                <a:srgbClr val="31B6FD"/>
              </a:buClr>
              <a:buSzPct val="100000"/>
              <a:buNone/>
            </a:pPr>
            <a:r>
              <a:rPr lang="zh-TW" altLang="en-US" sz="1400" dirty="0">
                <a:latin typeface="標楷體" pitchFamily="65" charset="-120"/>
                <a:ea typeface="標楷體" pitchFamily="65" charset="-120"/>
              </a:rPr>
              <a:t>（</a:t>
            </a:r>
            <a:r>
              <a:rPr lang="en-US" altLang="zh-TW" sz="1400" dirty="0">
                <a:latin typeface="標楷體" pitchFamily="65" charset="-120"/>
                <a:ea typeface="標楷體" pitchFamily="65" charset="-120"/>
              </a:rPr>
              <a:t>1</a:t>
            </a:r>
            <a:r>
              <a:rPr lang="zh-TW" altLang="en-US" sz="1400" dirty="0">
                <a:latin typeface="標楷體" pitchFamily="65" charset="-120"/>
                <a:ea typeface="標楷體" pitchFamily="65" charset="-120"/>
              </a:rPr>
              <a:t>）</a:t>
            </a:r>
            <a:r>
              <a:rPr lang="zh-TW" altLang="zh-TW" sz="1400" dirty="0">
                <a:solidFill>
                  <a:srgbClr val="FF0000"/>
                </a:solidFill>
                <a:latin typeface="標楷體" pitchFamily="65" charset="-120"/>
                <a:ea typeface="標楷體" pitchFamily="65" charset="-120"/>
              </a:rPr>
              <a:t> 『特教登錄』</a:t>
            </a:r>
            <a:r>
              <a:rPr lang="en-US" altLang="zh-TW" sz="1400" dirty="0">
                <a:solidFill>
                  <a:srgbClr val="FF0000"/>
                </a:solidFill>
                <a:latin typeface="標楷體" pitchFamily="65" charset="-120"/>
                <a:ea typeface="標楷體" pitchFamily="65" charset="-120"/>
              </a:rPr>
              <a:t>-</a:t>
            </a:r>
            <a:r>
              <a:rPr lang="zh-TW" altLang="zh-TW" sz="1400" dirty="0">
                <a:solidFill>
                  <a:srgbClr val="FF0000"/>
                </a:solidFill>
                <a:latin typeface="標楷體" pitchFamily="65" charset="-120"/>
                <a:ea typeface="標楷體" pitchFamily="65" charset="-120"/>
              </a:rPr>
              <a:t>『輸入學務端帳密』</a:t>
            </a:r>
            <a:r>
              <a:rPr lang="en-US" altLang="zh-TW" sz="1400" dirty="0">
                <a:solidFill>
                  <a:srgbClr val="FF0000"/>
                </a:solidFill>
                <a:latin typeface="標楷體" pitchFamily="65" charset="-120"/>
                <a:ea typeface="標楷體" pitchFamily="65" charset="-120"/>
              </a:rPr>
              <a:t>-</a:t>
            </a:r>
            <a:r>
              <a:rPr lang="en-US" altLang="zh-TW" sz="1400" dirty="0">
                <a:solidFill>
                  <a:srgbClr val="CC3300"/>
                </a:solidFill>
                <a:latin typeface="標楷體" pitchFamily="65" charset="-120"/>
                <a:ea typeface="標楷體" pitchFamily="65" charset="-120"/>
              </a:rPr>
              <a:t>『</a:t>
            </a:r>
            <a:r>
              <a:rPr lang="zh-TW" altLang="en-US" sz="1400" dirty="0">
                <a:solidFill>
                  <a:srgbClr val="CC3300"/>
                </a:solidFill>
                <a:latin typeface="標楷體" pitchFamily="65" charset="-120"/>
                <a:ea typeface="標楷體" pitchFamily="65" charset="-120"/>
              </a:rPr>
              <a:t>提報鑑定安置</a:t>
            </a:r>
            <a:r>
              <a:rPr lang="en-US" altLang="zh-TW" sz="1400" dirty="0">
                <a:solidFill>
                  <a:srgbClr val="CC3300"/>
                </a:solidFill>
                <a:latin typeface="標楷體" pitchFamily="65" charset="-120"/>
                <a:ea typeface="標楷體" pitchFamily="65" charset="-120"/>
              </a:rPr>
              <a:t>』</a:t>
            </a:r>
            <a:r>
              <a:rPr lang="en-US" altLang="zh-TW" sz="1400" dirty="0">
                <a:solidFill>
                  <a:srgbClr val="FF0000"/>
                </a:solidFill>
                <a:latin typeface="標楷體" pitchFamily="65" charset="-120"/>
                <a:ea typeface="標楷體" pitchFamily="65" charset="-120"/>
              </a:rPr>
              <a:t>-</a:t>
            </a:r>
            <a:r>
              <a:rPr lang="en-US" altLang="zh-TW" sz="1400" dirty="0">
                <a:solidFill>
                  <a:srgbClr val="CC3300"/>
                </a:solidFill>
                <a:latin typeface="標楷體" pitchFamily="65" charset="-120"/>
                <a:ea typeface="標楷體" pitchFamily="65" charset="-120"/>
              </a:rPr>
              <a:t>『</a:t>
            </a:r>
            <a:r>
              <a:rPr lang="zh-TW" altLang="en-US" sz="1400" dirty="0">
                <a:solidFill>
                  <a:srgbClr val="CC3300"/>
                </a:solidFill>
                <a:latin typeface="標楷體" pitchFamily="65" charset="-120"/>
                <a:ea typeface="標楷體" pitchFamily="65" charset="-120"/>
              </a:rPr>
              <a:t>填寫鑑定摘要表</a:t>
            </a:r>
            <a:r>
              <a:rPr lang="en-US" altLang="zh-TW" sz="1400" dirty="0">
                <a:solidFill>
                  <a:srgbClr val="CC3300"/>
                </a:solidFill>
                <a:latin typeface="標楷體" pitchFamily="65" charset="-120"/>
                <a:ea typeface="標楷體" pitchFamily="65" charset="-120"/>
              </a:rPr>
              <a:t>』-</a:t>
            </a:r>
          </a:p>
          <a:p>
            <a:pPr marL="469900" lvl="1" indent="-469900" eaLnBrk="1" hangingPunct="1">
              <a:spcAft>
                <a:spcPts val="600"/>
              </a:spcAft>
              <a:buClr>
                <a:srgbClr val="31B6FD"/>
              </a:buClr>
              <a:buSzPct val="100000"/>
              <a:buNone/>
            </a:pPr>
            <a:r>
              <a:rPr lang="zh-TW" altLang="en-US" sz="1400" dirty="0">
                <a:solidFill>
                  <a:srgbClr val="CC3300"/>
                </a:solidFill>
                <a:latin typeface="標楷體" pitchFamily="65" charset="-120"/>
                <a:ea typeface="標楷體" pitchFamily="65" charset="-120"/>
              </a:rPr>
              <a:t>       </a:t>
            </a:r>
            <a:r>
              <a:rPr lang="zh-TW" altLang="en-US" sz="1400" dirty="0">
                <a:solidFill>
                  <a:srgbClr val="3333FF"/>
                </a:solidFill>
                <a:latin typeface="標楷體" pitchFamily="65" charset="-120"/>
                <a:ea typeface="標楷體" pitchFamily="65" charset="-120"/>
              </a:rPr>
              <a:t>選擇作業梯次</a:t>
            </a:r>
            <a:r>
              <a:rPr lang="en-US" altLang="zh-TW" sz="1400" dirty="0">
                <a:solidFill>
                  <a:srgbClr val="3333FF"/>
                </a:solidFill>
                <a:latin typeface="標楷體" pitchFamily="65" charset="-120"/>
                <a:ea typeface="標楷體" pitchFamily="65" charset="-120"/>
              </a:rPr>
              <a:t>:</a:t>
            </a:r>
            <a:r>
              <a:rPr lang="zh-TW" altLang="en-US" sz="1400" dirty="0">
                <a:latin typeface="標楷體" pitchFamily="65" charset="-120"/>
                <a:ea typeface="標楷體" pitchFamily="65" charset="-120"/>
              </a:rPr>
              <a:t>→ </a:t>
            </a:r>
            <a:r>
              <a:rPr lang="en-US" altLang="zh-TW" sz="1400" dirty="0" smtClean="0">
                <a:solidFill>
                  <a:srgbClr val="FF0000"/>
                </a:solidFill>
                <a:latin typeface="標楷體" pitchFamily="65" charset="-120"/>
                <a:ea typeface="標楷體" pitchFamily="65" charset="-120"/>
              </a:rPr>
              <a:t>113</a:t>
            </a:r>
            <a:r>
              <a:rPr lang="zh-TW" altLang="en-US" sz="1400" dirty="0" smtClean="0">
                <a:solidFill>
                  <a:srgbClr val="FF0000"/>
                </a:solidFill>
                <a:latin typeface="標楷體" pitchFamily="65" charset="-120"/>
                <a:ea typeface="標楷體" pitchFamily="65" charset="-120"/>
              </a:rPr>
              <a:t>學年</a:t>
            </a:r>
            <a:r>
              <a:rPr lang="zh-TW" altLang="en-US" sz="1400" dirty="0">
                <a:solidFill>
                  <a:srgbClr val="FF0000"/>
                </a:solidFill>
                <a:latin typeface="標楷體" pitchFamily="65" charset="-120"/>
                <a:ea typeface="標楷體" pitchFamily="65" charset="-120"/>
              </a:rPr>
              <a:t>度</a:t>
            </a:r>
            <a:r>
              <a:rPr lang="zh-TW" altLang="en-US" sz="1400" dirty="0">
                <a:latin typeface="標楷體" pitchFamily="65" charset="-120"/>
                <a:ea typeface="標楷體" pitchFamily="65" charset="-120"/>
              </a:rPr>
              <a:t>→選擇</a:t>
            </a:r>
            <a:r>
              <a:rPr lang="en-US" altLang="zh-TW" sz="1400" dirty="0">
                <a:solidFill>
                  <a:srgbClr val="FF0000"/>
                </a:solidFill>
                <a:latin typeface="標楷體" pitchFamily="65" charset="-120"/>
                <a:ea typeface="標楷體" pitchFamily="65" charset="-120"/>
              </a:rPr>
              <a:t>(</a:t>
            </a:r>
            <a:r>
              <a:rPr lang="zh-TW" altLang="en-US" sz="1400" dirty="0">
                <a:solidFill>
                  <a:srgbClr val="FF0000"/>
                </a:solidFill>
                <a:latin typeface="標楷體" pitchFamily="65" charset="-120"/>
                <a:ea typeface="標楷體" pitchFamily="65" charset="-120"/>
              </a:rPr>
              <a:t>學前鑑定安置</a:t>
            </a:r>
            <a:r>
              <a:rPr lang="en-US" altLang="zh-TW" sz="1400" dirty="0">
                <a:solidFill>
                  <a:srgbClr val="FF0000"/>
                </a:solidFill>
                <a:latin typeface="標楷體" pitchFamily="65" charset="-120"/>
                <a:ea typeface="標楷體" pitchFamily="65" charset="-120"/>
              </a:rPr>
              <a:t>-</a:t>
            </a:r>
            <a:r>
              <a:rPr lang="zh-TW" altLang="en-US" sz="1400" dirty="0">
                <a:solidFill>
                  <a:srgbClr val="FF0000"/>
                </a:solidFill>
                <a:latin typeface="標楷體" pitchFamily="65" charset="-120"/>
                <a:ea typeface="標楷體" pitchFamily="65" charset="-120"/>
              </a:rPr>
              <a:t>分區</a:t>
            </a:r>
            <a:r>
              <a:rPr lang="en-US" altLang="zh-TW" sz="1400" dirty="0">
                <a:solidFill>
                  <a:srgbClr val="FF0000"/>
                </a:solidFill>
                <a:latin typeface="標楷體" pitchFamily="65" charset="-120"/>
                <a:ea typeface="標楷體" pitchFamily="65" charset="-120"/>
              </a:rPr>
              <a:t>)</a:t>
            </a:r>
            <a:r>
              <a:rPr lang="zh-TW" altLang="en-US" sz="1400" dirty="0">
                <a:solidFill>
                  <a:srgbClr val="FF0000"/>
                </a:solidFill>
                <a:latin typeface="標楷體" pitchFamily="65" charset="-120"/>
                <a:ea typeface="標楷體" pitchFamily="65" charset="-120"/>
              </a:rPr>
              <a:t>提報</a:t>
            </a:r>
            <a:r>
              <a:rPr lang="en-US" altLang="zh-TW" sz="1400" dirty="0">
                <a:solidFill>
                  <a:srgbClr val="FF0000"/>
                </a:solidFill>
                <a:latin typeface="標楷體" pitchFamily="65" charset="-120"/>
                <a:ea typeface="標楷體" pitchFamily="65" charset="-120"/>
              </a:rPr>
              <a:t>-</a:t>
            </a:r>
            <a:r>
              <a:rPr lang="en-US" altLang="zh-TW" sz="1400" dirty="0">
                <a:solidFill>
                  <a:srgbClr val="CC3300"/>
                </a:solidFill>
                <a:latin typeface="標楷體" pitchFamily="65" charset="-120"/>
                <a:ea typeface="標楷體" pitchFamily="65" charset="-120"/>
              </a:rPr>
              <a:t>『</a:t>
            </a:r>
            <a:r>
              <a:rPr lang="zh-TW" altLang="en-US" sz="1400" dirty="0">
                <a:solidFill>
                  <a:srgbClr val="CC3300"/>
                </a:solidFill>
                <a:latin typeface="標楷體" pitchFamily="65" charset="-120"/>
                <a:ea typeface="標楷體" pitchFamily="65" charset="-120"/>
              </a:rPr>
              <a:t>新增提報鑑定學生</a:t>
            </a:r>
            <a:r>
              <a:rPr lang="en-US" altLang="zh-TW" sz="1400" dirty="0">
                <a:solidFill>
                  <a:srgbClr val="CC3300"/>
                </a:solidFill>
                <a:latin typeface="標楷體" pitchFamily="65" charset="-120"/>
                <a:ea typeface="標楷體" pitchFamily="65" charset="-120"/>
              </a:rPr>
              <a:t>』</a:t>
            </a:r>
            <a:endParaRPr lang="en-US" altLang="zh-TW" sz="1400" dirty="0">
              <a:latin typeface="標楷體" pitchFamily="65" charset="-120"/>
              <a:ea typeface="標楷體" pitchFamily="65" charset="-120"/>
            </a:endParaRPr>
          </a:p>
          <a:p>
            <a:pPr marL="469900" lvl="1" indent="-469900" eaLnBrk="1" hangingPunct="1">
              <a:spcAft>
                <a:spcPts val="600"/>
              </a:spcAft>
              <a:buClr>
                <a:srgbClr val="31B6FD"/>
              </a:buClr>
              <a:buSzPct val="100000"/>
              <a:buNone/>
            </a:pPr>
            <a:r>
              <a:rPr lang="zh-TW" altLang="zh-TW" sz="1400" dirty="0">
                <a:latin typeface="標楷體" pitchFamily="65" charset="-120"/>
                <a:ea typeface="標楷體" pitchFamily="65" charset="-120"/>
              </a:rPr>
              <a:t>（2）『選擇</a:t>
            </a:r>
            <a:r>
              <a:rPr lang="zh-TW" altLang="en-US" sz="1400" dirty="0">
                <a:solidFill>
                  <a:srgbClr val="073E87"/>
                </a:solidFill>
                <a:latin typeface="標楷體" pitchFamily="65" charset="-120"/>
                <a:ea typeface="標楷體" pitchFamily="65" charset="-120"/>
              </a:rPr>
              <a:t>提報類組</a:t>
            </a:r>
            <a:r>
              <a:rPr lang="zh-TW" altLang="zh-TW" sz="1400" dirty="0">
                <a:latin typeface="標楷體" pitchFamily="65" charset="-120"/>
                <a:ea typeface="標楷體" pitchFamily="65" charset="-120"/>
              </a:rPr>
              <a:t>』</a:t>
            </a:r>
            <a:r>
              <a:rPr lang="en-US" altLang="zh-TW" sz="1400" dirty="0">
                <a:latin typeface="標楷體" pitchFamily="65" charset="-120"/>
                <a:ea typeface="標楷體" pitchFamily="65" charset="-120"/>
              </a:rPr>
              <a:t>:</a:t>
            </a:r>
            <a:r>
              <a:rPr lang="zh-TW" altLang="en-US" sz="1400" dirty="0">
                <a:solidFill>
                  <a:srgbClr val="002060"/>
                </a:solidFill>
                <a:latin typeface="標楷體" pitchFamily="65" charset="-120"/>
                <a:ea typeface="標楷體" pitchFamily="65" charset="-120"/>
              </a:rPr>
              <a:t>依據</a:t>
            </a:r>
            <a:r>
              <a:rPr lang="zh-TW" altLang="en-US" sz="1400" dirty="0">
                <a:solidFill>
                  <a:srgbClr val="002060"/>
                </a:solidFill>
                <a:latin typeface="標楷體"/>
                <a:ea typeface="標楷體"/>
              </a:rPr>
              <a:t>「特教障礙類別」勾選</a:t>
            </a:r>
            <a:r>
              <a:rPr lang="zh-TW" altLang="en-US" sz="1400" dirty="0">
                <a:latin typeface="標楷體" pitchFamily="65" charset="-120"/>
                <a:ea typeface="標楷體" pitchFamily="65" charset="-120"/>
              </a:rPr>
              <a:t>      </a:t>
            </a:r>
            <a:endParaRPr lang="en-US" altLang="zh-TW" sz="1400" dirty="0">
              <a:latin typeface="標楷體" pitchFamily="65" charset="-120"/>
              <a:ea typeface="標楷體" pitchFamily="65" charset="-120"/>
            </a:endParaRPr>
          </a:p>
          <a:p>
            <a:pPr marL="469900" lvl="1" indent="-469900" eaLnBrk="1" hangingPunct="1">
              <a:spcAft>
                <a:spcPts val="600"/>
              </a:spcAft>
              <a:buClr>
                <a:srgbClr val="31B6FD"/>
              </a:buClr>
              <a:buSzPct val="100000"/>
              <a:buNone/>
            </a:pPr>
            <a:r>
              <a:rPr lang="zh-TW" altLang="en-US" sz="1400" dirty="0">
                <a:latin typeface="標楷體" pitchFamily="65" charset="-120"/>
                <a:ea typeface="標楷體" pitchFamily="65" charset="-120"/>
              </a:rPr>
              <a:t> </a:t>
            </a:r>
            <a:r>
              <a:rPr lang="en-US" altLang="zh-TW" sz="1400" dirty="0">
                <a:latin typeface="標楷體" pitchFamily="65" charset="-120"/>
                <a:ea typeface="標楷體" pitchFamily="65" charset="-120"/>
              </a:rPr>
              <a:t>(3)</a:t>
            </a:r>
            <a:r>
              <a:rPr lang="zh-TW" altLang="zh-TW" sz="1400" dirty="0">
                <a:latin typeface="標楷體" pitchFamily="65" charset="-120"/>
                <a:ea typeface="標楷體" pitchFamily="65" charset="-120"/>
              </a:rPr>
              <a:t> 『選擇提報身分』</a:t>
            </a:r>
            <a:r>
              <a:rPr lang="en-US" altLang="zh-TW" sz="1400" dirty="0">
                <a:latin typeface="標楷體" pitchFamily="65" charset="-120"/>
                <a:ea typeface="標楷體" pitchFamily="65" charset="-120"/>
              </a:rPr>
              <a:t>:</a:t>
            </a:r>
            <a:r>
              <a:rPr lang="zh-TW" altLang="en-US" sz="1400" dirty="0">
                <a:latin typeface="標楷體" pitchFamily="65" charset="-120"/>
                <a:ea typeface="標楷體" pitchFamily="65" charset="-120"/>
              </a:rPr>
              <a:t>縣內轉學選擇</a:t>
            </a:r>
            <a:r>
              <a:rPr lang="en-US" altLang="zh-TW" sz="1400" dirty="0">
                <a:latin typeface="標楷體"/>
                <a:ea typeface="標楷體"/>
              </a:rPr>
              <a:t>《</a:t>
            </a:r>
            <a:r>
              <a:rPr lang="zh-TW" altLang="en-US" sz="1400" dirty="0">
                <a:solidFill>
                  <a:srgbClr val="3333FF"/>
                </a:solidFill>
                <a:latin typeface="標楷體"/>
                <a:ea typeface="標楷體"/>
              </a:rPr>
              <a:t>舊個案更改安置</a:t>
            </a:r>
            <a:r>
              <a:rPr lang="en-US" altLang="zh-TW" sz="1400" dirty="0">
                <a:latin typeface="標楷體"/>
                <a:ea typeface="標楷體"/>
              </a:rPr>
              <a:t>》</a:t>
            </a:r>
          </a:p>
          <a:p>
            <a:pPr marL="469900" lvl="1" indent="-469900" eaLnBrk="1" hangingPunct="1">
              <a:spcAft>
                <a:spcPts val="600"/>
              </a:spcAft>
              <a:buClr>
                <a:srgbClr val="31B6FD"/>
              </a:buClr>
              <a:buSzPct val="100000"/>
              <a:buNone/>
            </a:pPr>
            <a:r>
              <a:rPr lang="zh-TW" altLang="en-US" sz="1400" dirty="0">
                <a:latin typeface="標楷體"/>
                <a:ea typeface="標楷體"/>
              </a:rPr>
              <a:t>                      學前階段重新評估</a:t>
            </a:r>
            <a:r>
              <a:rPr lang="zh-TW" altLang="en-US" sz="1400" dirty="0">
                <a:latin typeface="標楷體" pitchFamily="65" charset="-120"/>
                <a:ea typeface="標楷體" pitchFamily="65" charset="-120"/>
              </a:rPr>
              <a:t>選擇</a:t>
            </a:r>
            <a:r>
              <a:rPr lang="en-US" altLang="zh-TW" sz="1400" dirty="0">
                <a:latin typeface="標楷體"/>
                <a:ea typeface="標楷體"/>
              </a:rPr>
              <a:t>《</a:t>
            </a:r>
            <a:r>
              <a:rPr lang="zh-TW" altLang="en-US" sz="1400" dirty="0">
                <a:solidFill>
                  <a:srgbClr val="3333FF"/>
                </a:solidFill>
                <a:latin typeface="標楷體"/>
                <a:ea typeface="標楷體"/>
              </a:rPr>
              <a:t>舊個案重新評估</a:t>
            </a:r>
            <a:r>
              <a:rPr lang="en-US" altLang="zh-TW" sz="1400" dirty="0">
                <a:latin typeface="標楷體"/>
                <a:ea typeface="標楷體"/>
              </a:rPr>
              <a:t>》</a:t>
            </a:r>
          </a:p>
          <a:p>
            <a:pPr marL="469900" lvl="1" indent="-469900" eaLnBrk="1" hangingPunct="1">
              <a:spcAft>
                <a:spcPts val="600"/>
              </a:spcAft>
              <a:buClr>
                <a:srgbClr val="31B6FD"/>
              </a:buClr>
              <a:buSzPct val="100000"/>
              <a:buNone/>
            </a:pPr>
            <a:r>
              <a:rPr lang="zh-TW" altLang="en-US" sz="1400" dirty="0">
                <a:latin typeface="標楷體"/>
                <a:ea typeface="標楷體"/>
              </a:rPr>
              <a:t>                      跨階段</a:t>
            </a:r>
            <a:r>
              <a:rPr lang="zh-TW" altLang="en-US" sz="1400" dirty="0">
                <a:latin typeface="標楷體" pitchFamily="65" charset="-120"/>
                <a:ea typeface="標楷體" pitchFamily="65" charset="-120"/>
              </a:rPr>
              <a:t>選擇選擇</a:t>
            </a:r>
            <a:r>
              <a:rPr lang="en-US" altLang="zh-TW" sz="1400" dirty="0">
                <a:latin typeface="標楷體"/>
                <a:ea typeface="標楷體"/>
              </a:rPr>
              <a:t>《</a:t>
            </a:r>
            <a:r>
              <a:rPr lang="zh-TW" altLang="en-US" sz="1400" dirty="0">
                <a:solidFill>
                  <a:srgbClr val="3333FF"/>
                </a:solidFill>
                <a:latin typeface="標楷體"/>
                <a:ea typeface="標楷體"/>
              </a:rPr>
              <a:t>跨階段轉銜安置</a:t>
            </a:r>
            <a:r>
              <a:rPr lang="en-US" altLang="zh-TW" sz="1400" dirty="0">
                <a:latin typeface="標楷體"/>
                <a:ea typeface="標楷體"/>
              </a:rPr>
              <a:t>》</a:t>
            </a:r>
          </a:p>
          <a:p>
            <a:pPr marL="469900" lvl="1" indent="-469900" eaLnBrk="1" hangingPunct="1">
              <a:spcAft>
                <a:spcPts val="600"/>
              </a:spcAft>
              <a:buClr>
                <a:srgbClr val="31B6FD"/>
              </a:buClr>
              <a:buSzPct val="100000"/>
              <a:buNone/>
            </a:pPr>
            <a:r>
              <a:rPr lang="zh-TW" altLang="en-US" sz="1400" dirty="0">
                <a:latin typeface="標楷體"/>
                <a:ea typeface="標楷體"/>
              </a:rPr>
              <a:t>                      放棄特教身分</a:t>
            </a:r>
            <a:r>
              <a:rPr lang="zh-TW" altLang="en-US" sz="1400" dirty="0">
                <a:latin typeface="標楷體" pitchFamily="65" charset="-120"/>
                <a:ea typeface="標楷體" pitchFamily="65" charset="-120"/>
              </a:rPr>
              <a:t>選擇</a:t>
            </a:r>
            <a:r>
              <a:rPr lang="en-US" altLang="zh-TW" sz="1400" dirty="0">
                <a:latin typeface="標楷體"/>
                <a:ea typeface="標楷體"/>
              </a:rPr>
              <a:t>《</a:t>
            </a:r>
            <a:r>
              <a:rPr lang="zh-TW" altLang="en-US" sz="1400" dirty="0">
                <a:solidFill>
                  <a:srgbClr val="3333FF"/>
                </a:solidFill>
                <a:latin typeface="標楷體"/>
                <a:ea typeface="標楷體"/>
              </a:rPr>
              <a:t>放棄特教身分</a:t>
            </a:r>
            <a:r>
              <a:rPr lang="en-US" altLang="zh-TW" sz="1400" dirty="0">
                <a:latin typeface="標楷體"/>
                <a:ea typeface="標楷體"/>
              </a:rPr>
              <a:t>》</a:t>
            </a:r>
          </a:p>
          <a:p>
            <a:pPr marL="469900" lvl="1" indent="-469900" eaLnBrk="1" hangingPunct="1">
              <a:spcAft>
                <a:spcPts val="600"/>
              </a:spcAft>
              <a:buClr>
                <a:srgbClr val="31B6FD"/>
              </a:buClr>
              <a:buSzPct val="100000"/>
              <a:buNone/>
            </a:pPr>
            <a:r>
              <a:rPr lang="zh-TW" altLang="en-US" sz="1400" dirty="0">
                <a:latin typeface="標楷體"/>
                <a:ea typeface="標楷體"/>
              </a:rPr>
              <a:t>                      緩讀選擇</a:t>
            </a:r>
            <a:r>
              <a:rPr lang="en-US" altLang="zh-TW" sz="1400" dirty="0">
                <a:latin typeface="標楷體"/>
                <a:ea typeface="標楷體"/>
              </a:rPr>
              <a:t>《</a:t>
            </a:r>
            <a:r>
              <a:rPr lang="zh-TW" altLang="en-US" sz="1400" dirty="0">
                <a:solidFill>
                  <a:srgbClr val="3333FF"/>
                </a:solidFill>
                <a:latin typeface="標楷體"/>
                <a:ea typeface="標楷體"/>
              </a:rPr>
              <a:t>暫緩入學</a:t>
            </a:r>
            <a:r>
              <a:rPr lang="en-US" altLang="zh-TW" sz="1400" dirty="0">
                <a:solidFill>
                  <a:srgbClr val="3333FF"/>
                </a:solidFill>
                <a:latin typeface="標楷體"/>
                <a:ea typeface="標楷體"/>
              </a:rPr>
              <a:t>(</a:t>
            </a:r>
            <a:r>
              <a:rPr lang="zh-TW" altLang="en-US" sz="1400" dirty="0">
                <a:solidFill>
                  <a:srgbClr val="073E87"/>
                </a:solidFill>
                <a:latin typeface="標楷體" pitchFamily="65" charset="-120"/>
                <a:ea typeface="標楷體" pitchFamily="65" charset="-120"/>
              </a:rPr>
              <a:t>學前</a:t>
            </a:r>
            <a:r>
              <a:rPr lang="en-US" altLang="zh-TW" sz="1400" dirty="0">
                <a:solidFill>
                  <a:srgbClr val="3333FF"/>
                </a:solidFill>
                <a:latin typeface="標楷體"/>
                <a:ea typeface="標楷體"/>
              </a:rPr>
              <a:t>)</a:t>
            </a:r>
            <a:r>
              <a:rPr lang="en-US" altLang="zh-TW" sz="1400" dirty="0">
                <a:latin typeface="標楷體"/>
                <a:ea typeface="標楷體"/>
              </a:rPr>
              <a:t>》</a:t>
            </a:r>
            <a:endParaRPr lang="en-US" altLang="zh-TW" sz="1400" dirty="0">
              <a:latin typeface="標楷體" pitchFamily="65" charset="-120"/>
              <a:ea typeface="標楷體" pitchFamily="65" charset="-120"/>
            </a:endParaRPr>
          </a:p>
          <a:p>
            <a:pPr marL="469900" lvl="1" indent="-469900" eaLnBrk="1" hangingPunct="1">
              <a:spcAft>
                <a:spcPts val="600"/>
              </a:spcAft>
              <a:buClr>
                <a:srgbClr val="31B6FD"/>
              </a:buClr>
              <a:buSzPct val="100000"/>
              <a:buNone/>
            </a:pPr>
            <a:r>
              <a:rPr lang="zh-TW" altLang="en-US" sz="1400" dirty="0">
                <a:solidFill>
                  <a:srgbClr val="073E87"/>
                </a:solidFill>
                <a:latin typeface="標楷體" pitchFamily="65" charset="-120"/>
                <a:ea typeface="標楷體" pitchFamily="65" charset="-120"/>
              </a:rPr>
              <a:t> </a:t>
            </a:r>
            <a:r>
              <a:rPr lang="en-US" altLang="zh-TW" sz="1400" dirty="0">
                <a:solidFill>
                  <a:srgbClr val="073E87"/>
                </a:solidFill>
                <a:latin typeface="標楷體" pitchFamily="65" charset="-120"/>
                <a:ea typeface="標楷體" pitchFamily="65" charset="-120"/>
              </a:rPr>
              <a:t>(4)『</a:t>
            </a:r>
            <a:r>
              <a:rPr lang="zh-TW" altLang="en-US" sz="1400" dirty="0">
                <a:solidFill>
                  <a:srgbClr val="073E87"/>
                </a:solidFill>
                <a:latin typeface="標楷體" pitchFamily="65" charset="-120"/>
                <a:ea typeface="標楷體" pitchFamily="65" charset="-120"/>
              </a:rPr>
              <a:t>選擇完畢</a:t>
            </a:r>
            <a:r>
              <a:rPr lang="en-US" altLang="zh-TW" sz="1400" dirty="0">
                <a:solidFill>
                  <a:srgbClr val="073E87"/>
                </a:solidFill>
                <a:latin typeface="標楷體" pitchFamily="65" charset="-120"/>
                <a:ea typeface="標楷體" pitchFamily="65" charset="-120"/>
              </a:rPr>
              <a:t>』</a:t>
            </a:r>
            <a:endParaRPr lang="en-US" altLang="zh-TW" sz="1800" dirty="0">
              <a:solidFill>
                <a:srgbClr val="073E87"/>
              </a:solidFill>
              <a:latin typeface="標楷體" pitchFamily="65" charset="-120"/>
              <a:ea typeface="標楷體" pitchFamily="65" charset="-120"/>
            </a:endParaRPr>
          </a:p>
          <a:p>
            <a:pPr marL="469900" lvl="1" indent="-469900" eaLnBrk="1" hangingPunct="1">
              <a:spcAft>
                <a:spcPts val="600"/>
              </a:spcAft>
              <a:buClr>
                <a:srgbClr val="31B6FD"/>
              </a:buClr>
              <a:buSzPct val="100000"/>
              <a:buNone/>
            </a:pPr>
            <a:r>
              <a:rPr lang="zh-TW" altLang="en-US" sz="2200" dirty="0">
                <a:solidFill>
                  <a:srgbClr val="FF0000"/>
                </a:solidFill>
                <a:latin typeface="標楷體" pitchFamily="65" charset="-120"/>
                <a:ea typeface="標楷體" pitchFamily="65" charset="-120"/>
              </a:rPr>
              <a:t>注意</a:t>
            </a:r>
            <a:r>
              <a:rPr lang="en-US" altLang="zh-TW" sz="2200" dirty="0">
                <a:solidFill>
                  <a:srgbClr val="FF0000"/>
                </a:solidFill>
                <a:latin typeface="標楷體" pitchFamily="65" charset="-120"/>
                <a:ea typeface="標楷體" pitchFamily="65" charset="-120"/>
              </a:rPr>
              <a:t>:</a:t>
            </a:r>
            <a:r>
              <a:rPr lang="zh-TW" altLang="en-US" sz="2200" dirty="0">
                <a:latin typeface="標楷體" pitchFamily="65" charset="-120"/>
                <a:ea typeface="標楷體" pitchFamily="65" charset="-120"/>
              </a:rPr>
              <a:t>在通報系統上提報的學生名單，需與送件審查資料相符合</a:t>
            </a:r>
            <a:r>
              <a:rPr lang="zh-TW" altLang="zh-TW" sz="1700" dirty="0">
                <a:latin typeface="標楷體" pitchFamily="65" charset="-120"/>
                <a:ea typeface="標楷體" pitchFamily="65" charset="-120"/>
              </a:rPr>
              <a:t>，</a:t>
            </a:r>
            <a:r>
              <a:rPr lang="en-US" altLang="zh-TW" sz="1700" dirty="0">
                <a:latin typeface="標楷體" pitchFamily="65" charset="-120"/>
                <a:ea typeface="標楷體" pitchFamily="65" charset="-120"/>
              </a:rPr>
              <a:t/>
            </a:r>
            <a:br>
              <a:rPr lang="en-US" altLang="zh-TW" sz="1700" dirty="0">
                <a:latin typeface="標楷體" pitchFamily="65" charset="-120"/>
                <a:ea typeface="標楷體" pitchFamily="65" charset="-120"/>
              </a:rPr>
            </a:br>
            <a:r>
              <a:rPr lang="zh-TW" altLang="en-US" sz="1700" dirty="0">
                <a:latin typeface="標楷體" pitchFamily="65" charset="-120"/>
                <a:ea typeface="標楷體" pitchFamily="65" charset="-120"/>
              </a:rPr>
              <a:t>  </a:t>
            </a:r>
            <a:r>
              <a:rPr lang="zh-TW" altLang="en-US" sz="2200" dirty="0">
                <a:solidFill>
                  <a:srgbClr val="FF0000"/>
                </a:solidFill>
                <a:latin typeface="標楷體" pitchFamily="65" charset="-120"/>
                <a:ea typeface="標楷體" pitchFamily="65" charset="-120"/>
              </a:rPr>
              <a:t>需列印提報清冊</a:t>
            </a:r>
            <a:r>
              <a:rPr lang="zh-TW" altLang="en-US" sz="1700" dirty="0">
                <a:latin typeface="標楷體" pitchFamily="65" charset="-120"/>
                <a:ea typeface="標楷體" pitchFamily="65" charset="-120"/>
              </a:rPr>
              <a:t>。</a:t>
            </a:r>
            <a:endParaRPr lang="en-US" altLang="zh-TW" sz="4000" dirty="0">
              <a:latin typeface="標楷體" pitchFamily="65" charset="-120"/>
              <a:ea typeface="標楷體" pitchFamily="65" charset="-120"/>
            </a:endParaRPr>
          </a:p>
          <a:p>
            <a:endParaRPr lang="zh-TW" altLang="en-US" dirty="0"/>
          </a:p>
        </p:txBody>
      </p:sp>
    </p:spTree>
    <p:extLst>
      <p:ext uri="{BB962C8B-B14F-4D97-AF65-F5344CB8AC3E}">
        <p14:creationId xmlns:p14="http://schemas.microsoft.com/office/powerpoint/2010/main" val="50355373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67544" y="332656"/>
            <a:ext cx="7776864" cy="1008112"/>
          </a:xfrm>
        </p:spPr>
        <p:txBody>
          <a:bodyPr>
            <a:normAutofit fontScale="90000"/>
          </a:bodyPr>
          <a:lstStyle/>
          <a:p>
            <a:r>
              <a:rPr lang="zh-TW" altLang="en-US" sz="3200" b="1" cap="none" dirty="0">
                <a:solidFill>
                  <a:schemeClr val="tx1"/>
                </a:solidFill>
                <a:latin typeface="標楷體" pitchFamily="65" charset="-120"/>
                <a:ea typeface="標楷體" pitchFamily="65" charset="-120"/>
              </a:rPr>
              <a:t>   教育部特教通報網填寫轉銜資料操作步驟</a:t>
            </a:r>
            <a:r>
              <a:rPr lang="en-US" altLang="zh-TW" sz="3200" b="1" cap="none" dirty="0">
                <a:solidFill>
                  <a:schemeClr val="tx1"/>
                </a:solidFill>
                <a:latin typeface="標楷體" pitchFamily="65" charset="-120"/>
                <a:ea typeface="標楷體" pitchFamily="65" charset="-120"/>
              </a:rPr>
              <a:t/>
            </a:r>
            <a:br>
              <a:rPr lang="en-US" altLang="zh-TW" sz="3200" b="1" cap="none" dirty="0">
                <a:solidFill>
                  <a:schemeClr val="tx1"/>
                </a:solidFill>
                <a:latin typeface="標楷體" pitchFamily="65" charset="-120"/>
                <a:ea typeface="標楷體" pitchFamily="65" charset="-120"/>
              </a:rPr>
            </a:br>
            <a:r>
              <a:rPr lang="zh-TW" altLang="en-US" sz="3200" b="1" cap="none" dirty="0">
                <a:solidFill>
                  <a:schemeClr val="tx1"/>
                </a:solidFill>
                <a:latin typeface="標楷體"/>
                <a:ea typeface="標楷體"/>
              </a:rPr>
              <a:t>        </a:t>
            </a:r>
            <a:r>
              <a:rPr lang="en-US" altLang="zh-TW" sz="2700" b="1" cap="none" dirty="0">
                <a:solidFill>
                  <a:schemeClr val="tx1"/>
                </a:solidFill>
                <a:latin typeface="標楷體" pitchFamily="65" charset="-120"/>
                <a:ea typeface="標楷體" pitchFamily="65" charset="-120"/>
              </a:rPr>
              <a:t>「</a:t>
            </a:r>
            <a:r>
              <a:rPr lang="zh-TW" altLang="en-US" sz="2700" b="1" dirty="0">
                <a:latin typeface="標楷體" pitchFamily="65" charset="-120"/>
                <a:ea typeface="標楷體" pitchFamily="65" charset="-120"/>
              </a:rPr>
              <a:t>重新安置或縣內轉學或縣外轉學</a:t>
            </a:r>
            <a:r>
              <a:rPr lang="zh-TW" altLang="en-US" sz="2700" b="1" cap="none" dirty="0">
                <a:solidFill>
                  <a:schemeClr val="tx1"/>
                </a:solidFill>
                <a:latin typeface="標楷體"/>
                <a:ea typeface="標楷體"/>
              </a:rPr>
              <a:t>」</a:t>
            </a:r>
            <a:endParaRPr lang="zh-TW" altLang="en-US" sz="2700" b="1" dirty="0"/>
          </a:p>
        </p:txBody>
      </p:sp>
      <p:sp>
        <p:nvSpPr>
          <p:cNvPr id="3" name="內容版面配置區 2"/>
          <p:cNvSpPr>
            <a:spLocks noGrp="1"/>
          </p:cNvSpPr>
          <p:nvPr>
            <p:ph sz="quarter" idx="1"/>
          </p:nvPr>
        </p:nvSpPr>
        <p:spPr>
          <a:xfrm>
            <a:off x="467544" y="1412777"/>
            <a:ext cx="7992888" cy="5040560"/>
          </a:xfrm>
        </p:spPr>
        <p:txBody>
          <a:bodyPr/>
          <a:lstStyle/>
          <a:p>
            <a:pPr marL="469900" lvl="1" indent="-469900" eaLnBrk="1" hangingPunct="1">
              <a:spcAft>
                <a:spcPts val="600"/>
              </a:spcAft>
              <a:buClr>
                <a:srgbClr val="31B6FD"/>
              </a:buClr>
              <a:buSzPct val="100000"/>
              <a:buNone/>
            </a:pPr>
            <a:r>
              <a:rPr lang="zh-TW" altLang="en-US" sz="2200" dirty="0">
                <a:solidFill>
                  <a:srgbClr val="073E87"/>
                </a:solidFill>
                <a:latin typeface="標楷體" pitchFamily="65" charset="-120"/>
                <a:ea typeface="標楷體" pitchFamily="65" charset="-120"/>
              </a:rPr>
              <a:t>請在</a:t>
            </a:r>
            <a:r>
              <a:rPr lang="zh-TW" altLang="en-US" sz="2800" dirty="0">
                <a:solidFill>
                  <a:srgbClr val="3333FF"/>
                </a:solidFill>
                <a:latin typeface="標楷體" pitchFamily="65" charset="-120"/>
                <a:ea typeface="標楷體" pitchFamily="65" charset="-120"/>
              </a:rPr>
              <a:t>教育部特教通報網</a:t>
            </a:r>
            <a:r>
              <a:rPr lang="en-US" altLang="zh-TW" sz="2200" dirty="0">
                <a:solidFill>
                  <a:srgbClr val="00B0F0"/>
                </a:solidFill>
                <a:latin typeface="標楷體" pitchFamily="65" charset="-120"/>
                <a:ea typeface="標楷體" pitchFamily="65" charset="-120"/>
              </a:rPr>
              <a:t>(</a:t>
            </a:r>
            <a:r>
              <a:rPr lang="en-US" altLang="zh-TW" sz="2200" dirty="0">
                <a:solidFill>
                  <a:srgbClr val="00B0F0"/>
                </a:solidFill>
                <a:latin typeface="標楷體" pitchFamily="65" charset="-120"/>
                <a:ea typeface="標楷體" pitchFamily="65" charset="-120"/>
                <a:hlinkClick r:id="rId2"/>
              </a:rPr>
              <a:t>https://www.set.edu.tw/</a:t>
            </a:r>
            <a:r>
              <a:rPr lang="en-US" altLang="zh-TW" sz="2200" dirty="0">
                <a:solidFill>
                  <a:srgbClr val="00B0F0"/>
                </a:solidFill>
                <a:latin typeface="標楷體" pitchFamily="65" charset="-120"/>
                <a:ea typeface="標楷體" pitchFamily="65" charset="-120"/>
              </a:rPr>
              <a:t>)</a:t>
            </a:r>
          </a:p>
          <a:p>
            <a:pPr marL="469900" lvl="1" indent="-469900" eaLnBrk="1" hangingPunct="1">
              <a:spcAft>
                <a:spcPts val="600"/>
              </a:spcAft>
              <a:buClr>
                <a:srgbClr val="31B6FD"/>
              </a:buClr>
              <a:buSzPct val="100000"/>
              <a:buNone/>
            </a:pPr>
            <a:r>
              <a:rPr lang="zh-TW" altLang="en-US" sz="1600" b="1" dirty="0">
                <a:solidFill>
                  <a:srgbClr val="073E87"/>
                </a:solidFill>
                <a:latin typeface="標楷體" pitchFamily="65" charset="-120"/>
                <a:ea typeface="標楷體" pitchFamily="65" charset="-120"/>
              </a:rPr>
              <a:t>步驟</a:t>
            </a:r>
            <a:r>
              <a:rPr lang="zh-TW" altLang="en-US" sz="1600" dirty="0">
                <a:solidFill>
                  <a:srgbClr val="073E87"/>
                </a:solidFill>
                <a:latin typeface="標楷體" pitchFamily="65" charset="-120"/>
                <a:ea typeface="標楷體" pitchFamily="65" charset="-120"/>
              </a:rPr>
              <a:t>一</a:t>
            </a:r>
            <a:r>
              <a:rPr lang="en-US" altLang="zh-TW" sz="1600" dirty="0">
                <a:latin typeface="標楷體" pitchFamily="65" charset="-120"/>
                <a:ea typeface="標楷體" pitchFamily="65" charset="-120"/>
              </a:rPr>
              <a:t>:</a:t>
            </a:r>
            <a:r>
              <a:rPr lang="zh-TW" altLang="en-US" sz="1600" dirty="0">
                <a:latin typeface="標楷體" pitchFamily="65" charset="-120"/>
                <a:ea typeface="標楷體" pitchFamily="65" charset="-120"/>
              </a:rPr>
              <a:t>（</a:t>
            </a:r>
            <a:r>
              <a:rPr lang="en-US" altLang="zh-TW" sz="1600" dirty="0">
                <a:latin typeface="標楷體" pitchFamily="65" charset="-120"/>
                <a:ea typeface="標楷體" pitchFamily="65" charset="-120"/>
              </a:rPr>
              <a:t>1</a:t>
            </a:r>
            <a:r>
              <a:rPr lang="zh-TW" altLang="en-US" sz="1600" dirty="0">
                <a:latin typeface="標楷體" pitchFamily="65" charset="-120"/>
                <a:ea typeface="標楷體" pitchFamily="65" charset="-120"/>
              </a:rPr>
              <a:t>）</a:t>
            </a:r>
            <a:r>
              <a:rPr lang="zh-TW" altLang="zh-TW" sz="1600" dirty="0">
                <a:solidFill>
                  <a:srgbClr val="FF0000"/>
                </a:solidFill>
                <a:latin typeface="標楷體" pitchFamily="65" charset="-120"/>
                <a:ea typeface="標楷體" pitchFamily="65" charset="-120"/>
              </a:rPr>
              <a:t>『特教登錄』</a:t>
            </a:r>
            <a:r>
              <a:rPr lang="en-US" altLang="zh-TW" sz="1600" dirty="0">
                <a:solidFill>
                  <a:srgbClr val="FF0000"/>
                </a:solidFill>
                <a:latin typeface="標楷體" pitchFamily="65" charset="-120"/>
                <a:ea typeface="標楷體" pitchFamily="65" charset="-120"/>
              </a:rPr>
              <a:t>-</a:t>
            </a:r>
            <a:r>
              <a:rPr lang="zh-TW" altLang="zh-TW" sz="1600" dirty="0">
                <a:solidFill>
                  <a:srgbClr val="FF0000"/>
                </a:solidFill>
                <a:latin typeface="標楷體" pitchFamily="65" charset="-120"/>
                <a:ea typeface="標楷體" pitchFamily="65" charset="-120"/>
              </a:rPr>
              <a:t>『輸入</a:t>
            </a:r>
            <a:r>
              <a:rPr lang="zh-TW" altLang="en-US" sz="1600" dirty="0">
                <a:solidFill>
                  <a:srgbClr val="FF0000"/>
                </a:solidFill>
                <a:latin typeface="標楷體" pitchFamily="65" charset="-120"/>
                <a:ea typeface="標楷體" pitchFamily="65" charset="-120"/>
              </a:rPr>
              <a:t>轉銜</a:t>
            </a:r>
            <a:r>
              <a:rPr lang="zh-TW" altLang="zh-TW" sz="1600" dirty="0">
                <a:solidFill>
                  <a:srgbClr val="FF0000"/>
                </a:solidFill>
                <a:latin typeface="標楷體" pitchFamily="65" charset="-120"/>
                <a:ea typeface="標楷體" pitchFamily="65" charset="-120"/>
              </a:rPr>
              <a:t>端帳密』</a:t>
            </a:r>
            <a:r>
              <a:rPr lang="zh-TW" altLang="zh-TW" sz="1600" dirty="0">
                <a:latin typeface="標楷體" pitchFamily="65" charset="-120"/>
                <a:ea typeface="標楷體" pitchFamily="65" charset="-120"/>
              </a:rPr>
              <a:t>（</a:t>
            </a:r>
            <a:r>
              <a:rPr lang="en-US" altLang="zh-TW" sz="1600" dirty="0">
                <a:latin typeface="標楷體" pitchFamily="65" charset="-120"/>
                <a:ea typeface="標楷體" pitchFamily="65" charset="-120"/>
              </a:rPr>
              <a:t>2</a:t>
            </a:r>
            <a:r>
              <a:rPr lang="zh-TW" altLang="zh-TW" sz="1600" dirty="0">
                <a:latin typeface="標楷體" pitchFamily="65" charset="-120"/>
                <a:ea typeface="標楷體" pitchFamily="65" charset="-120"/>
              </a:rPr>
              <a:t>）</a:t>
            </a:r>
            <a:r>
              <a:rPr lang="en-US" altLang="zh-TW" sz="1600" dirty="0">
                <a:solidFill>
                  <a:srgbClr val="CC3300"/>
                </a:solidFill>
                <a:latin typeface="標楷體" pitchFamily="65" charset="-120"/>
                <a:ea typeface="標楷體" pitchFamily="65" charset="-120"/>
              </a:rPr>
              <a:t>『</a:t>
            </a:r>
            <a:r>
              <a:rPr lang="zh-TW" altLang="en-US" sz="1600" dirty="0">
                <a:solidFill>
                  <a:srgbClr val="CC3300"/>
                </a:solidFill>
                <a:latin typeface="標楷體" pitchFamily="65" charset="-120"/>
                <a:ea typeface="標楷體" pitchFamily="65" charset="-120"/>
              </a:rPr>
              <a:t>轉銜服務填報</a:t>
            </a:r>
            <a:r>
              <a:rPr lang="en-US" altLang="zh-TW" sz="1600" dirty="0">
                <a:solidFill>
                  <a:srgbClr val="CC3300"/>
                </a:solidFill>
                <a:latin typeface="標楷體" pitchFamily="65" charset="-120"/>
                <a:ea typeface="標楷體" pitchFamily="65" charset="-120"/>
              </a:rPr>
              <a:t>』</a:t>
            </a:r>
            <a:r>
              <a:rPr lang="en-US" altLang="zh-TW" sz="1600" dirty="0">
                <a:solidFill>
                  <a:srgbClr val="FF0000"/>
                </a:solidFill>
                <a:latin typeface="標楷體" pitchFamily="65" charset="-120"/>
                <a:ea typeface="標楷體" pitchFamily="65" charset="-120"/>
              </a:rPr>
              <a:t>-</a:t>
            </a:r>
            <a:r>
              <a:rPr lang="zh-TW" altLang="zh-TW" sz="1600" dirty="0">
                <a:latin typeface="標楷體" pitchFamily="65" charset="-120"/>
                <a:ea typeface="標楷體" pitchFamily="65" charset="-120"/>
              </a:rPr>
              <a:t> </a:t>
            </a:r>
            <a:r>
              <a:rPr lang="en-US" altLang="zh-TW" sz="1600" dirty="0">
                <a:solidFill>
                  <a:srgbClr val="CC3300"/>
                </a:solidFill>
                <a:latin typeface="標楷體" pitchFamily="65" charset="-120"/>
                <a:ea typeface="標楷體" pitchFamily="65" charset="-120"/>
              </a:rPr>
              <a:t>『</a:t>
            </a:r>
            <a:r>
              <a:rPr lang="zh-TW" altLang="en-US" sz="1600" dirty="0">
                <a:solidFill>
                  <a:srgbClr val="CC3300"/>
                </a:solidFill>
                <a:latin typeface="標楷體" pitchFamily="65" charset="-120"/>
                <a:ea typeface="標楷體" pitchFamily="65" charset="-120"/>
              </a:rPr>
              <a:t>初次填寫轉銜表</a:t>
            </a:r>
            <a:r>
              <a:rPr lang="en-US" altLang="zh-TW" sz="1600" dirty="0">
                <a:solidFill>
                  <a:srgbClr val="CC3300"/>
                </a:solidFill>
                <a:latin typeface="標楷體" pitchFamily="65" charset="-120"/>
                <a:ea typeface="標楷體" pitchFamily="65" charset="-120"/>
              </a:rPr>
              <a:t>』</a:t>
            </a:r>
            <a:r>
              <a:rPr lang="en-US" altLang="zh-TW" sz="1600" dirty="0">
                <a:solidFill>
                  <a:srgbClr val="FF0000"/>
                </a:solidFill>
                <a:latin typeface="標楷體" pitchFamily="65" charset="-120"/>
                <a:ea typeface="標楷體" pitchFamily="65" charset="-120"/>
              </a:rPr>
              <a:t>-</a:t>
            </a:r>
            <a:r>
              <a:rPr lang="en-US" altLang="zh-TW" sz="1600" dirty="0">
                <a:solidFill>
                  <a:srgbClr val="CC3300"/>
                </a:solidFill>
                <a:latin typeface="標楷體" pitchFamily="65" charset="-120"/>
                <a:ea typeface="標楷體" pitchFamily="65" charset="-120"/>
              </a:rPr>
              <a:t> 『</a:t>
            </a:r>
            <a:r>
              <a:rPr lang="zh-TW" altLang="en-US" sz="1600" dirty="0">
                <a:solidFill>
                  <a:srgbClr val="CC3300"/>
                </a:solidFill>
                <a:latin typeface="標楷體" pitchFamily="65" charset="-120"/>
                <a:ea typeface="標楷體" pitchFamily="65" charset="-120"/>
              </a:rPr>
              <a:t>輸入身分證字號</a:t>
            </a:r>
            <a:r>
              <a:rPr lang="en-US" altLang="zh-TW" sz="1600" dirty="0">
                <a:solidFill>
                  <a:srgbClr val="CC3300"/>
                </a:solidFill>
                <a:latin typeface="標楷體" pitchFamily="65" charset="-120"/>
                <a:ea typeface="標楷體" pitchFamily="65" charset="-120"/>
              </a:rPr>
              <a:t>』</a:t>
            </a:r>
            <a:r>
              <a:rPr lang="en-US" altLang="zh-TW" sz="1600" dirty="0">
                <a:solidFill>
                  <a:srgbClr val="FF0000"/>
                </a:solidFill>
                <a:latin typeface="標楷體" pitchFamily="65" charset="-120"/>
                <a:ea typeface="標楷體" pitchFamily="65" charset="-120"/>
              </a:rPr>
              <a:t>-</a:t>
            </a:r>
            <a:r>
              <a:rPr lang="en-US" altLang="zh-TW" sz="1600" dirty="0">
                <a:solidFill>
                  <a:srgbClr val="CC3300"/>
                </a:solidFill>
                <a:latin typeface="標楷體" pitchFamily="65" charset="-120"/>
                <a:ea typeface="標楷體" pitchFamily="65" charset="-120"/>
              </a:rPr>
              <a:t>『</a:t>
            </a:r>
            <a:r>
              <a:rPr lang="zh-TW" altLang="en-US" sz="1600" dirty="0">
                <a:solidFill>
                  <a:srgbClr val="CC3300"/>
                </a:solidFill>
                <a:latin typeface="標楷體" pitchFamily="65" charset="-120"/>
                <a:ea typeface="標楷體" pitchFamily="65" charset="-120"/>
              </a:rPr>
              <a:t>填寫</a:t>
            </a:r>
            <a:r>
              <a:rPr lang="en-US" altLang="zh-TW" sz="1600" dirty="0">
                <a:solidFill>
                  <a:srgbClr val="CC3300"/>
                </a:solidFill>
                <a:latin typeface="標楷體" pitchFamily="65" charset="-120"/>
                <a:ea typeface="標楷體" pitchFamily="65" charset="-120"/>
              </a:rPr>
              <a:t>』- 『</a:t>
            </a:r>
            <a:r>
              <a:rPr lang="zh-TW" altLang="en-US" sz="1600" dirty="0">
                <a:solidFill>
                  <a:srgbClr val="CC3300"/>
                </a:solidFill>
                <a:latin typeface="標楷體" pitchFamily="65" charset="-120"/>
                <a:ea typeface="標楷體" pitchFamily="65" charset="-120"/>
              </a:rPr>
              <a:t>填寫轉銜表</a:t>
            </a:r>
            <a:r>
              <a:rPr lang="en-US" altLang="zh-TW" sz="1600" dirty="0">
                <a:solidFill>
                  <a:srgbClr val="CC3300"/>
                </a:solidFill>
                <a:latin typeface="標楷體" pitchFamily="65" charset="-120"/>
                <a:ea typeface="標楷體" pitchFamily="65" charset="-120"/>
              </a:rPr>
              <a:t>』</a:t>
            </a:r>
            <a:r>
              <a:rPr lang="zh-TW" altLang="zh-TW" sz="1600" dirty="0">
                <a:latin typeface="標楷體" pitchFamily="65" charset="-120"/>
                <a:ea typeface="標楷體" pitchFamily="65" charset="-120"/>
              </a:rPr>
              <a:t>（</a:t>
            </a:r>
            <a:r>
              <a:rPr lang="en-US" altLang="zh-TW" sz="1600" dirty="0">
                <a:latin typeface="標楷體" pitchFamily="65" charset="-120"/>
                <a:ea typeface="標楷體" pitchFamily="65" charset="-120"/>
              </a:rPr>
              <a:t>3</a:t>
            </a:r>
            <a:r>
              <a:rPr lang="zh-TW" altLang="zh-TW" sz="1600" dirty="0">
                <a:latin typeface="標楷體" pitchFamily="65" charset="-120"/>
                <a:ea typeface="標楷體" pitchFamily="65" charset="-120"/>
              </a:rPr>
              <a:t>）『</a:t>
            </a:r>
            <a:r>
              <a:rPr lang="zh-TW" altLang="en-US" sz="1600" dirty="0">
                <a:latin typeface="標楷體" pitchFamily="65" charset="-120"/>
                <a:ea typeface="標楷體" pitchFamily="65" charset="-120"/>
              </a:rPr>
              <a:t>填寫資本資料</a:t>
            </a:r>
            <a:r>
              <a:rPr lang="zh-TW" altLang="zh-TW" sz="1600" dirty="0">
                <a:latin typeface="標楷體" pitchFamily="65" charset="-120"/>
                <a:ea typeface="標楷體" pitchFamily="65" charset="-120"/>
              </a:rPr>
              <a:t>』</a:t>
            </a:r>
            <a:r>
              <a:rPr lang="en-US" altLang="zh-TW" sz="1600" dirty="0">
                <a:solidFill>
                  <a:srgbClr val="FF0000"/>
                </a:solidFill>
                <a:latin typeface="標楷體" pitchFamily="65" charset="-120"/>
                <a:ea typeface="標楷體" pitchFamily="65" charset="-120"/>
              </a:rPr>
              <a:t>-</a:t>
            </a:r>
            <a:r>
              <a:rPr lang="zh-TW" altLang="zh-TW" sz="1600" dirty="0">
                <a:latin typeface="標楷體" pitchFamily="65" charset="-120"/>
                <a:ea typeface="標楷體" pitchFamily="65" charset="-120"/>
              </a:rPr>
              <a:t>『</a:t>
            </a:r>
            <a:r>
              <a:rPr lang="zh-TW" altLang="en-US" sz="1600" dirty="0">
                <a:latin typeface="標楷體" pitchFamily="65" charset="-120"/>
                <a:ea typeface="標楷體" pitchFamily="65" charset="-120"/>
              </a:rPr>
              <a:t>填寫學習紀錄</a:t>
            </a:r>
            <a:r>
              <a:rPr lang="zh-TW" altLang="zh-TW" sz="1600" dirty="0">
                <a:latin typeface="標楷體" pitchFamily="65" charset="-120"/>
                <a:ea typeface="標楷體" pitchFamily="65" charset="-120"/>
              </a:rPr>
              <a:t>』</a:t>
            </a:r>
            <a:r>
              <a:rPr lang="en-US" altLang="zh-TW" sz="1600" dirty="0">
                <a:solidFill>
                  <a:srgbClr val="FF0000"/>
                </a:solidFill>
                <a:latin typeface="標楷體" pitchFamily="65" charset="-120"/>
                <a:ea typeface="標楷體" pitchFamily="65" charset="-120"/>
              </a:rPr>
              <a:t> -</a:t>
            </a:r>
            <a:r>
              <a:rPr lang="zh-TW" altLang="zh-TW" sz="1600" dirty="0">
                <a:latin typeface="標楷體" pitchFamily="65" charset="-120"/>
                <a:ea typeface="標楷體" pitchFamily="65" charset="-120"/>
              </a:rPr>
              <a:t>『</a:t>
            </a:r>
            <a:r>
              <a:rPr lang="zh-TW" altLang="en-US" sz="1600" dirty="0">
                <a:latin typeface="標楷體" pitchFamily="65" charset="-120"/>
                <a:ea typeface="標楷體" pitchFamily="65" charset="-120"/>
              </a:rPr>
              <a:t>填寫專業及相關服務</a:t>
            </a:r>
            <a:r>
              <a:rPr lang="zh-TW" altLang="zh-TW" sz="1600" dirty="0">
                <a:latin typeface="標楷體" pitchFamily="65" charset="-120"/>
                <a:ea typeface="標楷體" pitchFamily="65" charset="-120"/>
              </a:rPr>
              <a:t>』 </a:t>
            </a:r>
            <a:r>
              <a:rPr lang="en-US" altLang="zh-TW" sz="1600" dirty="0">
                <a:solidFill>
                  <a:srgbClr val="FF0000"/>
                </a:solidFill>
                <a:latin typeface="標楷體" pitchFamily="65" charset="-120"/>
                <a:ea typeface="標楷體" pitchFamily="65" charset="-120"/>
              </a:rPr>
              <a:t>-</a:t>
            </a:r>
            <a:r>
              <a:rPr lang="zh-TW" altLang="zh-TW" sz="1600" dirty="0">
                <a:latin typeface="標楷體" pitchFamily="65" charset="-120"/>
                <a:ea typeface="標楷體" pitchFamily="65" charset="-120"/>
              </a:rPr>
              <a:t>『</a:t>
            </a:r>
            <a:r>
              <a:rPr lang="zh-TW" altLang="en-US" sz="1600" dirty="0">
                <a:latin typeface="標楷體" pitchFamily="65" charset="-120"/>
                <a:ea typeface="標楷體" pitchFamily="65" charset="-120"/>
              </a:rPr>
              <a:t>填寫未來安置</a:t>
            </a:r>
            <a:r>
              <a:rPr lang="zh-TW" altLang="zh-TW" sz="1600" dirty="0">
                <a:latin typeface="標楷體" pitchFamily="65" charset="-120"/>
                <a:ea typeface="標楷體" pitchFamily="65" charset="-120"/>
              </a:rPr>
              <a:t>』 （</a:t>
            </a:r>
            <a:r>
              <a:rPr lang="en-US" altLang="zh-TW" sz="1600" dirty="0">
                <a:latin typeface="標楷體" pitchFamily="65" charset="-120"/>
                <a:ea typeface="標楷體" pitchFamily="65" charset="-120"/>
              </a:rPr>
              <a:t>4</a:t>
            </a:r>
            <a:r>
              <a:rPr lang="zh-TW" altLang="zh-TW" sz="1600" dirty="0">
                <a:latin typeface="標楷體" pitchFamily="65" charset="-120"/>
                <a:ea typeface="標楷體" pitchFamily="65" charset="-120"/>
              </a:rPr>
              <a:t>）</a:t>
            </a:r>
            <a:r>
              <a:rPr lang="zh-TW" altLang="en-US" sz="1600" dirty="0">
                <a:solidFill>
                  <a:srgbClr val="073E87"/>
                </a:solidFill>
                <a:latin typeface="標楷體" pitchFamily="65" charset="-120"/>
                <a:ea typeface="標楷體" pitchFamily="65" charset="-120"/>
              </a:rPr>
              <a:t>選擇</a:t>
            </a:r>
            <a:r>
              <a:rPr lang="en-US" altLang="zh-TW" sz="1600" dirty="0">
                <a:solidFill>
                  <a:srgbClr val="073E87"/>
                </a:solidFill>
                <a:latin typeface="標楷體" pitchFamily="65" charset="-120"/>
                <a:ea typeface="標楷體" pitchFamily="65" charset="-120"/>
              </a:rPr>
              <a:t>『</a:t>
            </a:r>
            <a:r>
              <a:rPr lang="zh-TW" altLang="en-US" sz="1600" dirty="0">
                <a:solidFill>
                  <a:srgbClr val="073E87"/>
                </a:solidFill>
                <a:latin typeface="標楷體" pitchFamily="65" charset="-120"/>
                <a:ea typeface="標楷體" pitchFamily="65" charset="-120"/>
              </a:rPr>
              <a:t>已確認資料全部輸入完畢</a:t>
            </a:r>
            <a:r>
              <a:rPr lang="en-US" altLang="zh-TW" sz="1600" dirty="0">
                <a:solidFill>
                  <a:srgbClr val="073E87"/>
                </a:solidFill>
                <a:latin typeface="標楷體" pitchFamily="65" charset="-120"/>
                <a:ea typeface="標楷體" pitchFamily="65" charset="-120"/>
              </a:rPr>
              <a:t>』</a:t>
            </a:r>
            <a:r>
              <a:rPr lang="zh-TW" altLang="en-US" sz="1600" dirty="0">
                <a:solidFill>
                  <a:srgbClr val="073E87"/>
                </a:solidFill>
                <a:latin typeface="標楷體" pitchFamily="65" charset="-120"/>
                <a:ea typeface="標楷體" pitchFamily="65" charset="-120"/>
              </a:rPr>
              <a:t>。</a:t>
            </a:r>
            <a:endParaRPr lang="en-US" altLang="zh-TW" sz="1600" dirty="0">
              <a:solidFill>
                <a:srgbClr val="073E87"/>
              </a:solidFill>
              <a:latin typeface="標楷體" pitchFamily="65" charset="-120"/>
              <a:ea typeface="標楷體" pitchFamily="65" charset="-120"/>
            </a:endParaRPr>
          </a:p>
          <a:p>
            <a:pPr marL="469900" lvl="1" indent="-469900" eaLnBrk="1" hangingPunct="1">
              <a:spcAft>
                <a:spcPts val="600"/>
              </a:spcAft>
              <a:buClr>
                <a:srgbClr val="31B6FD"/>
              </a:buClr>
              <a:buSzPct val="100000"/>
              <a:buNone/>
            </a:pPr>
            <a:r>
              <a:rPr lang="zh-TW" altLang="en-US" sz="1600" b="1" dirty="0">
                <a:solidFill>
                  <a:srgbClr val="073E87"/>
                </a:solidFill>
                <a:latin typeface="標楷體" pitchFamily="65" charset="-120"/>
                <a:ea typeface="標楷體" pitchFamily="65" charset="-120"/>
              </a:rPr>
              <a:t>步驟二</a:t>
            </a:r>
            <a:r>
              <a:rPr lang="en-US" altLang="zh-TW" sz="1600" dirty="0">
                <a:solidFill>
                  <a:srgbClr val="073E87"/>
                </a:solidFill>
                <a:latin typeface="標楷體" pitchFamily="65" charset="-120"/>
                <a:ea typeface="標楷體" pitchFamily="65" charset="-120"/>
              </a:rPr>
              <a:t>:</a:t>
            </a:r>
            <a:r>
              <a:rPr lang="en-US" altLang="zh-TW" sz="1600" dirty="0">
                <a:latin typeface="標楷體" pitchFamily="65" charset="-120"/>
                <a:ea typeface="標楷體" pitchFamily="65" charset="-120"/>
                <a:sym typeface="Wingdings" panose="05000000000000000000" pitchFamily="2" charset="2"/>
              </a:rPr>
              <a:t>(1)</a:t>
            </a:r>
            <a:r>
              <a:rPr lang="zh-TW" altLang="zh-TW" sz="1600" dirty="0">
                <a:solidFill>
                  <a:srgbClr val="FF0000"/>
                </a:solidFill>
                <a:latin typeface="標楷體" pitchFamily="65" charset="-120"/>
                <a:ea typeface="標楷體" pitchFamily="65" charset="-120"/>
              </a:rPr>
              <a:t>『特教登錄』</a:t>
            </a:r>
            <a:r>
              <a:rPr lang="en-US" altLang="zh-TW" sz="1600" dirty="0">
                <a:solidFill>
                  <a:srgbClr val="FF0000"/>
                </a:solidFill>
                <a:latin typeface="標楷體" pitchFamily="65" charset="-120"/>
                <a:ea typeface="標楷體" pitchFamily="65" charset="-120"/>
              </a:rPr>
              <a:t>-</a:t>
            </a:r>
            <a:r>
              <a:rPr lang="zh-TW" altLang="zh-TW" sz="1600" dirty="0">
                <a:solidFill>
                  <a:srgbClr val="FF0000"/>
                </a:solidFill>
                <a:latin typeface="標楷體" pitchFamily="65" charset="-120"/>
                <a:ea typeface="標楷體" pitchFamily="65" charset="-120"/>
              </a:rPr>
              <a:t>『輸入學務端帳密』</a:t>
            </a:r>
            <a:r>
              <a:rPr lang="zh-TW" altLang="zh-TW" sz="1600" dirty="0">
                <a:latin typeface="標楷體" pitchFamily="65" charset="-120"/>
                <a:ea typeface="標楷體" pitchFamily="65" charset="-120"/>
              </a:rPr>
              <a:t>（</a:t>
            </a:r>
            <a:r>
              <a:rPr lang="en-US" altLang="zh-TW" sz="1600" dirty="0">
                <a:latin typeface="標楷體" pitchFamily="65" charset="-120"/>
                <a:ea typeface="標楷體" pitchFamily="65" charset="-120"/>
              </a:rPr>
              <a:t>2</a:t>
            </a:r>
            <a:r>
              <a:rPr lang="zh-TW" altLang="zh-TW" sz="1600" dirty="0">
                <a:latin typeface="標楷體" pitchFamily="65" charset="-120"/>
                <a:ea typeface="標楷體" pitchFamily="65" charset="-120"/>
              </a:rPr>
              <a:t>）</a:t>
            </a:r>
            <a:r>
              <a:rPr lang="en-US" altLang="zh-TW" sz="1600" dirty="0">
                <a:solidFill>
                  <a:srgbClr val="CC3300"/>
                </a:solidFill>
                <a:latin typeface="標楷體" pitchFamily="65" charset="-120"/>
                <a:ea typeface="標楷體" pitchFamily="65" charset="-120"/>
              </a:rPr>
              <a:t>『</a:t>
            </a:r>
            <a:r>
              <a:rPr lang="zh-TW" altLang="en-US" sz="1600" dirty="0">
                <a:solidFill>
                  <a:srgbClr val="CC3300"/>
                </a:solidFill>
                <a:latin typeface="標楷體" pitchFamily="65" charset="-120"/>
                <a:ea typeface="標楷體" pitchFamily="65" charset="-120"/>
              </a:rPr>
              <a:t>特殊教育學生</a:t>
            </a:r>
            <a:r>
              <a:rPr lang="en-US" altLang="zh-TW" sz="1600" dirty="0">
                <a:solidFill>
                  <a:srgbClr val="CC3300"/>
                </a:solidFill>
                <a:latin typeface="標楷體" pitchFamily="65" charset="-120"/>
                <a:ea typeface="標楷體" pitchFamily="65" charset="-120"/>
              </a:rPr>
              <a:t>』</a:t>
            </a:r>
            <a:r>
              <a:rPr lang="en-US" altLang="zh-TW" sz="1600" dirty="0">
                <a:solidFill>
                  <a:srgbClr val="FF0000"/>
                </a:solidFill>
                <a:latin typeface="標楷體" pitchFamily="65" charset="-120"/>
                <a:ea typeface="標楷體" pitchFamily="65" charset="-120"/>
              </a:rPr>
              <a:t>-</a:t>
            </a:r>
            <a:r>
              <a:rPr lang="en-US" altLang="zh-TW" sz="1600" dirty="0">
                <a:solidFill>
                  <a:srgbClr val="CC3300"/>
                </a:solidFill>
                <a:latin typeface="標楷體" pitchFamily="65" charset="-120"/>
                <a:ea typeface="標楷體" pitchFamily="65" charset="-120"/>
              </a:rPr>
              <a:t>『</a:t>
            </a:r>
            <a:r>
              <a:rPr lang="zh-TW" altLang="en-US" sz="1600" dirty="0">
                <a:solidFill>
                  <a:srgbClr val="CC3300"/>
                </a:solidFill>
                <a:latin typeface="標楷體" pitchFamily="65" charset="-120"/>
                <a:ea typeface="標楷體" pitchFamily="65" charset="-120"/>
              </a:rPr>
              <a:t>身心障礙類</a:t>
            </a:r>
            <a:r>
              <a:rPr lang="en-US" altLang="zh-TW" sz="1600" dirty="0">
                <a:solidFill>
                  <a:srgbClr val="CC3300"/>
                </a:solidFill>
                <a:latin typeface="標楷體" pitchFamily="65" charset="-120"/>
                <a:ea typeface="標楷體" pitchFamily="65" charset="-120"/>
              </a:rPr>
              <a:t>』</a:t>
            </a:r>
            <a:r>
              <a:rPr lang="en-US" altLang="zh-TW" sz="1600" dirty="0">
                <a:solidFill>
                  <a:srgbClr val="FF0000"/>
                </a:solidFill>
                <a:latin typeface="標楷體" pitchFamily="65" charset="-120"/>
                <a:ea typeface="標楷體" pitchFamily="65" charset="-120"/>
              </a:rPr>
              <a:t>-</a:t>
            </a:r>
            <a:r>
              <a:rPr lang="en-US" altLang="zh-TW" sz="1600" dirty="0">
                <a:solidFill>
                  <a:srgbClr val="CC3300"/>
                </a:solidFill>
                <a:latin typeface="標楷體" pitchFamily="65" charset="-120"/>
                <a:ea typeface="標楷體" pitchFamily="65" charset="-120"/>
              </a:rPr>
              <a:t>『</a:t>
            </a:r>
            <a:r>
              <a:rPr lang="zh-TW" altLang="en-US" sz="1600" dirty="0">
                <a:solidFill>
                  <a:srgbClr val="CC3300"/>
                </a:solidFill>
                <a:latin typeface="標楷體" pitchFamily="65" charset="-120"/>
                <a:ea typeface="標楷體" pitchFamily="65" charset="-120"/>
              </a:rPr>
              <a:t>確定個案</a:t>
            </a:r>
            <a:r>
              <a:rPr lang="en-US" altLang="zh-TW" sz="1600" dirty="0">
                <a:solidFill>
                  <a:srgbClr val="CC3300"/>
                </a:solidFill>
                <a:latin typeface="標楷體" pitchFamily="65" charset="-120"/>
                <a:ea typeface="標楷體" pitchFamily="65" charset="-120"/>
              </a:rPr>
              <a:t>(</a:t>
            </a:r>
            <a:r>
              <a:rPr lang="zh-TW" altLang="en-US" sz="1600" dirty="0">
                <a:solidFill>
                  <a:srgbClr val="CC3300"/>
                </a:solidFill>
                <a:latin typeface="標楷體" pitchFamily="65" charset="-120"/>
                <a:ea typeface="標楷體" pitchFamily="65" charset="-120"/>
              </a:rPr>
              <a:t>身障</a:t>
            </a:r>
            <a:r>
              <a:rPr lang="en-US" altLang="zh-TW" sz="1600" dirty="0">
                <a:solidFill>
                  <a:srgbClr val="CC3300"/>
                </a:solidFill>
                <a:latin typeface="標楷體" pitchFamily="65" charset="-120"/>
                <a:ea typeface="標楷體" pitchFamily="65" charset="-120"/>
              </a:rPr>
              <a:t>)』</a:t>
            </a:r>
            <a:r>
              <a:rPr lang="zh-TW" altLang="zh-TW" sz="1600" dirty="0">
                <a:latin typeface="標楷體" pitchFamily="65" charset="-120"/>
                <a:ea typeface="標楷體" pitchFamily="65" charset="-120"/>
              </a:rPr>
              <a:t>，（</a:t>
            </a:r>
            <a:r>
              <a:rPr lang="en-US" altLang="zh-TW" sz="1600" dirty="0">
                <a:latin typeface="標楷體" pitchFamily="65" charset="-120"/>
                <a:ea typeface="標楷體" pitchFamily="65" charset="-120"/>
              </a:rPr>
              <a:t>3</a:t>
            </a:r>
            <a:r>
              <a:rPr lang="zh-TW" altLang="zh-TW" sz="1600" dirty="0">
                <a:latin typeface="標楷體" pitchFamily="65" charset="-120"/>
                <a:ea typeface="標楷體" pitchFamily="65" charset="-120"/>
              </a:rPr>
              <a:t>）『</a:t>
            </a:r>
            <a:r>
              <a:rPr lang="zh-TW" altLang="en-US" sz="1600" dirty="0">
                <a:latin typeface="標楷體" pitchFamily="65" charset="-120"/>
                <a:ea typeface="標楷體" pitchFamily="65" charset="-120"/>
              </a:rPr>
              <a:t>點</a:t>
            </a:r>
            <a:r>
              <a:rPr lang="zh-TW" altLang="zh-TW" sz="1600" dirty="0">
                <a:latin typeface="標楷體" pitchFamily="65" charset="-120"/>
                <a:ea typeface="標楷體" pitchFamily="65" charset="-120"/>
              </a:rPr>
              <a:t>選</a:t>
            </a:r>
            <a:r>
              <a:rPr lang="zh-TW" altLang="en-US" sz="1600" dirty="0">
                <a:latin typeface="標楷體" pitchFamily="65" charset="-120"/>
                <a:ea typeface="標楷體" pitchFamily="65" charset="-120"/>
              </a:rPr>
              <a:t>學生姓名</a:t>
            </a:r>
            <a:r>
              <a:rPr lang="zh-TW" altLang="zh-TW" sz="1600" dirty="0">
                <a:latin typeface="標楷體" pitchFamily="65" charset="-120"/>
                <a:ea typeface="標楷體" pitchFamily="65" charset="-120"/>
              </a:rPr>
              <a:t>』</a:t>
            </a:r>
            <a:r>
              <a:rPr lang="en-US" altLang="zh-TW" sz="1600" dirty="0">
                <a:solidFill>
                  <a:srgbClr val="FF0000"/>
                </a:solidFill>
                <a:latin typeface="標楷體" pitchFamily="65" charset="-120"/>
                <a:ea typeface="標楷體" pitchFamily="65" charset="-120"/>
              </a:rPr>
              <a:t>-</a:t>
            </a:r>
            <a:r>
              <a:rPr lang="zh-TW" altLang="zh-TW" sz="1600" dirty="0">
                <a:latin typeface="標楷體" pitchFamily="65" charset="-120"/>
                <a:ea typeface="標楷體" pitchFamily="65" charset="-120"/>
              </a:rPr>
              <a:t>『</a:t>
            </a:r>
            <a:r>
              <a:rPr lang="zh-TW" altLang="en-US" sz="1600" dirty="0">
                <a:latin typeface="標楷體" pitchFamily="65" charset="-120"/>
                <a:ea typeface="標楷體" pitchFamily="65" charset="-120"/>
              </a:rPr>
              <a:t>選擇異動</a:t>
            </a:r>
            <a:r>
              <a:rPr lang="zh-TW" altLang="zh-TW" sz="1600" dirty="0">
                <a:latin typeface="標楷體" pitchFamily="65" charset="-120"/>
                <a:ea typeface="標楷體" pitchFamily="65" charset="-120"/>
              </a:rPr>
              <a:t>』（</a:t>
            </a:r>
            <a:r>
              <a:rPr lang="en-US" altLang="zh-TW" sz="1600" dirty="0">
                <a:latin typeface="標楷體" pitchFamily="65" charset="-120"/>
                <a:ea typeface="標楷體" pitchFamily="65" charset="-120"/>
              </a:rPr>
              <a:t>4</a:t>
            </a:r>
            <a:r>
              <a:rPr lang="zh-TW" altLang="zh-TW" sz="1600" dirty="0">
                <a:latin typeface="標楷體" pitchFamily="65" charset="-120"/>
                <a:ea typeface="標楷體" pitchFamily="65" charset="-120"/>
              </a:rPr>
              <a:t>）</a:t>
            </a:r>
            <a:r>
              <a:rPr lang="zh-TW" altLang="en-US" sz="1600" dirty="0">
                <a:latin typeface="標楷體" pitchFamily="65" charset="-120"/>
                <a:ea typeface="標楷體" pitchFamily="65" charset="-120"/>
              </a:rPr>
              <a:t>確認鑑定安置狀態後選擇異動原因</a:t>
            </a:r>
            <a:r>
              <a:rPr lang="en-US" altLang="zh-TW" sz="1600" dirty="0">
                <a:solidFill>
                  <a:srgbClr val="073E87"/>
                </a:solidFill>
                <a:latin typeface="標楷體" pitchFamily="65" charset="-120"/>
                <a:ea typeface="標楷體" pitchFamily="65" charset="-120"/>
              </a:rPr>
              <a:t>『</a:t>
            </a:r>
            <a:r>
              <a:rPr lang="zh-TW" altLang="en-US" sz="1600" dirty="0">
                <a:solidFill>
                  <a:srgbClr val="073E87"/>
                </a:solidFill>
                <a:latin typeface="標楷體" pitchFamily="65" charset="-120"/>
                <a:ea typeface="標楷體" pitchFamily="65" charset="-120"/>
              </a:rPr>
              <a:t>學前階段離園</a:t>
            </a:r>
            <a:r>
              <a:rPr lang="en-US" altLang="zh-TW" sz="1600" dirty="0">
                <a:solidFill>
                  <a:srgbClr val="073E87"/>
                </a:solidFill>
                <a:latin typeface="標楷體" pitchFamily="65" charset="-120"/>
                <a:ea typeface="標楷體" pitchFamily="65" charset="-120"/>
              </a:rPr>
              <a:t>』</a:t>
            </a:r>
            <a:r>
              <a:rPr lang="zh-TW" altLang="zh-TW" sz="1600" dirty="0">
                <a:latin typeface="標楷體" pitchFamily="65" charset="-120"/>
                <a:ea typeface="標楷體" pitchFamily="65" charset="-120"/>
              </a:rPr>
              <a:t> ，（</a:t>
            </a:r>
            <a:r>
              <a:rPr lang="en-US" altLang="zh-TW" sz="1600" dirty="0">
                <a:latin typeface="標楷體" pitchFamily="65" charset="-120"/>
                <a:ea typeface="標楷體" pitchFamily="65" charset="-120"/>
              </a:rPr>
              <a:t>5</a:t>
            </a:r>
            <a:r>
              <a:rPr lang="zh-TW" altLang="zh-TW" sz="1600" dirty="0">
                <a:latin typeface="標楷體" pitchFamily="65" charset="-120"/>
                <a:ea typeface="標楷體" pitchFamily="65" charset="-120"/>
              </a:rPr>
              <a:t>） 『</a:t>
            </a:r>
            <a:r>
              <a:rPr lang="zh-TW" altLang="en-US" sz="1600" dirty="0">
                <a:latin typeface="標楷體" pitchFamily="65" charset="-120"/>
                <a:ea typeface="標楷體" pitchFamily="65" charset="-120"/>
              </a:rPr>
              <a:t>確定異動</a:t>
            </a:r>
            <a:r>
              <a:rPr lang="zh-TW" altLang="zh-TW" sz="1600" dirty="0">
                <a:latin typeface="標楷體" pitchFamily="65" charset="-120"/>
                <a:ea typeface="標楷體" pitchFamily="65" charset="-120"/>
              </a:rPr>
              <a:t>』 </a:t>
            </a:r>
            <a:r>
              <a:rPr lang="zh-TW" altLang="en-US" sz="1600" dirty="0">
                <a:solidFill>
                  <a:srgbClr val="073E87"/>
                </a:solidFill>
                <a:latin typeface="標楷體" pitchFamily="65" charset="-120"/>
                <a:ea typeface="標楷體" pitchFamily="65" charset="-120"/>
              </a:rPr>
              <a:t>。</a:t>
            </a:r>
            <a:endParaRPr lang="en-US" altLang="zh-TW" sz="1600" dirty="0">
              <a:solidFill>
                <a:srgbClr val="073E87"/>
              </a:solidFill>
              <a:latin typeface="標楷體" pitchFamily="65" charset="-120"/>
              <a:ea typeface="標楷體" pitchFamily="65" charset="-120"/>
            </a:endParaRPr>
          </a:p>
          <a:p>
            <a:pPr marL="469900" lvl="1" indent="-469900" eaLnBrk="1" hangingPunct="1">
              <a:spcAft>
                <a:spcPts val="600"/>
              </a:spcAft>
              <a:buClr>
                <a:srgbClr val="31B6FD"/>
              </a:buClr>
              <a:buSzPct val="100000"/>
              <a:buNone/>
            </a:pPr>
            <a:r>
              <a:rPr lang="zh-TW" altLang="en-US" sz="1600" dirty="0">
                <a:solidFill>
                  <a:srgbClr val="FF0000"/>
                </a:solidFill>
                <a:latin typeface="標楷體" pitchFamily="65" charset="-120"/>
                <a:ea typeface="標楷體" pitchFamily="65" charset="-120"/>
              </a:rPr>
              <a:t>注意</a:t>
            </a:r>
            <a:r>
              <a:rPr lang="en-US" altLang="zh-TW" sz="1600" dirty="0">
                <a:solidFill>
                  <a:srgbClr val="FF0000"/>
                </a:solidFill>
                <a:latin typeface="標楷體" pitchFamily="65" charset="-120"/>
                <a:ea typeface="標楷體" pitchFamily="65" charset="-120"/>
              </a:rPr>
              <a:t>:</a:t>
            </a:r>
            <a:r>
              <a:rPr lang="zh-TW" altLang="en-US" sz="1600" dirty="0">
                <a:solidFill>
                  <a:srgbClr val="FF0000"/>
                </a:solidFill>
                <a:latin typeface="標楷體" pitchFamily="65" charset="-120"/>
                <a:ea typeface="標楷體" pitchFamily="65" charset="-120"/>
              </a:rPr>
              <a:t>學前階段轉學填寫</a:t>
            </a:r>
            <a:r>
              <a:rPr lang="zh-TW" altLang="en-US" sz="1600" dirty="0">
                <a:latin typeface="標楷體" pitchFamily="65" charset="-120"/>
                <a:ea typeface="標楷體" pitchFamily="65" charset="-120"/>
              </a:rPr>
              <a:t>異動原因為</a:t>
            </a:r>
            <a:r>
              <a:rPr lang="en-US" altLang="zh-TW" sz="1600" dirty="0">
                <a:latin typeface="標楷體" pitchFamily="65" charset="-120"/>
                <a:ea typeface="標楷體" pitchFamily="65" charset="-120"/>
              </a:rPr>
              <a:t>”</a:t>
            </a:r>
            <a:r>
              <a:rPr lang="zh-TW" altLang="en-US" sz="1600" dirty="0">
                <a:latin typeface="標楷體" pitchFamily="65" charset="-120"/>
                <a:ea typeface="標楷體" pitchFamily="65" charset="-120"/>
              </a:rPr>
              <a:t>學前階段離園</a:t>
            </a:r>
            <a:r>
              <a:rPr lang="en-US" altLang="zh-TW" sz="1600" dirty="0">
                <a:latin typeface="標楷體" pitchFamily="65" charset="-120"/>
                <a:ea typeface="標楷體" pitchFamily="65" charset="-120"/>
              </a:rPr>
              <a:t>”</a:t>
            </a:r>
            <a:endParaRPr lang="en-US" altLang="zh-TW" sz="1600" dirty="0">
              <a:solidFill>
                <a:srgbClr val="073E87"/>
              </a:solidFill>
              <a:latin typeface="標楷體" pitchFamily="65" charset="-120"/>
              <a:ea typeface="標楷體" pitchFamily="65" charset="-120"/>
            </a:endParaRPr>
          </a:p>
          <a:p>
            <a:pPr marL="469900" lvl="1" indent="-469900" eaLnBrk="1" hangingPunct="1">
              <a:spcAft>
                <a:spcPts val="600"/>
              </a:spcAft>
              <a:buClr>
                <a:srgbClr val="31B6FD"/>
              </a:buClr>
              <a:buSzPct val="100000"/>
              <a:buNone/>
            </a:pPr>
            <a:r>
              <a:rPr lang="zh-TW" altLang="en-US" sz="1600" dirty="0">
                <a:solidFill>
                  <a:srgbClr val="FF0000"/>
                </a:solidFill>
                <a:latin typeface="標楷體" pitchFamily="65" charset="-120"/>
                <a:ea typeface="標楷體" pitchFamily="65" charset="-120"/>
              </a:rPr>
              <a:t>注意</a:t>
            </a:r>
            <a:r>
              <a:rPr lang="en-US" altLang="zh-TW" sz="1600" dirty="0">
                <a:solidFill>
                  <a:srgbClr val="FF0000"/>
                </a:solidFill>
                <a:latin typeface="標楷體" pitchFamily="65" charset="-120"/>
                <a:ea typeface="標楷體" pitchFamily="65" charset="-120"/>
              </a:rPr>
              <a:t>:</a:t>
            </a:r>
            <a:r>
              <a:rPr lang="zh-TW" altLang="en-US" sz="1600" dirty="0">
                <a:solidFill>
                  <a:srgbClr val="FF0000"/>
                </a:solidFill>
                <a:latin typeface="標楷體" pitchFamily="65" charset="-120"/>
                <a:ea typeface="標楷體" pitchFamily="65" charset="-120"/>
              </a:rPr>
              <a:t>大班生下學期鑑定後於下學年就讀國小或是外縣市填寫</a:t>
            </a:r>
            <a:r>
              <a:rPr lang="zh-TW" altLang="en-US" sz="1600" dirty="0">
                <a:latin typeface="標楷體" pitchFamily="65" charset="-120"/>
                <a:ea typeface="標楷體" pitchFamily="65" charset="-120"/>
              </a:rPr>
              <a:t>異動原因為</a:t>
            </a:r>
            <a:r>
              <a:rPr lang="en-US" altLang="zh-TW" sz="1600" dirty="0">
                <a:latin typeface="標楷體" pitchFamily="65" charset="-120"/>
                <a:ea typeface="標楷體" pitchFamily="65" charset="-120"/>
              </a:rPr>
              <a:t>”</a:t>
            </a:r>
            <a:r>
              <a:rPr lang="zh-TW" altLang="en-US" sz="1600" dirty="0">
                <a:latin typeface="標楷體" pitchFamily="65" charset="-120"/>
                <a:ea typeface="標楷體" pitchFamily="65" charset="-120"/>
              </a:rPr>
              <a:t>畢業</a:t>
            </a:r>
            <a:r>
              <a:rPr lang="en-US" altLang="zh-TW" sz="1600" dirty="0">
                <a:latin typeface="標楷體" pitchFamily="65" charset="-120"/>
                <a:ea typeface="標楷體" pitchFamily="65" charset="-120"/>
              </a:rPr>
              <a:t>”</a:t>
            </a:r>
            <a:endParaRPr lang="en-US" altLang="zh-TW" sz="1600" dirty="0">
              <a:solidFill>
                <a:srgbClr val="073E87"/>
              </a:solidFill>
              <a:latin typeface="標楷體" pitchFamily="65" charset="-120"/>
              <a:ea typeface="標楷體" pitchFamily="65" charset="-120"/>
            </a:endParaRPr>
          </a:p>
          <a:p>
            <a:pPr marL="469900" lvl="1" indent="-469900" eaLnBrk="1" hangingPunct="1">
              <a:spcAft>
                <a:spcPts val="600"/>
              </a:spcAft>
              <a:buClr>
                <a:srgbClr val="31B6FD"/>
              </a:buClr>
              <a:buSzPct val="100000"/>
              <a:buNone/>
            </a:pPr>
            <a:r>
              <a:rPr lang="zh-TW" altLang="en-US" sz="1600" dirty="0">
                <a:solidFill>
                  <a:srgbClr val="FF0000"/>
                </a:solidFill>
                <a:latin typeface="標楷體" pitchFamily="65" charset="-120"/>
                <a:ea typeface="標楷體" pitchFamily="65" charset="-120"/>
              </a:rPr>
              <a:t>注意</a:t>
            </a:r>
            <a:r>
              <a:rPr lang="en-US" altLang="zh-TW" sz="1600" dirty="0">
                <a:solidFill>
                  <a:srgbClr val="FF0000"/>
                </a:solidFill>
                <a:latin typeface="標楷體" pitchFamily="65" charset="-120"/>
                <a:ea typeface="標楷體" pitchFamily="65" charset="-120"/>
              </a:rPr>
              <a:t>:</a:t>
            </a:r>
            <a:r>
              <a:rPr lang="zh-TW" altLang="en-US" sz="1600" dirty="0">
                <a:solidFill>
                  <a:srgbClr val="FF0000"/>
                </a:solidFill>
                <a:latin typeface="標楷體" pitchFamily="65" charset="-120"/>
                <a:ea typeface="標楷體" pitchFamily="65" charset="-120"/>
              </a:rPr>
              <a:t>在轉銜端填寫資料</a:t>
            </a:r>
            <a:r>
              <a:rPr lang="zh-TW" altLang="en-US" sz="1600" dirty="0">
                <a:solidFill>
                  <a:srgbClr val="073E87"/>
                </a:solidFill>
                <a:latin typeface="標楷體" pitchFamily="65" charset="-120"/>
                <a:ea typeface="標楷體" pitchFamily="65" charset="-120"/>
              </a:rPr>
              <a:t>選擇</a:t>
            </a:r>
            <a:r>
              <a:rPr lang="en-US" altLang="zh-TW" sz="1600" dirty="0">
                <a:solidFill>
                  <a:srgbClr val="073E87"/>
                </a:solidFill>
                <a:latin typeface="標楷體" pitchFamily="65" charset="-120"/>
                <a:ea typeface="標楷體" pitchFamily="65" charset="-120"/>
              </a:rPr>
              <a:t>『</a:t>
            </a:r>
            <a:r>
              <a:rPr lang="zh-TW" altLang="en-US" sz="1600" dirty="0">
                <a:solidFill>
                  <a:srgbClr val="073E87"/>
                </a:solidFill>
                <a:latin typeface="標楷體" pitchFamily="65" charset="-120"/>
                <a:ea typeface="標楷體" pitchFamily="65" charset="-120"/>
              </a:rPr>
              <a:t>已確認資料全部輸入完畢</a:t>
            </a:r>
            <a:r>
              <a:rPr lang="en-US" altLang="zh-TW" sz="1600" dirty="0">
                <a:solidFill>
                  <a:srgbClr val="073E87"/>
                </a:solidFill>
                <a:latin typeface="標楷體" pitchFamily="65" charset="-120"/>
                <a:ea typeface="標楷體" pitchFamily="65" charset="-120"/>
              </a:rPr>
              <a:t>』</a:t>
            </a:r>
            <a:r>
              <a:rPr lang="zh-TW" altLang="en-US" sz="1600" dirty="0">
                <a:latin typeface="標楷體" pitchFamily="65" charset="-120"/>
                <a:ea typeface="標楷體" pitchFamily="65" charset="-120"/>
              </a:rPr>
              <a:t>後</a:t>
            </a:r>
            <a:r>
              <a:rPr lang="zh-TW" altLang="en-US" sz="1600" dirty="0">
                <a:latin typeface="標楷體"/>
                <a:ea typeface="標楷體"/>
              </a:rPr>
              <a:t>，再至學務端將學生資料異動</a:t>
            </a:r>
            <a:endParaRPr lang="en-US" altLang="zh-TW" sz="1600" dirty="0">
              <a:latin typeface="標楷體"/>
              <a:ea typeface="標楷體"/>
            </a:endParaRPr>
          </a:p>
          <a:p>
            <a:pPr marL="469900" lvl="1" indent="-469900" eaLnBrk="1" hangingPunct="1">
              <a:spcAft>
                <a:spcPts val="600"/>
              </a:spcAft>
              <a:buClr>
                <a:srgbClr val="31B6FD"/>
              </a:buClr>
              <a:buSzPct val="100000"/>
              <a:buNone/>
            </a:pPr>
            <a:r>
              <a:rPr lang="zh-TW" altLang="en-US" sz="1600" dirty="0">
                <a:solidFill>
                  <a:srgbClr val="FF0000"/>
                </a:solidFill>
                <a:latin typeface="標楷體" pitchFamily="65" charset="-120"/>
                <a:ea typeface="標楷體" pitchFamily="65" charset="-120"/>
              </a:rPr>
              <a:t>注意</a:t>
            </a:r>
            <a:r>
              <a:rPr lang="en-US" altLang="zh-TW" sz="1600" dirty="0">
                <a:solidFill>
                  <a:srgbClr val="FF0000"/>
                </a:solidFill>
                <a:latin typeface="標楷體" pitchFamily="65" charset="-120"/>
                <a:ea typeface="標楷體" pitchFamily="65" charset="-120"/>
              </a:rPr>
              <a:t>:</a:t>
            </a:r>
            <a:r>
              <a:rPr lang="zh-TW" altLang="en-US" sz="1600" dirty="0">
                <a:solidFill>
                  <a:srgbClr val="073E87"/>
                </a:solidFill>
                <a:latin typeface="標楷體"/>
                <a:ea typeface="標楷體"/>
              </a:rPr>
              <a:t>異動時若</a:t>
            </a:r>
            <a:r>
              <a:rPr lang="zh-TW" altLang="zh-TW" sz="1600" dirty="0">
                <a:latin typeface="標楷體" pitchFamily="65" charset="-120"/>
                <a:ea typeface="標楷體" pitchFamily="65" charset="-120"/>
              </a:rPr>
              <a:t>『</a:t>
            </a:r>
            <a:r>
              <a:rPr lang="zh-TW" altLang="en-US" sz="1600" dirty="0">
                <a:solidFill>
                  <a:srgbClr val="073E87"/>
                </a:solidFill>
                <a:latin typeface="標楷體"/>
                <a:ea typeface="標楷體"/>
              </a:rPr>
              <a:t>未來安置學校</a:t>
            </a:r>
            <a:r>
              <a:rPr lang="zh-TW" altLang="zh-TW" sz="1600" dirty="0">
                <a:latin typeface="標楷體" pitchFamily="65" charset="-120"/>
                <a:ea typeface="標楷體" pitchFamily="65" charset="-120"/>
              </a:rPr>
              <a:t>』</a:t>
            </a:r>
            <a:r>
              <a:rPr lang="zh-TW" altLang="en-US" sz="1600" dirty="0">
                <a:latin typeface="標楷體" pitchFamily="65" charset="-120"/>
                <a:ea typeface="標楷體" pitchFamily="65" charset="-120"/>
              </a:rPr>
              <a:t>與鑑定結果不符</a:t>
            </a:r>
            <a:r>
              <a:rPr lang="zh-TW" altLang="en-US" sz="1600" dirty="0">
                <a:latin typeface="標楷體"/>
                <a:ea typeface="標楷體"/>
              </a:rPr>
              <a:t>，</a:t>
            </a:r>
            <a:r>
              <a:rPr lang="zh-TW" altLang="en-US" sz="1600" dirty="0">
                <a:latin typeface="標楷體" pitchFamily="65" charset="-120"/>
                <a:ea typeface="標楷體" pitchFamily="65" charset="-120"/>
              </a:rPr>
              <a:t>回到轉銜端</a:t>
            </a:r>
            <a:r>
              <a:rPr lang="zh-TW" altLang="zh-TW" sz="1600" dirty="0">
                <a:solidFill>
                  <a:srgbClr val="0070C0"/>
                </a:solidFill>
                <a:latin typeface="標楷體" pitchFamily="65" charset="-120"/>
                <a:ea typeface="標楷體" pitchFamily="65" charset="-120"/>
              </a:rPr>
              <a:t>『</a:t>
            </a:r>
            <a:r>
              <a:rPr lang="zh-TW" altLang="en-US" sz="1600" dirty="0">
                <a:solidFill>
                  <a:srgbClr val="0070C0"/>
                </a:solidFill>
                <a:latin typeface="標楷體" pitchFamily="65" charset="-120"/>
                <a:ea typeface="標楷體" pitchFamily="65" charset="-120"/>
              </a:rPr>
              <a:t>未來安置</a:t>
            </a:r>
            <a:r>
              <a:rPr lang="zh-TW" altLang="zh-TW" sz="1600" dirty="0">
                <a:solidFill>
                  <a:srgbClr val="0070C0"/>
                </a:solidFill>
                <a:latin typeface="標楷體" pitchFamily="65" charset="-120"/>
                <a:ea typeface="標楷體" pitchFamily="65" charset="-120"/>
              </a:rPr>
              <a:t>』</a:t>
            </a:r>
            <a:r>
              <a:rPr lang="zh-TW" altLang="en-US" sz="1600" dirty="0">
                <a:solidFill>
                  <a:srgbClr val="0070C0"/>
                </a:solidFill>
                <a:latin typeface="標楷體" pitchFamily="65" charset="-120"/>
                <a:ea typeface="標楷體" pitchFamily="65" charset="-120"/>
              </a:rPr>
              <a:t>重新選擇與鑑定結果相符的安置學校</a:t>
            </a:r>
            <a:r>
              <a:rPr lang="zh-TW" altLang="en-US" sz="1600" dirty="0">
                <a:solidFill>
                  <a:srgbClr val="0070C0"/>
                </a:solidFill>
                <a:latin typeface="標楷體"/>
                <a:ea typeface="標楷體"/>
              </a:rPr>
              <a:t>，</a:t>
            </a:r>
            <a:r>
              <a:rPr lang="zh-TW" altLang="en-US" sz="1600" dirty="0">
                <a:latin typeface="標楷體"/>
                <a:ea typeface="標楷體"/>
              </a:rPr>
              <a:t>再至學務端將學生資料異動。</a:t>
            </a:r>
            <a:endParaRPr lang="en-US" altLang="zh-TW" sz="1600" dirty="0">
              <a:latin typeface="標楷體"/>
              <a:ea typeface="標楷體"/>
            </a:endParaRPr>
          </a:p>
          <a:p>
            <a:pPr marL="469900" lvl="1" indent="-469900" eaLnBrk="1" hangingPunct="1">
              <a:spcAft>
                <a:spcPts val="600"/>
              </a:spcAft>
              <a:buClr>
                <a:srgbClr val="31B6FD"/>
              </a:buClr>
              <a:buSzPct val="100000"/>
              <a:buNone/>
            </a:pPr>
            <a:r>
              <a:rPr lang="zh-TW" altLang="en-US" sz="1600" dirty="0">
                <a:solidFill>
                  <a:srgbClr val="FF0000"/>
                </a:solidFill>
                <a:latin typeface="標楷體" pitchFamily="65" charset="-120"/>
                <a:ea typeface="標楷體" pitchFamily="65" charset="-120"/>
              </a:rPr>
              <a:t>注意</a:t>
            </a:r>
            <a:r>
              <a:rPr lang="en-US" altLang="zh-TW" sz="1600" dirty="0">
                <a:solidFill>
                  <a:srgbClr val="FF0000"/>
                </a:solidFill>
                <a:latin typeface="標楷體" pitchFamily="65" charset="-120"/>
                <a:ea typeface="標楷體" pitchFamily="65" charset="-120"/>
              </a:rPr>
              <a:t>:</a:t>
            </a:r>
            <a:r>
              <a:rPr lang="zh-TW" altLang="en-US" sz="1600" dirty="0">
                <a:latin typeface="標楷體" pitchFamily="65" charset="-120"/>
                <a:ea typeface="標楷體" pitchFamily="65" charset="-120"/>
              </a:rPr>
              <a:t>只有跨階段轉銜及重新安置</a:t>
            </a:r>
            <a:r>
              <a:rPr lang="en-US" altLang="zh-TW" sz="1600" dirty="0">
                <a:latin typeface="標楷體" pitchFamily="65" charset="-120"/>
                <a:ea typeface="標楷體" pitchFamily="65" charset="-120"/>
              </a:rPr>
              <a:t>(</a:t>
            </a:r>
            <a:r>
              <a:rPr lang="zh-TW" altLang="en-US" sz="1600" dirty="0">
                <a:latin typeface="標楷體" pitchFamily="65" charset="-120"/>
                <a:ea typeface="標楷體" pitchFamily="65" charset="-120"/>
              </a:rPr>
              <a:t>縣內轉學或縣外轉學</a:t>
            </a:r>
            <a:r>
              <a:rPr lang="en-US" altLang="zh-TW" sz="1600" dirty="0">
                <a:latin typeface="標楷體" pitchFamily="65" charset="-120"/>
                <a:ea typeface="標楷體" pitchFamily="65" charset="-120"/>
              </a:rPr>
              <a:t>)</a:t>
            </a:r>
            <a:r>
              <a:rPr lang="zh-TW" altLang="en-US" sz="1600" dirty="0">
                <a:latin typeface="標楷體" pitchFamily="65" charset="-120"/>
                <a:ea typeface="標楷體" pitchFamily="65" charset="-120"/>
              </a:rPr>
              <a:t>需要填寫轉銜表</a:t>
            </a:r>
            <a:r>
              <a:rPr lang="zh-TW" altLang="en-US" sz="1600" dirty="0">
                <a:latin typeface="標楷體"/>
                <a:ea typeface="標楷體"/>
              </a:rPr>
              <a:t>，</a:t>
            </a:r>
            <a:r>
              <a:rPr lang="zh-TW" altLang="en-US" sz="1600" dirty="0">
                <a:latin typeface="標楷體" pitchFamily="65" charset="-120"/>
                <a:ea typeface="標楷體" pitchFamily="65" charset="-120"/>
              </a:rPr>
              <a:t>其</a:t>
            </a:r>
            <a:r>
              <a:rPr lang="en-US" altLang="zh-TW" sz="1600" dirty="0">
                <a:latin typeface="標楷體" pitchFamily="65" charset="-120"/>
                <a:ea typeface="標楷體" pitchFamily="65" charset="-120"/>
              </a:rPr>
              <a:t/>
            </a:r>
            <a:br>
              <a:rPr lang="en-US" altLang="zh-TW" sz="1600" dirty="0">
                <a:latin typeface="標楷體" pitchFamily="65" charset="-120"/>
                <a:ea typeface="標楷體" pitchFamily="65" charset="-120"/>
              </a:rPr>
            </a:br>
            <a:r>
              <a:rPr lang="zh-TW" altLang="en-US" sz="1600" dirty="0">
                <a:latin typeface="標楷體" pitchFamily="65" charset="-120"/>
                <a:ea typeface="標楷體" pitchFamily="65" charset="-120"/>
              </a:rPr>
              <a:t> 他類型則無此需要。</a:t>
            </a:r>
            <a:endParaRPr lang="en-US" altLang="zh-TW" sz="1600" dirty="0">
              <a:latin typeface="標楷體" pitchFamily="65" charset="-120"/>
              <a:ea typeface="標楷體" pitchFamily="65" charset="-120"/>
            </a:endParaRPr>
          </a:p>
        </p:txBody>
      </p:sp>
    </p:spTree>
    <p:extLst>
      <p:ext uri="{BB962C8B-B14F-4D97-AF65-F5344CB8AC3E}">
        <p14:creationId xmlns:p14="http://schemas.microsoft.com/office/powerpoint/2010/main" val="89104425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lgn="ctr"/>
            <a:r>
              <a:rPr lang="zh-TW" altLang="en-US" sz="2800" b="1" cap="none" dirty="0">
                <a:solidFill>
                  <a:schemeClr val="tx1"/>
                </a:solidFill>
                <a:latin typeface="標楷體" pitchFamily="65" charset="-120"/>
                <a:ea typeface="標楷體" pitchFamily="65" charset="-120"/>
              </a:rPr>
              <a:t>教育部特教通報網填寫轉銜資料操作步驟</a:t>
            </a:r>
            <a:r>
              <a:rPr lang="en-US" altLang="zh-TW" sz="2800" b="1" cap="none" dirty="0">
                <a:solidFill>
                  <a:schemeClr val="tx1"/>
                </a:solidFill>
                <a:latin typeface="標楷體" pitchFamily="65" charset="-120"/>
                <a:ea typeface="標楷體" pitchFamily="65" charset="-120"/>
              </a:rPr>
              <a:t/>
            </a:r>
            <a:br>
              <a:rPr lang="en-US" altLang="zh-TW" sz="2800" b="1" cap="none" dirty="0">
                <a:solidFill>
                  <a:schemeClr val="tx1"/>
                </a:solidFill>
                <a:latin typeface="標楷體" pitchFamily="65" charset="-120"/>
                <a:ea typeface="標楷體" pitchFamily="65" charset="-120"/>
              </a:rPr>
            </a:br>
            <a:r>
              <a:rPr lang="en-US" altLang="zh-TW" sz="2800" b="1" cap="none" dirty="0">
                <a:solidFill>
                  <a:schemeClr val="tx1"/>
                </a:solidFill>
                <a:latin typeface="標楷體" pitchFamily="65" charset="-120"/>
                <a:ea typeface="標楷體" pitchFamily="65" charset="-120"/>
              </a:rPr>
              <a:t>「</a:t>
            </a:r>
            <a:r>
              <a:rPr lang="zh-TW" altLang="en-US" sz="2800" b="1" cap="none" dirty="0">
                <a:solidFill>
                  <a:schemeClr val="tx1"/>
                </a:solidFill>
                <a:latin typeface="標楷體" pitchFamily="65" charset="-120"/>
                <a:ea typeface="標楷體" pitchFamily="65" charset="-120"/>
              </a:rPr>
              <a:t>跨階段轉銜</a:t>
            </a:r>
            <a:r>
              <a:rPr lang="zh-TW" altLang="en-US" sz="3200" b="1" cap="none" dirty="0">
                <a:solidFill>
                  <a:schemeClr val="tx1"/>
                </a:solidFill>
                <a:latin typeface="標楷體"/>
                <a:ea typeface="標楷體"/>
              </a:rPr>
              <a:t>」</a:t>
            </a:r>
            <a:endParaRPr lang="zh-TW" altLang="en-US" dirty="0"/>
          </a:p>
        </p:txBody>
      </p:sp>
      <p:sp>
        <p:nvSpPr>
          <p:cNvPr id="3" name="內容版面配置區 2"/>
          <p:cNvSpPr>
            <a:spLocks noGrp="1"/>
          </p:cNvSpPr>
          <p:nvPr>
            <p:ph sz="quarter" idx="1"/>
          </p:nvPr>
        </p:nvSpPr>
        <p:spPr>
          <a:xfrm>
            <a:off x="251520" y="1484784"/>
            <a:ext cx="8424936" cy="4989168"/>
          </a:xfrm>
        </p:spPr>
        <p:txBody>
          <a:bodyPr/>
          <a:lstStyle/>
          <a:p>
            <a:pPr marL="469900" lvl="1" indent="-469900" eaLnBrk="1" hangingPunct="1">
              <a:spcAft>
                <a:spcPts val="600"/>
              </a:spcAft>
              <a:buClr>
                <a:srgbClr val="31B6FD"/>
              </a:buClr>
              <a:buSzPct val="100000"/>
              <a:buNone/>
            </a:pPr>
            <a:r>
              <a:rPr lang="zh-TW" altLang="en-US" sz="1600" b="1" dirty="0">
                <a:solidFill>
                  <a:srgbClr val="073E87"/>
                </a:solidFill>
                <a:latin typeface="標楷體" pitchFamily="65" charset="-120"/>
                <a:ea typeface="標楷體" pitchFamily="65" charset="-120"/>
              </a:rPr>
              <a:t>步驟</a:t>
            </a:r>
            <a:r>
              <a:rPr lang="zh-TW" altLang="en-US" sz="1600" dirty="0">
                <a:solidFill>
                  <a:srgbClr val="073E87"/>
                </a:solidFill>
                <a:latin typeface="標楷體" pitchFamily="65" charset="-120"/>
                <a:ea typeface="標楷體" pitchFamily="65" charset="-120"/>
              </a:rPr>
              <a:t>一</a:t>
            </a:r>
            <a:r>
              <a:rPr lang="zh-TW" altLang="zh-TW" sz="1600" dirty="0">
                <a:latin typeface="標楷體" pitchFamily="65" charset="-120"/>
                <a:ea typeface="標楷體" pitchFamily="65" charset="-120"/>
              </a:rPr>
              <a:t>：</a:t>
            </a:r>
            <a:endParaRPr lang="en-US" altLang="zh-TW" sz="1600" dirty="0">
              <a:latin typeface="標楷體" pitchFamily="65" charset="-120"/>
              <a:ea typeface="標楷體" pitchFamily="65" charset="-120"/>
            </a:endParaRPr>
          </a:p>
          <a:p>
            <a:pPr marL="469900" lvl="1" indent="-469900" eaLnBrk="1" hangingPunct="1">
              <a:spcAft>
                <a:spcPts val="600"/>
              </a:spcAft>
              <a:buClr>
                <a:srgbClr val="31B6FD"/>
              </a:buClr>
              <a:buSzPct val="100000"/>
              <a:buNone/>
            </a:pPr>
            <a:r>
              <a:rPr lang="zh-TW" altLang="en-US" sz="1600" dirty="0">
                <a:latin typeface="標楷體" pitchFamily="65" charset="-120"/>
                <a:ea typeface="標楷體" pitchFamily="65" charset="-120"/>
              </a:rPr>
              <a:t>（</a:t>
            </a:r>
            <a:r>
              <a:rPr lang="en-US" altLang="zh-TW" sz="1600" dirty="0">
                <a:latin typeface="標楷體" pitchFamily="65" charset="-120"/>
                <a:ea typeface="標楷體" pitchFamily="65" charset="-120"/>
              </a:rPr>
              <a:t>1</a:t>
            </a:r>
            <a:r>
              <a:rPr lang="zh-TW" altLang="en-US" sz="1600" dirty="0">
                <a:latin typeface="標楷體" pitchFamily="65" charset="-120"/>
                <a:ea typeface="標楷體" pitchFamily="65" charset="-120"/>
              </a:rPr>
              <a:t>）</a:t>
            </a:r>
            <a:r>
              <a:rPr lang="zh-TW" altLang="zh-TW" sz="1600" dirty="0">
                <a:solidFill>
                  <a:srgbClr val="FF0000"/>
                </a:solidFill>
                <a:latin typeface="標楷體" pitchFamily="65" charset="-120"/>
                <a:ea typeface="標楷體" pitchFamily="65" charset="-120"/>
              </a:rPr>
              <a:t>『特教登錄』</a:t>
            </a:r>
            <a:r>
              <a:rPr lang="en-US" altLang="zh-TW" sz="1600" dirty="0">
                <a:solidFill>
                  <a:srgbClr val="FF0000"/>
                </a:solidFill>
                <a:latin typeface="標楷體" pitchFamily="65" charset="-120"/>
                <a:ea typeface="標楷體" pitchFamily="65" charset="-120"/>
              </a:rPr>
              <a:t>-</a:t>
            </a:r>
            <a:r>
              <a:rPr lang="zh-TW" altLang="zh-TW" sz="1600" dirty="0">
                <a:solidFill>
                  <a:srgbClr val="FF0000"/>
                </a:solidFill>
                <a:latin typeface="標楷體" pitchFamily="65" charset="-120"/>
                <a:ea typeface="標楷體" pitchFamily="65" charset="-120"/>
              </a:rPr>
              <a:t>『輸入</a:t>
            </a:r>
            <a:r>
              <a:rPr lang="zh-TW" altLang="en-US" sz="1600" dirty="0">
                <a:solidFill>
                  <a:srgbClr val="FF0000"/>
                </a:solidFill>
                <a:latin typeface="標楷體" pitchFamily="65" charset="-120"/>
                <a:ea typeface="標楷體" pitchFamily="65" charset="-120"/>
              </a:rPr>
              <a:t>轉銜</a:t>
            </a:r>
            <a:r>
              <a:rPr lang="zh-TW" altLang="zh-TW" sz="1600" dirty="0">
                <a:solidFill>
                  <a:srgbClr val="FF0000"/>
                </a:solidFill>
                <a:latin typeface="標楷體" pitchFamily="65" charset="-120"/>
                <a:ea typeface="標楷體" pitchFamily="65" charset="-120"/>
              </a:rPr>
              <a:t>端帳密』</a:t>
            </a:r>
            <a:r>
              <a:rPr lang="zh-TW" altLang="zh-TW" sz="1600" dirty="0">
                <a:latin typeface="標楷體" pitchFamily="65" charset="-120"/>
                <a:ea typeface="標楷體" pitchFamily="65" charset="-120"/>
              </a:rPr>
              <a:t>（</a:t>
            </a:r>
            <a:r>
              <a:rPr lang="en-US" altLang="zh-TW" sz="1600" dirty="0">
                <a:latin typeface="標楷體" pitchFamily="65" charset="-120"/>
                <a:ea typeface="標楷體" pitchFamily="65" charset="-120"/>
              </a:rPr>
              <a:t>2</a:t>
            </a:r>
            <a:r>
              <a:rPr lang="zh-TW" altLang="zh-TW" sz="1600" dirty="0">
                <a:latin typeface="標楷體" pitchFamily="65" charset="-120"/>
                <a:ea typeface="標楷體" pitchFamily="65" charset="-120"/>
              </a:rPr>
              <a:t>）</a:t>
            </a:r>
            <a:r>
              <a:rPr lang="en-US" altLang="zh-TW" sz="1600" dirty="0">
                <a:solidFill>
                  <a:srgbClr val="CC3300"/>
                </a:solidFill>
                <a:latin typeface="標楷體" pitchFamily="65" charset="-120"/>
                <a:ea typeface="標楷體" pitchFamily="65" charset="-120"/>
              </a:rPr>
              <a:t>『</a:t>
            </a:r>
            <a:r>
              <a:rPr lang="zh-TW" altLang="en-US" sz="1600" dirty="0">
                <a:solidFill>
                  <a:srgbClr val="CC3300"/>
                </a:solidFill>
                <a:latin typeface="標楷體" pitchFamily="65" charset="-120"/>
                <a:ea typeface="標楷體" pitchFamily="65" charset="-120"/>
              </a:rPr>
              <a:t>轉銜服務填報</a:t>
            </a:r>
            <a:r>
              <a:rPr lang="en-US" altLang="zh-TW" sz="1600" dirty="0">
                <a:solidFill>
                  <a:srgbClr val="CC3300"/>
                </a:solidFill>
                <a:latin typeface="標楷體" pitchFamily="65" charset="-120"/>
                <a:ea typeface="標楷體" pitchFamily="65" charset="-120"/>
              </a:rPr>
              <a:t>』</a:t>
            </a:r>
            <a:r>
              <a:rPr lang="en-US" altLang="zh-TW" sz="1600" dirty="0">
                <a:solidFill>
                  <a:srgbClr val="FF0000"/>
                </a:solidFill>
                <a:latin typeface="標楷體" pitchFamily="65" charset="-120"/>
                <a:ea typeface="標楷體" pitchFamily="65" charset="-120"/>
              </a:rPr>
              <a:t>-</a:t>
            </a:r>
            <a:r>
              <a:rPr lang="zh-TW" altLang="zh-TW" sz="1600" dirty="0">
                <a:latin typeface="標楷體" pitchFamily="65" charset="-120"/>
                <a:ea typeface="標楷體" pitchFamily="65" charset="-120"/>
              </a:rPr>
              <a:t> </a:t>
            </a:r>
            <a:r>
              <a:rPr lang="en-US" altLang="zh-TW" sz="1600" dirty="0">
                <a:solidFill>
                  <a:srgbClr val="CC3300"/>
                </a:solidFill>
                <a:latin typeface="標楷體" pitchFamily="65" charset="-120"/>
                <a:ea typeface="標楷體" pitchFamily="65" charset="-120"/>
              </a:rPr>
              <a:t>『</a:t>
            </a:r>
            <a:r>
              <a:rPr lang="zh-TW" altLang="en-US" sz="1600" dirty="0">
                <a:solidFill>
                  <a:srgbClr val="CC3300"/>
                </a:solidFill>
                <a:latin typeface="標楷體" pitchFamily="65" charset="-120"/>
                <a:ea typeface="標楷體" pitchFamily="65" charset="-120"/>
              </a:rPr>
              <a:t>初次填寫轉銜表</a:t>
            </a:r>
            <a:r>
              <a:rPr lang="en-US" altLang="zh-TW" sz="1600" dirty="0">
                <a:solidFill>
                  <a:srgbClr val="CC3300"/>
                </a:solidFill>
                <a:latin typeface="標楷體" pitchFamily="65" charset="-120"/>
                <a:ea typeface="標楷體" pitchFamily="65" charset="-120"/>
              </a:rPr>
              <a:t>』</a:t>
            </a:r>
            <a:r>
              <a:rPr lang="en-US" altLang="zh-TW" sz="1600" dirty="0">
                <a:solidFill>
                  <a:srgbClr val="FF0000"/>
                </a:solidFill>
                <a:latin typeface="標楷體" pitchFamily="65" charset="-120"/>
                <a:ea typeface="標楷體" pitchFamily="65" charset="-120"/>
              </a:rPr>
              <a:t>-</a:t>
            </a:r>
            <a:r>
              <a:rPr lang="en-US" altLang="zh-TW" sz="1600" dirty="0">
                <a:solidFill>
                  <a:srgbClr val="CC3300"/>
                </a:solidFill>
                <a:latin typeface="標楷體" pitchFamily="65" charset="-120"/>
                <a:ea typeface="標楷體" pitchFamily="65" charset="-120"/>
              </a:rPr>
              <a:t> 『</a:t>
            </a:r>
            <a:r>
              <a:rPr lang="zh-TW" altLang="en-US" sz="1600" dirty="0">
                <a:solidFill>
                  <a:srgbClr val="CC3300"/>
                </a:solidFill>
                <a:latin typeface="標楷體" pitchFamily="65" charset="-120"/>
                <a:ea typeface="標楷體" pitchFamily="65" charset="-120"/>
              </a:rPr>
              <a:t>輸入身分證字號</a:t>
            </a:r>
            <a:r>
              <a:rPr lang="en-US" altLang="zh-TW" sz="1600" dirty="0">
                <a:solidFill>
                  <a:srgbClr val="CC3300"/>
                </a:solidFill>
                <a:latin typeface="標楷體" pitchFamily="65" charset="-120"/>
                <a:ea typeface="標楷體" pitchFamily="65" charset="-120"/>
              </a:rPr>
              <a:t>』</a:t>
            </a:r>
            <a:r>
              <a:rPr lang="en-US" altLang="zh-TW" sz="1600" dirty="0">
                <a:solidFill>
                  <a:srgbClr val="FF0000"/>
                </a:solidFill>
                <a:latin typeface="標楷體" pitchFamily="65" charset="-120"/>
                <a:ea typeface="標楷體" pitchFamily="65" charset="-120"/>
              </a:rPr>
              <a:t>-</a:t>
            </a:r>
            <a:r>
              <a:rPr lang="en-US" altLang="zh-TW" sz="1600" dirty="0">
                <a:solidFill>
                  <a:srgbClr val="CC3300"/>
                </a:solidFill>
                <a:latin typeface="標楷體" pitchFamily="65" charset="-120"/>
                <a:ea typeface="標楷體" pitchFamily="65" charset="-120"/>
              </a:rPr>
              <a:t>『</a:t>
            </a:r>
            <a:r>
              <a:rPr lang="zh-TW" altLang="en-US" sz="1600" dirty="0">
                <a:solidFill>
                  <a:srgbClr val="CC3300"/>
                </a:solidFill>
                <a:latin typeface="標楷體" pitchFamily="65" charset="-120"/>
                <a:ea typeface="標楷體" pitchFamily="65" charset="-120"/>
              </a:rPr>
              <a:t>填寫</a:t>
            </a:r>
            <a:r>
              <a:rPr lang="en-US" altLang="zh-TW" sz="1600" dirty="0">
                <a:solidFill>
                  <a:srgbClr val="CC3300"/>
                </a:solidFill>
                <a:latin typeface="標楷體" pitchFamily="65" charset="-120"/>
                <a:ea typeface="標楷體" pitchFamily="65" charset="-120"/>
              </a:rPr>
              <a:t>』- 『</a:t>
            </a:r>
            <a:r>
              <a:rPr lang="zh-TW" altLang="en-US" sz="1600" dirty="0">
                <a:solidFill>
                  <a:srgbClr val="CC3300"/>
                </a:solidFill>
                <a:latin typeface="標楷體" pitchFamily="65" charset="-120"/>
                <a:ea typeface="標楷體" pitchFamily="65" charset="-120"/>
              </a:rPr>
              <a:t>填寫轉銜表</a:t>
            </a:r>
            <a:r>
              <a:rPr lang="en-US" altLang="zh-TW" sz="1600" dirty="0">
                <a:solidFill>
                  <a:srgbClr val="CC3300"/>
                </a:solidFill>
                <a:latin typeface="標楷體" pitchFamily="65" charset="-120"/>
                <a:ea typeface="標楷體" pitchFamily="65" charset="-120"/>
              </a:rPr>
              <a:t>』</a:t>
            </a:r>
            <a:r>
              <a:rPr lang="zh-TW" altLang="zh-TW" sz="1600" dirty="0">
                <a:latin typeface="標楷體" pitchFamily="65" charset="-120"/>
                <a:ea typeface="標楷體" pitchFamily="65" charset="-120"/>
              </a:rPr>
              <a:t>（</a:t>
            </a:r>
            <a:r>
              <a:rPr lang="en-US" altLang="zh-TW" sz="1600" dirty="0">
                <a:latin typeface="標楷體" pitchFamily="65" charset="-120"/>
                <a:ea typeface="標楷體" pitchFamily="65" charset="-120"/>
              </a:rPr>
              <a:t>3</a:t>
            </a:r>
            <a:r>
              <a:rPr lang="zh-TW" altLang="zh-TW" sz="1600" dirty="0">
                <a:latin typeface="標楷體" pitchFamily="65" charset="-120"/>
                <a:ea typeface="標楷體" pitchFamily="65" charset="-120"/>
              </a:rPr>
              <a:t>）『</a:t>
            </a:r>
            <a:r>
              <a:rPr lang="zh-TW" altLang="en-US" sz="1600" dirty="0">
                <a:latin typeface="標楷體" pitchFamily="65" charset="-120"/>
                <a:ea typeface="標楷體" pitchFamily="65" charset="-120"/>
              </a:rPr>
              <a:t>填寫資本資料</a:t>
            </a:r>
            <a:r>
              <a:rPr lang="zh-TW" altLang="zh-TW" sz="1600" dirty="0">
                <a:latin typeface="標楷體" pitchFamily="65" charset="-120"/>
                <a:ea typeface="標楷體" pitchFamily="65" charset="-120"/>
              </a:rPr>
              <a:t>』</a:t>
            </a:r>
            <a:r>
              <a:rPr lang="en-US" altLang="zh-TW" sz="1600" dirty="0">
                <a:solidFill>
                  <a:srgbClr val="FF0000"/>
                </a:solidFill>
                <a:latin typeface="標楷體" pitchFamily="65" charset="-120"/>
                <a:ea typeface="標楷體" pitchFamily="65" charset="-120"/>
              </a:rPr>
              <a:t>-</a:t>
            </a:r>
            <a:r>
              <a:rPr lang="zh-TW" altLang="zh-TW" sz="1600" dirty="0">
                <a:latin typeface="標楷體" pitchFamily="65" charset="-120"/>
                <a:ea typeface="標楷體" pitchFamily="65" charset="-120"/>
              </a:rPr>
              <a:t>『</a:t>
            </a:r>
            <a:r>
              <a:rPr lang="zh-TW" altLang="en-US" sz="1600" dirty="0">
                <a:latin typeface="標楷體" pitchFamily="65" charset="-120"/>
                <a:ea typeface="標楷體" pitchFamily="65" charset="-120"/>
              </a:rPr>
              <a:t>填寫學習紀錄</a:t>
            </a:r>
            <a:r>
              <a:rPr lang="zh-TW" altLang="zh-TW" sz="1600" dirty="0">
                <a:latin typeface="標楷體" pitchFamily="65" charset="-120"/>
                <a:ea typeface="標楷體" pitchFamily="65" charset="-120"/>
              </a:rPr>
              <a:t>』</a:t>
            </a:r>
            <a:r>
              <a:rPr lang="en-US" altLang="zh-TW" sz="1600" dirty="0">
                <a:solidFill>
                  <a:srgbClr val="FF0000"/>
                </a:solidFill>
                <a:latin typeface="標楷體" pitchFamily="65" charset="-120"/>
                <a:ea typeface="標楷體" pitchFamily="65" charset="-120"/>
              </a:rPr>
              <a:t> -</a:t>
            </a:r>
            <a:r>
              <a:rPr lang="zh-TW" altLang="zh-TW" sz="1600" dirty="0">
                <a:latin typeface="標楷體" pitchFamily="65" charset="-120"/>
                <a:ea typeface="標楷體" pitchFamily="65" charset="-120"/>
              </a:rPr>
              <a:t>『</a:t>
            </a:r>
            <a:r>
              <a:rPr lang="zh-TW" altLang="en-US" sz="1600" dirty="0">
                <a:latin typeface="標楷體" pitchFamily="65" charset="-120"/>
                <a:ea typeface="標楷體" pitchFamily="65" charset="-120"/>
              </a:rPr>
              <a:t>填寫專業及相關服務</a:t>
            </a:r>
            <a:r>
              <a:rPr lang="zh-TW" altLang="zh-TW" sz="1600" dirty="0">
                <a:latin typeface="標楷體" pitchFamily="65" charset="-120"/>
                <a:ea typeface="標楷體" pitchFamily="65" charset="-120"/>
              </a:rPr>
              <a:t>』 </a:t>
            </a:r>
            <a:r>
              <a:rPr lang="en-US" altLang="zh-TW" sz="1600" dirty="0">
                <a:solidFill>
                  <a:srgbClr val="FF0000"/>
                </a:solidFill>
                <a:latin typeface="標楷體" pitchFamily="65" charset="-120"/>
                <a:ea typeface="標楷體" pitchFamily="65" charset="-120"/>
              </a:rPr>
              <a:t>-</a:t>
            </a:r>
            <a:r>
              <a:rPr lang="zh-TW" altLang="zh-TW" sz="1600" dirty="0">
                <a:latin typeface="標楷體" pitchFamily="65" charset="-120"/>
                <a:ea typeface="標楷體" pitchFamily="65" charset="-120"/>
              </a:rPr>
              <a:t>『</a:t>
            </a:r>
            <a:r>
              <a:rPr lang="zh-TW" altLang="en-US" sz="1600" dirty="0">
                <a:latin typeface="標楷體" pitchFamily="65" charset="-120"/>
                <a:ea typeface="標楷體" pitchFamily="65" charset="-120"/>
              </a:rPr>
              <a:t>填寫未來安置</a:t>
            </a:r>
            <a:r>
              <a:rPr lang="zh-TW" altLang="zh-TW" sz="1600" dirty="0">
                <a:latin typeface="標楷體" pitchFamily="65" charset="-120"/>
                <a:ea typeface="標楷體" pitchFamily="65" charset="-120"/>
              </a:rPr>
              <a:t>』（</a:t>
            </a:r>
            <a:r>
              <a:rPr lang="en-US" altLang="zh-TW" sz="1600" dirty="0">
                <a:latin typeface="標楷體" pitchFamily="65" charset="-120"/>
                <a:ea typeface="標楷體" pitchFamily="65" charset="-120"/>
              </a:rPr>
              <a:t>4</a:t>
            </a:r>
            <a:r>
              <a:rPr lang="zh-TW" altLang="zh-TW" sz="1600" dirty="0">
                <a:latin typeface="標楷體" pitchFamily="65" charset="-120"/>
                <a:ea typeface="標楷體" pitchFamily="65" charset="-120"/>
              </a:rPr>
              <a:t>）</a:t>
            </a:r>
            <a:r>
              <a:rPr lang="zh-TW" altLang="en-US" sz="1600" dirty="0">
                <a:solidFill>
                  <a:srgbClr val="073E87"/>
                </a:solidFill>
                <a:latin typeface="標楷體" pitchFamily="65" charset="-120"/>
                <a:ea typeface="標楷體" pitchFamily="65" charset="-120"/>
              </a:rPr>
              <a:t>選擇</a:t>
            </a:r>
            <a:r>
              <a:rPr lang="en-US" altLang="zh-TW" sz="1600" dirty="0">
                <a:solidFill>
                  <a:srgbClr val="073E87"/>
                </a:solidFill>
                <a:latin typeface="標楷體" pitchFamily="65" charset="-120"/>
                <a:ea typeface="標楷體" pitchFamily="65" charset="-120"/>
              </a:rPr>
              <a:t>『</a:t>
            </a:r>
            <a:r>
              <a:rPr lang="zh-TW" altLang="en-US" sz="1600" dirty="0">
                <a:solidFill>
                  <a:srgbClr val="073E87"/>
                </a:solidFill>
                <a:latin typeface="標楷體" pitchFamily="65" charset="-120"/>
                <a:ea typeface="標楷體" pitchFamily="65" charset="-120"/>
              </a:rPr>
              <a:t>已確認資料全部輸入完畢</a:t>
            </a:r>
            <a:r>
              <a:rPr lang="en-US" altLang="zh-TW" sz="1600" dirty="0">
                <a:solidFill>
                  <a:srgbClr val="073E87"/>
                </a:solidFill>
                <a:latin typeface="標楷體" pitchFamily="65" charset="-120"/>
                <a:ea typeface="標楷體" pitchFamily="65" charset="-120"/>
              </a:rPr>
              <a:t>』</a:t>
            </a:r>
            <a:r>
              <a:rPr lang="zh-TW" altLang="en-US" sz="1600" dirty="0">
                <a:solidFill>
                  <a:srgbClr val="073E87"/>
                </a:solidFill>
                <a:latin typeface="標楷體" pitchFamily="65" charset="-120"/>
                <a:ea typeface="標楷體" pitchFamily="65" charset="-120"/>
              </a:rPr>
              <a:t>。</a:t>
            </a:r>
            <a:endParaRPr lang="en-US" altLang="zh-TW" sz="1600" dirty="0">
              <a:solidFill>
                <a:srgbClr val="073E87"/>
              </a:solidFill>
              <a:latin typeface="標楷體" pitchFamily="65" charset="-120"/>
              <a:ea typeface="標楷體" pitchFamily="65" charset="-120"/>
            </a:endParaRPr>
          </a:p>
          <a:p>
            <a:pPr marL="469900" lvl="1" indent="-469900" eaLnBrk="1" hangingPunct="1">
              <a:spcAft>
                <a:spcPts val="600"/>
              </a:spcAft>
              <a:buClr>
                <a:srgbClr val="31B6FD"/>
              </a:buClr>
              <a:buSzPct val="100000"/>
              <a:buNone/>
            </a:pPr>
            <a:r>
              <a:rPr lang="zh-TW" altLang="en-US" sz="1600" b="1" dirty="0">
                <a:solidFill>
                  <a:srgbClr val="073E87"/>
                </a:solidFill>
                <a:latin typeface="標楷體" pitchFamily="65" charset="-120"/>
                <a:ea typeface="標楷體" pitchFamily="65" charset="-120"/>
              </a:rPr>
              <a:t>步驟二</a:t>
            </a:r>
            <a:r>
              <a:rPr lang="zh-TW" altLang="zh-TW" sz="1600" dirty="0">
                <a:latin typeface="標楷體" pitchFamily="65" charset="-120"/>
                <a:ea typeface="標楷體" pitchFamily="65" charset="-120"/>
              </a:rPr>
              <a:t>：</a:t>
            </a:r>
            <a:endParaRPr lang="en-US" altLang="zh-TW" sz="1600" dirty="0">
              <a:latin typeface="標楷體" pitchFamily="65" charset="-120"/>
              <a:ea typeface="標楷體" pitchFamily="65" charset="-120"/>
            </a:endParaRPr>
          </a:p>
          <a:p>
            <a:pPr marL="469900" lvl="1" indent="-469900" eaLnBrk="1" hangingPunct="1">
              <a:spcAft>
                <a:spcPts val="600"/>
              </a:spcAft>
              <a:buClr>
                <a:srgbClr val="31B6FD"/>
              </a:buClr>
              <a:buSzPct val="100000"/>
              <a:buNone/>
            </a:pPr>
            <a:r>
              <a:rPr lang="zh-TW" altLang="en-US" sz="1600" dirty="0">
                <a:latin typeface="標楷體" pitchFamily="65" charset="-120"/>
                <a:ea typeface="標楷體" pitchFamily="65" charset="-120"/>
              </a:rPr>
              <a:t>（</a:t>
            </a:r>
            <a:r>
              <a:rPr lang="en-US" altLang="zh-TW" sz="1600" dirty="0">
                <a:latin typeface="標楷體" pitchFamily="65" charset="-120"/>
                <a:ea typeface="標楷體" pitchFamily="65" charset="-120"/>
              </a:rPr>
              <a:t>1</a:t>
            </a:r>
            <a:r>
              <a:rPr lang="zh-TW" altLang="en-US" sz="1600" dirty="0">
                <a:latin typeface="標楷體" pitchFamily="65" charset="-120"/>
                <a:ea typeface="標楷體" pitchFamily="65" charset="-120"/>
              </a:rPr>
              <a:t>）</a:t>
            </a:r>
            <a:r>
              <a:rPr lang="zh-TW" altLang="zh-TW" sz="1600" dirty="0">
                <a:solidFill>
                  <a:srgbClr val="FF0000"/>
                </a:solidFill>
                <a:latin typeface="標楷體" pitchFamily="65" charset="-120"/>
                <a:ea typeface="標楷體" pitchFamily="65" charset="-120"/>
              </a:rPr>
              <a:t>『特教登錄』</a:t>
            </a:r>
            <a:r>
              <a:rPr lang="en-US" altLang="zh-TW" sz="1600" dirty="0">
                <a:solidFill>
                  <a:srgbClr val="FF0000"/>
                </a:solidFill>
                <a:latin typeface="標楷體" pitchFamily="65" charset="-120"/>
                <a:ea typeface="標楷體" pitchFamily="65" charset="-120"/>
              </a:rPr>
              <a:t>-</a:t>
            </a:r>
            <a:r>
              <a:rPr lang="zh-TW" altLang="zh-TW" sz="1600" dirty="0">
                <a:solidFill>
                  <a:srgbClr val="FF0000"/>
                </a:solidFill>
                <a:latin typeface="標楷體" pitchFamily="65" charset="-120"/>
                <a:ea typeface="標楷體" pitchFamily="65" charset="-120"/>
              </a:rPr>
              <a:t>『輸入學務端帳密』</a:t>
            </a:r>
            <a:r>
              <a:rPr lang="zh-TW" altLang="zh-TW" sz="1600" dirty="0">
                <a:latin typeface="標楷體" pitchFamily="65" charset="-120"/>
                <a:ea typeface="標楷體" pitchFamily="65" charset="-120"/>
              </a:rPr>
              <a:t>（</a:t>
            </a:r>
            <a:r>
              <a:rPr lang="en-US" altLang="zh-TW" sz="1600" dirty="0">
                <a:latin typeface="標楷體" pitchFamily="65" charset="-120"/>
                <a:ea typeface="標楷體" pitchFamily="65" charset="-120"/>
              </a:rPr>
              <a:t>2</a:t>
            </a:r>
            <a:r>
              <a:rPr lang="zh-TW" altLang="zh-TW" sz="1600" dirty="0">
                <a:latin typeface="標楷體" pitchFamily="65" charset="-120"/>
                <a:ea typeface="標楷體" pitchFamily="65" charset="-120"/>
              </a:rPr>
              <a:t>） </a:t>
            </a:r>
            <a:r>
              <a:rPr lang="en-US" altLang="zh-TW" sz="1600" dirty="0">
                <a:solidFill>
                  <a:srgbClr val="CC3300"/>
                </a:solidFill>
                <a:latin typeface="標楷體" pitchFamily="65" charset="-120"/>
                <a:ea typeface="標楷體" pitchFamily="65" charset="-120"/>
              </a:rPr>
              <a:t>『</a:t>
            </a:r>
            <a:r>
              <a:rPr lang="zh-TW" altLang="en-US" sz="1600" dirty="0">
                <a:solidFill>
                  <a:srgbClr val="CC3300"/>
                </a:solidFill>
                <a:latin typeface="標楷體" pitchFamily="65" charset="-120"/>
                <a:ea typeface="標楷體" pitchFamily="65" charset="-120"/>
              </a:rPr>
              <a:t>特殊教育學生</a:t>
            </a:r>
            <a:r>
              <a:rPr lang="en-US" altLang="zh-TW" sz="1600" dirty="0">
                <a:solidFill>
                  <a:srgbClr val="CC3300"/>
                </a:solidFill>
                <a:latin typeface="標楷體" pitchFamily="65" charset="-120"/>
                <a:ea typeface="標楷體" pitchFamily="65" charset="-120"/>
              </a:rPr>
              <a:t>』</a:t>
            </a:r>
            <a:r>
              <a:rPr lang="en-US" altLang="zh-TW" sz="1600" dirty="0">
                <a:solidFill>
                  <a:srgbClr val="FF0000"/>
                </a:solidFill>
                <a:latin typeface="標楷體" pitchFamily="65" charset="-120"/>
                <a:ea typeface="標楷體" pitchFamily="65" charset="-120"/>
              </a:rPr>
              <a:t>-</a:t>
            </a:r>
            <a:r>
              <a:rPr lang="en-US" altLang="zh-TW" sz="1600" dirty="0">
                <a:solidFill>
                  <a:srgbClr val="CC3300"/>
                </a:solidFill>
                <a:latin typeface="標楷體" pitchFamily="65" charset="-120"/>
                <a:ea typeface="標楷體" pitchFamily="65" charset="-120"/>
              </a:rPr>
              <a:t>『</a:t>
            </a:r>
            <a:r>
              <a:rPr lang="zh-TW" altLang="en-US" sz="1600" dirty="0">
                <a:solidFill>
                  <a:srgbClr val="CC3300"/>
                </a:solidFill>
                <a:latin typeface="標楷體" pitchFamily="65" charset="-120"/>
                <a:ea typeface="標楷體" pitchFamily="65" charset="-120"/>
              </a:rPr>
              <a:t>身心障礙類</a:t>
            </a:r>
            <a:r>
              <a:rPr lang="en-US" altLang="zh-TW" sz="1600" dirty="0">
                <a:solidFill>
                  <a:srgbClr val="CC3300"/>
                </a:solidFill>
                <a:latin typeface="標楷體" pitchFamily="65" charset="-120"/>
                <a:ea typeface="標楷體" pitchFamily="65" charset="-120"/>
              </a:rPr>
              <a:t>』</a:t>
            </a:r>
            <a:r>
              <a:rPr lang="en-US" altLang="zh-TW" sz="1600" dirty="0">
                <a:solidFill>
                  <a:srgbClr val="FF0000"/>
                </a:solidFill>
                <a:latin typeface="標楷體" pitchFamily="65" charset="-120"/>
                <a:ea typeface="標楷體" pitchFamily="65" charset="-120"/>
              </a:rPr>
              <a:t>-</a:t>
            </a:r>
            <a:r>
              <a:rPr lang="en-US" altLang="zh-TW" sz="1600" dirty="0">
                <a:solidFill>
                  <a:srgbClr val="CC3300"/>
                </a:solidFill>
                <a:latin typeface="標楷體" pitchFamily="65" charset="-120"/>
                <a:ea typeface="標楷體" pitchFamily="65" charset="-120"/>
              </a:rPr>
              <a:t>『</a:t>
            </a:r>
            <a:r>
              <a:rPr lang="zh-TW" altLang="en-US" sz="1600" dirty="0">
                <a:solidFill>
                  <a:srgbClr val="CC3300"/>
                </a:solidFill>
                <a:latin typeface="標楷體" pitchFamily="65" charset="-120"/>
                <a:ea typeface="標楷體" pitchFamily="65" charset="-120"/>
              </a:rPr>
              <a:t>確定個案</a:t>
            </a:r>
            <a:r>
              <a:rPr lang="en-US" altLang="zh-TW" sz="1600" dirty="0">
                <a:solidFill>
                  <a:srgbClr val="CC3300"/>
                </a:solidFill>
                <a:latin typeface="標楷體" pitchFamily="65" charset="-120"/>
                <a:ea typeface="標楷體" pitchFamily="65" charset="-120"/>
              </a:rPr>
              <a:t>(</a:t>
            </a:r>
            <a:r>
              <a:rPr lang="zh-TW" altLang="en-US" sz="1600" dirty="0">
                <a:solidFill>
                  <a:srgbClr val="CC3300"/>
                </a:solidFill>
                <a:latin typeface="標楷體" pitchFamily="65" charset="-120"/>
                <a:ea typeface="標楷體" pitchFamily="65" charset="-120"/>
              </a:rPr>
              <a:t>身障</a:t>
            </a:r>
            <a:r>
              <a:rPr lang="en-US" altLang="zh-TW" sz="1600" dirty="0">
                <a:solidFill>
                  <a:srgbClr val="CC3300"/>
                </a:solidFill>
                <a:latin typeface="標楷體" pitchFamily="65" charset="-120"/>
                <a:ea typeface="標楷體" pitchFamily="65" charset="-120"/>
              </a:rPr>
              <a:t>)』</a:t>
            </a:r>
            <a:r>
              <a:rPr lang="zh-TW" altLang="zh-TW" sz="1600" dirty="0">
                <a:latin typeface="標楷體" pitchFamily="65" charset="-120"/>
                <a:ea typeface="標楷體" pitchFamily="65" charset="-120"/>
              </a:rPr>
              <a:t>（</a:t>
            </a:r>
            <a:r>
              <a:rPr lang="en-US" altLang="zh-TW" sz="1600" dirty="0">
                <a:latin typeface="標楷體" pitchFamily="65" charset="-120"/>
                <a:ea typeface="標楷體" pitchFamily="65" charset="-120"/>
              </a:rPr>
              <a:t>3</a:t>
            </a:r>
            <a:r>
              <a:rPr lang="zh-TW" altLang="zh-TW" sz="1600" dirty="0">
                <a:latin typeface="標楷體" pitchFamily="65" charset="-120"/>
                <a:ea typeface="標楷體" pitchFamily="65" charset="-120"/>
              </a:rPr>
              <a:t>）『</a:t>
            </a:r>
            <a:r>
              <a:rPr lang="zh-TW" altLang="en-US" sz="1600" dirty="0">
                <a:latin typeface="標楷體" pitchFamily="65" charset="-120"/>
                <a:ea typeface="標楷體" pitchFamily="65" charset="-120"/>
              </a:rPr>
              <a:t>點</a:t>
            </a:r>
            <a:r>
              <a:rPr lang="zh-TW" altLang="zh-TW" sz="1600" dirty="0">
                <a:latin typeface="標楷體" pitchFamily="65" charset="-120"/>
                <a:ea typeface="標楷體" pitchFamily="65" charset="-120"/>
              </a:rPr>
              <a:t>選</a:t>
            </a:r>
            <a:r>
              <a:rPr lang="zh-TW" altLang="en-US" sz="1600" dirty="0">
                <a:latin typeface="標楷體" pitchFamily="65" charset="-120"/>
                <a:ea typeface="標楷體" pitchFamily="65" charset="-120"/>
              </a:rPr>
              <a:t>學生姓名</a:t>
            </a:r>
            <a:r>
              <a:rPr lang="zh-TW" altLang="zh-TW" sz="1600" dirty="0">
                <a:latin typeface="標楷體" pitchFamily="65" charset="-120"/>
                <a:ea typeface="標楷體" pitchFamily="65" charset="-120"/>
              </a:rPr>
              <a:t>』</a:t>
            </a:r>
            <a:r>
              <a:rPr lang="en-US" altLang="zh-TW" sz="1600" dirty="0">
                <a:solidFill>
                  <a:srgbClr val="FF0000"/>
                </a:solidFill>
                <a:latin typeface="標楷體" pitchFamily="65" charset="-120"/>
                <a:ea typeface="標楷體" pitchFamily="65" charset="-120"/>
              </a:rPr>
              <a:t>-</a:t>
            </a:r>
            <a:r>
              <a:rPr lang="zh-TW" altLang="zh-TW" sz="1600" dirty="0">
                <a:latin typeface="標楷體" pitchFamily="65" charset="-120"/>
                <a:ea typeface="標楷體" pitchFamily="65" charset="-120"/>
              </a:rPr>
              <a:t>『</a:t>
            </a:r>
            <a:r>
              <a:rPr lang="zh-TW" altLang="en-US" sz="1600" dirty="0">
                <a:latin typeface="標楷體" pitchFamily="65" charset="-120"/>
                <a:ea typeface="標楷體" pitchFamily="65" charset="-120"/>
              </a:rPr>
              <a:t>選擇異動</a:t>
            </a:r>
            <a:r>
              <a:rPr lang="zh-TW" altLang="zh-TW" sz="1600" dirty="0">
                <a:latin typeface="標楷體" pitchFamily="65" charset="-120"/>
                <a:ea typeface="標楷體" pitchFamily="65" charset="-120"/>
              </a:rPr>
              <a:t>』（</a:t>
            </a:r>
            <a:r>
              <a:rPr lang="en-US" altLang="zh-TW" sz="1600" dirty="0">
                <a:latin typeface="標楷體" pitchFamily="65" charset="-120"/>
                <a:ea typeface="標楷體" pitchFamily="65" charset="-120"/>
              </a:rPr>
              <a:t>4</a:t>
            </a:r>
            <a:r>
              <a:rPr lang="zh-TW" altLang="zh-TW" sz="1600" dirty="0">
                <a:latin typeface="標楷體" pitchFamily="65" charset="-120"/>
                <a:ea typeface="標楷體" pitchFamily="65" charset="-120"/>
              </a:rPr>
              <a:t>）</a:t>
            </a:r>
            <a:r>
              <a:rPr lang="zh-TW" altLang="en-US" sz="1600" dirty="0">
                <a:latin typeface="標楷體" pitchFamily="65" charset="-120"/>
                <a:ea typeface="標楷體" pitchFamily="65" charset="-120"/>
              </a:rPr>
              <a:t>確認鑑定安置狀態後選擇異動原因</a:t>
            </a:r>
            <a:r>
              <a:rPr lang="en-US" altLang="zh-TW" sz="1600" dirty="0">
                <a:solidFill>
                  <a:srgbClr val="073E87"/>
                </a:solidFill>
                <a:latin typeface="標楷體" pitchFamily="65" charset="-120"/>
                <a:ea typeface="標楷體" pitchFamily="65" charset="-120"/>
              </a:rPr>
              <a:t>『</a:t>
            </a:r>
            <a:r>
              <a:rPr lang="zh-TW" altLang="en-US" sz="1600" dirty="0">
                <a:solidFill>
                  <a:srgbClr val="073E87"/>
                </a:solidFill>
                <a:latin typeface="標楷體" pitchFamily="65" charset="-120"/>
                <a:ea typeface="標楷體" pitchFamily="65" charset="-120"/>
              </a:rPr>
              <a:t>畢業</a:t>
            </a:r>
            <a:r>
              <a:rPr lang="en-US" altLang="zh-TW" sz="1600" dirty="0">
                <a:solidFill>
                  <a:srgbClr val="073E87"/>
                </a:solidFill>
                <a:latin typeface="標楷體" pitchFamily="65" charset="-120"/>
                <a:ea typeface="標楷體" pitchFamily="65" charset="-120"/>
              </a:rPr>
              <a:t>』</a:t>
            </a:r>
            <a:r>
              <a:rPr lang="zh-TW" altLang="zh-TW" sz="1600" dirty="0">
                <a:latin typeface="標楷體" pitchFamily="65" charset="-120"/>
                <a:ea typeface="標楷體" pitchFamily="65" charset="-120"/>
              </a:rPr>
              <a:t>（</a:t>
            </a:r>
            <a:r>
              <a:rPr lang="en-US" altLang="zh-TW" sz="1600" dirty="0">
                <a:latin typeface="標楷體" pitchFamily="65" charset="-120"/>
                <a:ea typeface="標楷體" pitchFamily="65" charset="-120"/>
              </a:rPr>
              <a:t>5</a:t>
            </a:r>
            <a:r>
              <a:rPr lang="zh-TW" altLang="zh-TW" sz="1600" dirty="0">
                <a:latin typeface="標楷體" pitchFamily="65" charset="-120"/>
                <a:ea typeface="標楷體" pitchFamily="65" charset="-120"/>
              </a:rPr>
              <a:t>） 『</a:t>
            </a:r>
            <a:r>
              <a:rPr lang="zh-TW" altLang="en-US" sz="1600" dirty="0">
                <a:latin typeface="標楷體" pitchFamily="65" charset="-120"/>
                <a:ea typeface="標楷體" pitchFamily="65" charset="-120"/>
              </a:rPr>
              <a:t>確定異動</a:t>
            </a:r>
            <a:r>
              <a:rPr lang="zh-TW" altLang="zh-TW" sz="1600" dirty="0">
                <a:latin typeface="標楷體" pitchFamily="65" charset="-120"/>
                <a:ea typeface="標楷體" pitchFamily="65" charset="-120"/>
              </a:rPr>
              <a:t>』 </a:t>
            </a:r>
            <a:r>
              <a:rPr lang="zh-TW" altLang="en-US" sz="1600" dirty="0">
                <a:solidFill>
                  <a:srgbClr val="073E87"/>
                </a:solidFill>
                <a:latin typeface="標楷體" pitchFamily="65" charset="-120"/>
                <a:ea typeface="標楷體" pitchFamily="65" charset="-120"/>
              </a:rPr>
              <a:t>。</a:t>
            </a:r>
            <a:endParaRPr lang="en-US" altLang="zh-TW" sz="1600" dirty="0">
              <a:solidFill>
                <a:srgbClr val="073E87"/>
              </a:solidFill>
              <a:latin typeface="標楷體" pitchFamily="65" charset="-120"/>
              <a:ea typeface="標楷體" pitchFamily="65" charset="-120"/>
            </a:endParaRPr>
          </a:p>
          <a:p>
            <a:pPr marL="469900" lvl="1" indent="-469900" eaLnBrk="1" hangingPunct="1">
              <a:spcAft>
                <a:spcPts val="600"/>
              </a:spcAft>
              <a:buClr>
                <a:srgbClr val="31B6FD"/>
              </a:buClr>
              <a:buSzPct val="100000"/>
              <a:buNone/>
            </a:pPr>
            <a:r>
              <a:rPr lang="zh-TW" altLang="en-US" sz="1600" dirty="0">
                <a:solidFill>
                  <a:srgbClr val="FF0000"/>
                </a:solidFill>
                <a:latin typeface="標楷體" pitchFamily="65" charset="-120"/>
                <a:ea typeface="標楷體" pitchFamily="65" charset="-120"/>
              </a:rPr>
              <a:t>注意</a:t>
            </a:r>
            <a:r>
              <a:rPr lang="en-US" altLang="zh-TW" sz="1600" dirty="0">
                <a:solidFill>
                  <a:srgbClr val="FF0000"/>
                </a:solidFill>
                <a:latin typeface="標楷體" pitchFamily="65" charset="-120"/>
                <a:ea typeface="標楷體" pitchFamily="65" charset="-120"/>
              </a:rPr>
              <a:t>:</a:t>
            </a:r>
            <a:r>
              <a:rPr lang="zh-TW" altLang="en-US" sz="1600" dirty="0">
                <a:solidFill>
                  <a:srgbClr val="FF0000"/>
                </a:solidFill>
                <a:latin typeface="標楷體" pitchFamily="65" charset="-120"/>
                <a:ea typeface="標楷體" pitchFamily="65" charset="-120"/>
              </a:rPr>
              <a:t>在轉銜端填寫資料</a:t>
            </a:r>
            <a:r>
              <a:rPr lang="zh-TW" altLang="en-US" sz="1600" dirty="0">
                <a:solidFill>
                  <a:srgbClr val="073E87"/>
                </a:solidFill>
                <a:latin typeface="標楷體" pitchFamily="65" charset="-120"/>
                <a:ea typeface="標楷體" pitchFamily="65" charset="-120"/>
              </a:rPr>
              <a:t>選擇</a:t>
            </a:r>
            <a:r>
              <a:rPr lang="en-US" altLang="zh-TW" sz="1600" dirty="0">
                <a:solidFill>
                  <a:srgbClr val="073E87"/>
                </a:solidFill>
                <a:latin typeface="標楷體" pitchFamily="65" charset="-120"/>
                <a:ea typeface="標楷體" pitchFamily="65" charset="-120"/>
              </a:rPr>
              <a:t>『</a:t>
            </a:r>
            <a:r>
              <a:rPr lang="zh-TW" altLang="en-US" sz="1600" dirty="0">
                <a:solidFill>
                  <a:srgbClr val="073E87"/>
                </a:solidFill>
                <a:latin typeface="標楷體" pitchFamily="65" charset="-120"/>
                <a:ea typeface="標楷體" pitchFamily="65" charset="-120"/>
              </a:rPr>
              <a:t>已確認資料全部輸入完畢</a:t>
            </a:r>
            <a:r>
              <a:rPr lang="en-US" altLang="zh-TW" sz="1600" dirty="0">
                <a:solidFill>
                  <a:srgbClr val="073E87"/>
                </a:solidFill>
                <a:latin typeface="標楷體" pitchFamily="65" charset="-120"/>
                <a:ea typeface="標楷體" pitchFamily="65" charset="-120"/>
              </a:rPr>
              <a:t>』</a:t>
            </a:r>
            <a:r>
              <a:rPr lang="zh-TW" altLang="en-US" sz="1600" dirty="0">
                <a:latin typeface="標楷體" pitchFamily="65" charset="-120"/>
                <a:ea typeface="標楷體" pitchFamily="65" charset="-120"/>
              </a:rPr>
              <a:t>後</a:t>
            </a:r>
            <a:r>
              <a:rPr lang="zh-TW" altLang="en-US" sz="1600" dirty="0">
                <a:latin typeface="標楷體"/>
                <a:ea typeface="標楷體"/>
              </a:rPr>
              <a:t>，才能在學務端將學生資料異動。</a:t>
            </a:r>
            <a:endParaRPr lang="en-US" altLang="zh-TW" sz="1600" dirty="0">
              <a:latin typeface="標楷體"/>
              <a:ea typeface="標楷體"/>
            </a:endParaRPr>
          </a:p>
          <a:p>
            <a:pPr marL="469900" lvl="1" indent="-469900" eaLnBrk="1" hangingPunct="1">
              <a:spcAft>
                <a:spcPts val="600"/>
              </a:spcAft>
              <a:buClr>
                <a:srgbClr val="31B6FD"/>
              </a:buClr>
              <a:buSzPct val="100000"/>
              <a:buNone/>
            </a:pPr>
            <a:r>
              <a:rPr lang="zh-TW" altLang="en-US" sz="1600" dirty="0">
                <a:solidFill>
                  <a:srgbClr val="FF0000"/>
                </a:solidFill>
                <a:latin typeface="標楷體" pitchFamily="65" charset="-120"/>
                <a:ea typeface="標楷體" pitchFamily="65" charset="-120"/>
              </a:rPr>
              <a:t>注意</a:t>
            </a:r>
            <a:r>
              <a:rPr lang="en-US" altLang="zh-TW" sz="1600" dirty="0">
                <a:solidFill>
                  <a:srgbClr val="FF0000"/>
                </a:solidFill>
                <a:latin typeface="標楷體" pitchFamily="65" charset="-120"/>
                <a:ea typeface="標楷體" pitchFamily="65" charset="-120"/>
              </a:rPr>
              <a:t>:</a:t>
            </a:r>
            <a:r>
              <a:rPr lang="zh-TW" altLang="en-US" sz="1600" dirty="0">
                <a:solidFill>
                  <a:srgbClr val="FF0000"/>
                </a:solidFill>
                <a:latin typeface="標楷體" pitchFamily="65" charset="-120"/>
                <a:ea typeface="標楷體" pitchFamily="65" charset="-120"/>
              </a:rPr>
              <a:t>學務端</a:t>
            </a:r>
            <a:r>
              <a:rPr lang="zh-TW" altLang="en-US" sz="1600" dirty="0">
                <a:solidFill>
                  <a:srgbClr val="073E87"/>
                </a:solidFill>
                <a:latin typeface="標楷體"/>
                <a:ea typeface="標楷體"/>
              </a:rPr>
              <a:t>異動時若</a:t>
            </a:r>
            <a:r>
              <a:rPr lang="zh-TW" altLang="zh-TW" sz="1600" dirty="0">
                <a:latin typeface="標楷體" pitchFamily="65" charset="-120"/>
                <a:ea typeface="標楷體" pitchFamily="65" charset="-120"/>
              </a:rPr>
              <a:t>『</a:t>
            </a:r>
            <a:r>
              <a:rPr lang="zh-TW" altLang="en-US" sz="1600" dirty="0">
                <a:solidFill>
                  <a:srgbClr val="073E87"/>
                </a:solidFill>
                <a:latin typeface="標楷體"/>
                <a:ea typeface="標楷體"/>
              </a:rPr>
              <a:t>未來安置學校</a:t>
            </a:r>
            <a:r>
              <a:rPr lang="zh-TW" altLang="zh-TW" sz="1600" dirty="0">
                <a:latin typeface="標楷體" pitchFamily="65" charset="-120"/>
                <a:ea typeface="標楷體" pitchFamily="65" charset="-120"/>
              </a:rPr>
              <a:t>』</a:t>
            </a:r>
            <a:r>
              <a:rPr lang="zh-TW" altLang="en-US" sz="1600" dirty="0">
                <a:latin typeface="標楷體" pitchFamily="65" charset="-120"/>
                <a:ea typeface="標楷體" pitchFamily="65" charset="-120"/>
              </a:rPr>
              <a:t>與鑑定結果不符</a:t>
            </a:r>
            <a:r>
              <a:rPr lang="zh-TW" altLang="en-US" sz="1600" dirty="0">
                <a:latin typeface="標楷體"/>
                <a:ea typeface="標楷體"/>
              </a:rPr>
              <a:t>，</a:t>
            </a:r>
            <a:r>
              <a:rPr lang="zh-TW" altLang="en-US" sz="1600" dirty="0">
                <a:latin typeface="標楷體" pitchFamily="65" charset="-120"/>
                <a:ea typeface="標楷體" pitchFamily="65" charset="-120"/>
              </a:rPr>
              <a:t>請至轉銜端</a:t>
            </a:r>
            <a:r>
              <a:rPr lang="zh-TW" altLang="zh-TW" sz="1600" dirty="0">
                <a:solidFill>
                  <a:srgbClr val="0070C0"/>
                </a:solidFill>
                <a:latin typeface="標楷體" pitchFamily="65" charset="-120"/>
                <a:ea typeface="標楷體" pitchFamily="65" charset="-120"/>
              </a:rPr>
              <a:t>『</a:t>
            </a:r>
            <a:r>
              <a:rPr lang="zh-TW" altLang="en-US" sz="1600" dirty="0">
                <a:solidFill>
                  <a:srgbClr val="0070C0"/>
                </a:solidFill>
                <a:latin typeface="標楷體" pitchFamily="65" charset="-120"/>
                <a:ea typeface="標楷體" pitchFamily="65" charset="-120"/>
              </a:rPr>
              <a:t>填寫未來安置</a:t>
            </a:r>
            <a:r>
              <a:rPr lang="zh-TW" altLang="zh-TW" sz="1600" dirty="0">
                <a:solidFill>
                  <a:srgbClr val="0070C0"/>
                </a:solidFill>
                <a:latin typeface="標楷體" pitchFamily="65" charset="-120"/>
                <a:ea typeface="標楷體" pitchFamily="65" charset="-120"/>
              </a:rPr>
              <a:t>』</a:t>
            </a:r>
            <a:r>
              <a:rPr lang="zh-TW" altLang="en-US" sz="1600" dirty="0">
                <a:solidFill>
                  <a:srgbClr val="0070C0"/>
                </a:solidFill>
                <a:latin typeface="標楷體" pitchFamily="65" charset="-120"/>
                <a:ea typeface="標楷體" pitchFamily="65" charset="-120"/>
              </a:rPr>
              <a:t>更改安置學校</a:t>
            </a:r>
            <a:r>
              <a:rPr lang="zh-TW" altLang="en-US" sz="1600" dirty="0">
                <a:latin typeface="標楷體"/>
                <a:ea typeface="標楷體"/>
              </a:rPr>
              <a:t>再至學務端將學生資料異動。</a:t>
            </a:r>
            <a:r>
              <a:rPr lang="zh-TW" altLang="zh-TW" sz="1600" dirty="0">
                <a:latin typeface="標楷體" pitchFamily="65" charset="-120"/>
                <a:ea typeface="標楷體" pitchFamily="65" charset="-120"/>
              </a:rPr>
              <a:t> </a:t>
            </a:r>
            <a:endParaRPr lang="en-US" altLang="zh-TW" sz="1600" dirty="0">
              <a:latin typeface="標楷體"/>
              <a:ea typeface="標楷體"/>
            </a:endParaRPr>
          </a:p>
          <a:p>
            <a:pPr marL="469900" lvl="1" indent="-469900" eaLnBrk="1" hangingPunct="1">
              <a:spcAft>
                <a:spcPts val="600"/>
              </a:spcAft>
              <a:buClr>
                <a:srgbClr val="31B6FD"/>
              </a:buClr>
              <a:buSzPct val="100000"/>
              <a:buNone/>
            </a:pPr>
            <a:r>
              <a:rPr lang="zh-TW" altLang="en-US" sz="1600" dirty="0">
                <a:solidFill>
                  <a:srgbClr val="FF0000"/>
                </a:solidFill>
                <a:latin typeface="標楷體" pitchFamily="65" charset="-120"/>
                <a:ea typeface="標楷體" pitchFamily="65" charset="-120"/>
              </a:rPr>
              <a:t>注意</a:t>
            </a:r>
            <a:r>
              <a:rPr lang="en-US" altLang="zh-TW" sz="1600" dirty="0">
                <a:solidFill>
                  <a:srgbClr val="FF0000"/>
                </a:solidFill>
                <a:latin typeface="標楷體" pitchFamily="65" charset="-120"/>
                <a:ea typeface="標楷體" pitchFamily="65" charset="-120"/>
              </a:rPr>
              <a:t>:</a:t>
            </a:r>
            <a:r>
              <a:rPr lang="zh-TW" altLang="en-US" sz="1600" dirty="0">
                <a:solidFill>
                  <a:srgbClr val="FF0000"/>
                </a:solidFill>
                <a:latin typeface="標楷體" pitchFamily="65" charset="-120"/>
                <a:ea typeface="標楷體" pitchFamily="65" charset="-120"/>
              </a:rPr>
              <a:t>大班生下學期為</a:t>
            </a:r>
            <a:r>
              <a:rPr lang="en-US" altLang="zh-TW" sz="1600" dirty="0">
                <a:solidFill>
                  <a:srgbClr val="FF0000"/>
                </a:solidFill>
                <a:latin typeface="標楷體" pitchFamily="65" charset="-120"/>
                <a:ea typeface="標楷體" pitchFamily="65" charset="-120"/>
              </a:rPr>
              <a:t>”</a:t>
            </a:r>
            <a:r>
              <a:rPr lang="zh-TW" altLang="en-US" sz="1600" dirty="0">
                <a:solidFill>
                  <a:srgbClr val="FF0000"/>
                </a:solidFill>
                <a:latin typeface="標楷體" pitchFamily="65" charset="-120"/>
                <a:ea typeface="標楷體" pitchFamily="65" charset="-120"/>
              </a:rPr>
              <a:t>疑似生身份</a:t>
            </a:r>
            <a:r>
              <a:rPr lang="en-US" altLang="zh-TW" sz="1600" dirty="0">
                <a:solidFill>
                  <a:srgbClr val="FF0000"/>
                </a:solidFill>
                <a:latin typeface="標楷體" pitchFamily="65" charset="-120"/>
                <a:ea typeface="標楷體" pitchFamily="65" charset="-120"/>
              </a:rPr>
              <a:t>”</a:t>
            </a:r>
            <a:r>
              <a:rPr lang="zh-TW" altLang="en-US" sz="1600" dirty="0">
                <a:solidFill>
                  <a:srgbClr val="FF0000"/>
                </a:solidFill>
                <a:latin typeface="標楷體" pitchFamily="65" charset="-120"/>
                <a:ea typeface="標楷體" pitchFamily="65" charset="-120"/>
              </a:rPr>
              <a:t>提報</a:t>
            </a:r>
            <a:r>
              <a:rPr lang="zh-TW" altLang="en-US" sz="1600" dirty="0">
                <a:solidFill>
                  <a:srgbClr val="FF0000"/>
                </a:solidFill>
                <a:latin typeface="標楷體"/>
                <a:ea typeface="標楷體"/>
              </a:rPr>
              <a:t>，</a:t>
            </a:r>
            <a:r>
              <a:rPr lang="zh-TW" altLang="en-US" sz="1600" dirty="0">
                <a:solidFill>
                  <a:srgbClr val="FF0000"/>
                </a:solidFill>
                <a:latin typeface="標楷體" pitchFamily="65" charset="-120"/>
                <a:ea typeface="標楷體" pitchFamily="65" charset="-120"/>
              </a:rPr>
              <a:t>鑑定結果為</a:t>
            </a:r>
            <a:r>
              <a:rPr lang="en-US" altLang="zh-TW" sz="1600" dirty="0">
                <a:solidFill>
                  <a:srgbClr val="FF0000"/>
                </a:solidFill>
                <a:latin typeface="標楷體" pitchFamily="65" charset="-120"/>
                <a:ea typeface="標楷體" pitchFamily="65" charset="-120"/>
              </a:rPr>
              <a:t>”</a:t>
            </a:r>
            <a:r>
              <a:rPr lang="zh-TW" altLang="en-US" sz="1600" dirty="0">
                <a:solidFill>
                  <a:srgbClr val="FF0000"/>
                </a:solidFill>
                <a:latin typeface="標楷體" pitchFamily="65" charset="-120"/>
                <a:ea typeface="標楷體" pitchFamily="65" charset="-120"/>
              </a:rPr>
              <a:t>特殊學生</a:t>
            </a:r>
            <a:r>
              <a:rPr lang="en-US" altLang="zh-TW" sz="1600" dirty="0">
                <a:solidFill>
                  <a:srgbClr val="FF0000"/>
                </a:solidFill>
                <a:latin typeface="標楷體" pitchFamily="65" charset="-120"/>
                <a:ea typeface="標楷體" pitchFamily="65" charset="-120"/>
              </a:rPr>
              <a:t>”</a:t>
            </a:r>
            <a:r>
              <a:rPr lang="zh-TW" altLang="en-US" sz="1600" dirty="0">
                <a:solidFill>
                  <a:srgbClr val="FF0000"/>
                </a:solidFill>
                <a:latin typeface="標楷體" pitchFamily="65" charset="-120"/>
                <a:ea typeface="標楷體" pitchFamily="65" charset="-120"/>
              </a:rPr>
              <a:t>且於下學年就讀縣內國小</a:t>
            </a:r>
            <a:r>
              <a:rPr lang="zh-TW" altLang="en-US" sz="1600" dirty="0">
                <a:solidFill>
                  <a:srgbClr val="FF0000"/>
                </a:solidFill>
                <a:latin typeface="標楷體"/>
                <a:ea typeface="標楷體"/>
              </a:rPr>
              <a:t>，只需在學務端點選</a:t>
            </a:r>
            <a:r>
              <a:rPr lang="en-US" altLang="zh-TW" sz="1600" dirty="0">
                <a:solidFill>
                  <a:srgbClr val="CC3300"/>
                </a:solidFill>
                <a:latin typeface="標楷體" pitchFamily="65" charset="-120"/>
                <a:ea typeface="標楷體" pitchFamily="65" charset="-120"/>
              </a:rPr>
              <a:t>『</a:t>
            </a:r>
            <a:r>
              <a:rPr lang="zh-TW" altLang="en-US" sz="1600" dirty="0">
                <a:solidFill>
                  <a:srgbClr val="CC3300"/>
                </a:solidFill>
                <a:latin typeface="標楷體" pitchFamily="65" charset="-120"/>
                <a:ea typeface="標楷體" pitchFamily="65" charset="-120"/>
              </a:rPr>
              <a:t>疑似身障生</a:t>
            </a:r>
            <a:r>
              <a:rPr lang="en-US" altLang="zh-TW" sz="1600" dirty="0">
                <a:solidFill>
                  <a:srgbClr val="CC3300"/>
                </a:solidFill>
                <a:latin typeface="標楷體" pitchFamily="65" charset="-120"/>
                <a:ea typeface="標楷體" pitchFamily="65" charset="-120"/>
              </a:rPr>
              <a:t>』</a:t>
            </a:r>
            <a:r>
              <a:rPr lang="zh-TW" altLang="en-US" sz="1600" dirty="0">
                <a:solidFill>
                  <a:srgbClr val="CC3300"/>
                </a:solidFill>
                <a:latin typeface="標楷體"/>
                <a:ea typeface="標楷體"/>
              </a:rPr>
              <a:t>，</a:t>
            </a:r>
            <a:r>
              <a:rPr lang="zh-TW" altLang="en-US" sz="1600" dirty="0">
                <a:solidFill>
                  <a:srgbClr val="FF0000"/>
                </a:solidFill>
                <a:latin typeface="標楷體"/>
                <a:ea typeface="標楷體"/>
              </a:rPr>
              <a:t>操作</a:t>
            </a:r>
            <a:r>
              <a:rPr lang="zh-TW" altLang="en-US" sz="1600" dirty="0">
                <a:solidFill>
                  <a:srgbClr val="073E87"/>
                </a:solidFill>
                <a:latin typeface="標楷體" pitchFamily="65" charset="-120"/>
                <a:ea typeface="標楷體" pitchFamily="65" charset="-120"/>
              </a:rPr>
              <a:t>步驟二</a:t>
            </a:r>
            <a:r>
              <a:rPr lang="en-US" altLang="zh-TW" sz="1600" dirty="0">
                <a:latin typeface="標楷體" pitchFamily="65" charset="-120"/>
                <a:ea typeface="標楷體" pitchFamily="65" charset="-120"/>
              </a:rPr>
              <a:t>:(3)</a:t>
            </a:r>
            <a:r>
              <a:rPr lang="en-US" altLang="zh-TW" sz="1600" dirty="0">
                <a:latin typeface="標楷體"/>
                <a:ea typeface="標楷體"/>
              </a:rPr>
              <a:t>(4)(5)</a:t>
            </a:r>
            <a:r>
              <a:rPr lang="zh-TW" altLang="en-US" sz="1600" dirty="0">
                <a:latin typeface="標楷體"/>
                <a:ea typeface="標楷體"/>
              </a:rPr>
              <a:t>即完成資料異動。</a:t>
            </a:r>
            <a:endParaRPr lang="en-US" altLang="zh-TW" sz="1600" dirty="0">
              <a:latin typeface="標楷體" pitchFamily="65" charset="-120"/>
              <a:ea typeface="標楷體" pitchFamily="65" charset="-120"/>
            </a:endParaRPr>
          </a:p>
          <a:p>
            <a:pPr marL="469900" lvl="1" indent="-469900" eaLnBrk="1" hangingPunct="1">
              <a:spcAft>
                <a:spcPts val="600"/>
              </a:spcAft>
              <a:buClr>
                <a:srgbClr val="31B6FD"/>
              </a:buClr>
              <a:buSzPct val="100000"/>
              <a:buNone/>
            </a:pPr>
            <a:r>
              <a:rPr lang="zh-TW" altLang="en-US" sz="1600" dirty="0">
                <a:solidFill>
                  <a:srgbClr val="FF0000"/>
                </a:solidFill>
                <a:latin typeface="標楷體" pitchFamily="65" charset="-120"/>
                <a:ea typeface="標楷體" pitchFamily="65" charset="-120"/>
              </a:rPr>
              <a:t>注意</a:t>
            </a:r>
            <a:r>
              <a:rPr lang="en-US" altLang="zh-TW" sz="1600" dirty="0">
                <a:solidFill>
                  <a:srgbClr val="FF0000"/>
                </a:solidFill>
                <a:latin typeface="標楷體" pitchFamily="65" charset="-120"/>
                <a:ea typeface="標楷體" pitchFamily="65" charset="-120"/>
              </a:rPr>
              <a:t>:</a:t>
            </a:r>
            <a:r>
              <a:rPr lang="zh-TW" altLang="en-US" sz="1600" dirty="0">
                <a:latin typeface="標楷體" pitchFamily="65" charset="-120"/>
                <a:ea typeface="標楷體" pitchFamily="65" charset="-120"/>
              </a:rPr>
              <a:t>只有跨階段轉銜及重新安置</a:t>
            </a:r>
            <a:r>
              <a:rPr lang="en-US" altLang="zh-TW" sz="1600" dirty="0">
                <a:latin typeface="標楷體" pitchFamily="65" charset="-120"/>
                <a:ea typeface="標楷體" pitchFamily="65" charset="-120"/>
              </a:rPr>
              <a:t>(</a:t>
            </a:r>
            <a:r>
              <a:rPr lang="zh-TW" altLang="en-US" sz="1600" dirty="0">
                <a:latin typeface="標楷體" pitchFamily="65" charset="-120"/>
                <a:ea typeface="標楷體" pitchFamily="65" charset="-120"/>
              </a:rPr>
              <a:t>縣內轉學或縣外轉學</a:t>
            </a:r>
            <a:r>
              <a:rPr lang="en-US" altLang="zh-TW" sz="1600" dirty="0">
                <a:latin typeface="標楷體" pitchFamily="65" charset="-120"/>
                <a:ea typeface="標楷體" pitchFamily="65" charset="-120"/>
              </a:rPr>
              <a:t>)</a:t>
            </a:r>
            <a:r>
              <a:rPr lang="zh-TW" altLang="en-US" sz="1600" dirty="0">
                <a:latin typeface="標楷體" pitchFamily="65" charset="-120"/>
                <a:ea typeface="標楷體" pitchFamily="65" charset="-120"/>
              </a:rPr>
              <a:t>需要填寫轉銜表</a:t>
            </a:r>
            <a:r>
              <a:rPr lang="zh-TW" altLang="en-US" sz="1600" dirty="0">
                <a:latin typeface="標楷體"/>
                <a:ea typeface="標楷體"/>
              </a:rPr>
              <a:t>， </a:t>
            </a:r>
            <a:r>
              <a:rPr lang="zh-TW" altLang="en-US" sz="1600" dirty="0">
                <a:latin typeface="標楷體" pitchFamily="65" charset="-120"/>
                <a:ea typeface="標楷體" pitchFamily="65" charset="-120"/>
              </a:rPr>
              <a:t>其他類型則無此需要。</a:t>
            </a:r>
            <a:endParaRPr lang="en-US" altLang="zh-TW" sz="1600" dirty="0">
              <a:latin typeface="標楷體" pitchFamily="65" charset="-120"/>
              <a:ea typeface="標楷體" pitchFamily="65" charset="-120"/>
            </a:endParaRPr>
          </a:p>
          <a:p>
            <a:pPr marL="469900" lvl="1" indent="-469900" eaLnBrk="1" hangingPunct="1">
              <a:spcAft>
                <a:spcPts val="600"/>
              </a:spcAft>
              <a:buClr>
                <a:srgbClr val="31B6FD"/>
              </a:buClr>
              <a:buSzPct val="100000"/>
              <a:buNone/>
            </a:pPr>
            <a:endParaRPr lang="en-US" altLang="zh-TW" sz="1600" dirty="0">
              <a:latin typeface="標楷體"/>
              <a:ea typeface="標楷體"/>
            </a:endParaRPr>
          </a:p>
          <a:p>
            <a:pPr marL="469900" lvl="1" indent="-469900" eaLnBrk="1" hangingPunct="1">
              <a:spcAft>
                <a:spcPts val="600"/>
              </a:spcAft>
              <a:buClr>
                <a:srgbClr val="31B6FD"/>
              </a:buClr>
              <a:buSzPct val="100000"/>
              <a:buNone/>
            </a:pPr>
            <a:endParaRPr lang="zh-TW" altLang="en-US" dirty="0"/>
          </a:p>
        </p:txBody>
      </p:sp>
    </p:spTree>
    <p:extLst>
      <p:ext uri="{BB962C8B-B14F-4D97-AF65-F5344CB8AC3E}">
        <p14:creationId xmlns:p14="http://schemas.microsoft.com/office/powerpoint/2010/main" val="233871993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116632"/>
            <a:ext cx="7787208" cy="1080120"/>
          </a:xfrm>
        </p:spPr>
        <p:txBody>
          <a:bodyPr>
            <a:normAutofit/>
          </a:bodyPr>
          <a:lstStyle/>
          <a:p>
            <a:pPr algn="ctr"/>
            <a:r>
              <a:rPr lang="zh-TW" altLang="en-US" sz="2800" b="1" cap="none" dirty="0">
                <a:solidFill>
                  <a:schemeClr val="tx1"/>
                </a:solidFill>
                <a:latin typeface="標楷體" pitchFamily="65" charset="-120"/>
                <a:ea typeface="標楷體" pitchFamily="65" charset="-120"/>
              </a:rPr>
              <a:t> </a:t>
            </a:r>
            <a:r>
              <a:rPr lang="zh-TW" altLang="en-US" sz="3100" b="1" cap="none" dirty="0">
                <a:solidFill>
                  <a:schemeClr val="tx1"/>
                </a:solidFill>
                <a:latin typeface="標楷體" pitchFamily="65" charset="-120"/>
                <a:ea typeface="標楷體" pitchFamily="65" charset="-120"/>
              </a:rPr>
              <a:t>公立學校附設幼兒園於教育部特教通報網</a:t>
            </a:r>
            <a:r>
              <a:rPr lang="en-US" altLang="zh-TW" sz="3100" b="1" cap="none" dirty="0">
                <a:solidFill>
                  <a:schemeClr val="tx1"/>
                </a:solidFill>
                <a:latin typeface="標楷體" pitchFamily="65" charset="-120"/>
                <a:ea typeface="標楷體" pitchFamily="65" charset="-120"/>
              </a:rPr>
              <a:t/>
            </a:r>
            <a:br>
              <a:rPr lang="en-US" altLang="zh-TW" sz="3100" b="1" cap="none" dirty="0">
                <a:solidFill>
                  <a:schemeClr val="tx1"/>
                </a:solidFill>
                <a:latin typeface="標楷體" pitchFamily="65" charset="-120"/>
                <a:ea typeface="標楷體" pitchFamily="65" charset="-120"/>
              </a:rPr>
            </a:br>
            <a:r>
              <a:rPr lang="zh-TW" altLang="en-US" sz="3100" b="1" cap="none" dirty="0">
                <a:solidFill>
                  <a:schemeClr val="tx1"/>
                </a:solidFill>
                <a:latin typeface="標楷體" pitchFamily="65" charset="-120"/>
                <a:ea typeface="標楷體" pitchFamily="65" charset="-120"/>
              </a:rPr>
              <a:t>填寫轉銜資料操作步驟</a:t>
            </a:r>
            <a:r>
              <a:rPr lang="en-US" altLang="zh-TW" sz="3100" b="1" cap="none" dirty="0">
                <a:solidFill>
                  <a:schemeClr val="tx1"/>
                </a:solidFill>
                <a:latin typeface="標楷體" pitchFamily="65" charset="-120"/>
                <a:ea typeface="標楷體" pitchFamily="65" charset="-120"/>
              </a:rPr>
              <a:t>-</a:t>
            </a:r>
            <a:r>
              <a:rPr lang="zh-TW" altLang="en-US" sz="3100" b="1" cap="none" dirty="0">
                <a:solidFill>
                  <a:srgbClr val="FF0000"/>
                </a:solidFill>
                <a:latin typeface="標楷體"/>
                <a:ea typeface="標楷體"/>
              </a:rPr>
              <a:t>「原校</a:t>
            </a:r>
            <a:r>
              <a:rPr lang="zh-TW" altLang="en-US" sz="3100" b="1" cap="none" dirty="0">
                <a:solidFill>
                  <a:srgbClr val="FF0000"/>
                </a:solidFill>
                <a:latin typeface="標楷體" pitchFamily="65" charset="-120"/>
                <a:ea typeface="標楷體" pitchFamily="65" charset="-120"/>
              </a:rPr>
              <a:t>跨階段</a:t>
            </a:r>
            <a:r>
              <a:rPr lang="zh-TW" altLang="en-US" sz="3100" b="1" cap="none" dirty="0">
                <a:solidFill>
                  <a:srgbClr val="FF0000"/>
                </a:solidFill>
                <a:latin typeface="標楷體"/>
                <a:ea typeface="標楷體"/>
              </a:rPr>
              <a:t>」</a:t>
            </a:r>
            <a:endParaRPr lang="zh-TW" altLang="en-US" sz="3100" dirty="0">
              <a:solidFill>
                <a:srgbClr val="FF0000"/>
              </a:solidFill>
            </a:endParaRPr>
          </a:p>
        </p:txBody>
      </p:sp>
      <p:sp>
        <p:nvSpPr>
          <p:cNvPr id="3" name="內容版面配置區 2"/>
          <p:cNvSpPr>
            <a:spLocks noGrp="1"/>
          </p:cNvSpPr>
          <p:nvPr>
            <p:ph sz="quarter" idx="1"/>
          </p:nvPr>
        </p:nvSpPr>
        <p:spPr>
          <a:xfrm>
            <a:off x="251520" y="1484784"/>
            <a:ext cx="8568952" cy="4989168"/>
          </a:xfrm>
        </p:spPr>
        <p:txBody>
          <a:bodyPr/>
          <a:lstStyle/>
          <a:p>
            <a:pPr marL="469900" lvl="1" indent="-469900" eaLnBrk="1" hangingPunct="1">
              <a:spcAft>
                <a:spcPts val="600"/>
              </a:spcAft>
              <a:buClr>
                <a:srgbClr val="31B6FD"/>
              </a:buClr>
              <a:buSzPct val="100000"/>
              <a:buNone/>
            </a:pPr>
            <a:r>
              <a:rPr lang="zh-TW" altLang="en-US" sz="2200" dirty="0">
                <a:solidFill>
                  <a:srgbClr val="073E87"/>
                </a:solidFill>
                <a:latin typeface="標楷體" pitchFamily="65" charset="-120"/>
                <a:ea typeface="標楷體" pitchFamily="65" charset="-120"/>
              </a:rPr>
              <a:t>請在</a:t>
            </a:r>
            <a:r>
              <a:rPr lang="zh-TW" altLang="en-US" sz="2800" dirty="0">
                <a:solidFill>
                  <a:srgbClr val="3333FF"/>
                </a:solidFill>
                <a:latin typeface="標楷體" pitchFamily="65" charset="-120"/>
                <a:ea typeface="標楷體" pitchFamily="65" charset="-120"/>
              </a:rPr>
              <a:t>教育部特教通報網</a:t>
            </a:r>
            <a:r>
              <a:rPr lang="en-US" altLang="zh-TW" sz="2200" dirty="0">
                <a:solidFill>
                  <a:srgbClr val="00B0F0"/>
                </a:solidFill>
                <a:latin typeface="標楷體" pitchFamily="65" charset="-120"/>
                <a:ea typeface="標楷體" pitchFamily="65" charset="-120"/>
              </a:rPr>
              <a:t>(</a:t>
            </a:r>
            <a:r>
              <a:rPr lang="en-US" altLang="zh-TW" sz="2200" dirty="0">
                <a:solidFill>
                  <a:srgbClr val="00B0F0"/>
                </a:solidFill>
                <a:latin typeface="標楷體" pitchFamily="65" charset="-120"/>
                <a:ea typeface="標楷體" pitchFamily="65" charset="-120"/>
                <a:hlinkClick r:id="rId2"/>
              </a:rPr>
              <a:t>https://www.set.edu.tw/</a:t>
            </a:r>
            <a:r>
              <a:rPr lang="en-US" altLang="zh-TW" sz="2200" dirty="0">
                <a:solidFill>
                  <a:srgbClr val="00B0F0"/>
                </a:solidFill>
                <a:latin typeface="標楷體" pitchFamily="65" charset="-120"/>
                <a:ea typeface="標楷體" pitchFamily="65" charset="-120"/>
              </a:rPr>
              <a:t>)</a:t>
            </a:r>
          </a:p>
          <a:p>
            <a:pPr marL="469900" lvl="1" indent="-469900" eaLnBrk="1" hangingPunct="1">
              <a:spcAft>
                <a:spcPts val="600"/>
              </a:spcAft>
              <a:buClr>
                <a:srgbClr val="31B6FD"/>
              </a:buClr>
              <a:buSzPct val="100000"/>
              <a:buNone/>
            </a:pPr>
            <a:r>
              <a:rPr lang="zh-TW" altLang="en-US" sz="1700" b="1" dirty="0">
                <a:solidFill>
                  <a:srgbClr val="073E87"/>
                </a:solidFill>
                <a:latin typeface="標楷體" pitchFamily="65" charset="-120"/>
                <a:ea typeface="標楷體" pitchFamily="65" charset="-120"/>
              </a:rPr>
              <a:t>步驟一</a:t>
            </a:r>
            <a:r>
              <a:rPr lang="zh-TW" altLang="en-US" sz="1700" dirty="0">
                <a:latin typeface="標楷體" pitchFamily="65" charset="-120"/>
                <a:ea typeface="標楷體" pitchFamily="65" charset="-120"/>
              </a:rPr>
              <a:t>（</a:t>
            </a:r>
            <a:r>
              <a:rPr lang="en-US" altLang="zh-TW" sz="1700" dirty="0">
                <a:latin typeface="標楷體" pitchFamily="65" charset="-120"/>
                <a:ea typeface="標楷體" pitchFamily="65" charset="-120"/>
              </a:rPr>
              <a:t>1</a:t>
            </a:r>
            <a:r>
              <a:rPr lang="zh-TW" altLang="en-US" sz="1700" dirty="0">
                <a:latin typeface="標楷體" pitchFamily="65" charset="-120"/>
                <a:ea typeface="標楷體" pitchFamily="65" charset="-120"/>
              </a:rPr>
              <a:t>）</a:t>
            </a:r>
            <a:r>
              <a:rPr lang="zh-TW" altLang="zh-TW" sz="1700" dirty="0">
                <a:solidFill>
                  <a:srgbClr val="FF0000"/>
                </a:solidFill>
                <a:latin typeface="標楷體" pitchFamily="65" charset="-120"/>
                <a:ea typeface="標楷體" pitchFamily="65" charset="-120"/>
              </a:rPr>
              <a:t>『特教登錄』</a:t>
            </a:r>
            <a:r>
              <a:rPr lang="en-US" altLang="zh-TW" sz="1700" dirty="0">
                <a:solidFill>
                  <a:srgbClr val="FF0000"/>
                </a:solidFill>
                <a:latin typeface="標楷體" pitchFamily="65" charset="-120"/>
                <a:ea typeface="標楷體" pitchFamily="65" charset="-120"/>
              </a:rPr>
              <a:t>-</a:t>
            </a:r>
            <a:r>
              <a:rPr lang="zh-TW" altLang="zh-TW" sz="1700" dirty="0">
                <a:solidFill>
                  <a:srgbClr val="FF0000"/>
                </a:solidFill>
                <a:latin typeface="標楷體" pitchFamily="65" charset="-120"/>
                <a:ea typeface="標楷體" pitchFamily="65" charset="-120"/>
              </a:rPr>
              <a:t>『輸入</a:t>
            </a:r>
            <a:r>
              <a:rPr lang="zh-TW" altLang="en-US" sz="1700" dirty="0">
                <a:solidFill>
                  <a:srgbClr val="FF0000"/>
                </a:solidFill>
                <a:latin typeface="標楷體" pitchFamily="65" charset="-120"/>
                <a:ea typeface="標楷體" pitchFamily="65" charset="-120"/>
              </a:rPr>
              <a:t>轉銜</a:t>
            </a:r>
            <a:r>
              <a:rPr lang="zh-TW" altLang="zh-TW" sz="1700" dirty="0">
                <a:solidFill>
                  <a:srgbClr val="FF0000"/>
                </a:solidFill>
                <a:latin typeface="標楷體" pitchFamily="65" charset="-120"/>
                <a:ea typeface="標楷體" pitchFamily="65" charset="-120"/>
              </a:rPr>
              <a:t>端帳密』</a:t>
            </a:r>
            <a:r>
              <a:rPr lang="en-US" altLang="zh-TW" sz="1700" dirty="0">
                <a:solidFill>
                  <a:srgbClr val="FF0000"/>
                </a:solidFill>
                <a:latin typeface="標楷體" pitchFamily="65" charset="-120"/>
                <a:ea typeface="標楷體" pitchFamily="65" charset="-120"/>
              </a:rPr>
              <a:t> </a:t>
            </a:r>
            <a:r>
              <a:rPr lang="zh-TW" altLang="zh-TW" sz="1700" dirty="0">
                <a:latin typeface="標楷體" pitchFamily="65" charset="-120"/>
                <a:ea typeface="標楷體" pitchFamily="65" charset="-120"/>
              </a:rPr>
              <a:t>（</a:t>
            </a:r>
            <a:r>
              <a:rPr lang="en-US" altLang="zh-TW" sz="1700" dirty="0">
                <a:latin typeface="標楷體" pitchFamily="65" charset="-120"/>
                <a:ea typeface="標楷體" pitchFamily="65" charset="-120"/>
              </a:rPr>
              <a:t>2</a:t>
            </a:r>
            <a:r>
              <a:rPr lang="zh-TW" altLang="zh-TW" sz="1700" dirty="0">
                <a:latin typeface="標楷體" pitchFamily="65" charset="-120"/>
                <a:ea typeface="標楷體" pitchFamily="65" charset="-120"/>
              </a:rPr>
              <a:t>）</a:t>
            </a:r>
            <a:r>
              <a:rPr lang="en-US" altLang="zh-TW" sz="1700" dirty="0">
                <a:solidFill>
                  <a:srgbClr val="CC3300"/>
                </a:solidFill>
                <a:latin typeface="標楷體" pitchFamily="65" charset="-120"/>
                <a:ea typeface="標楷體" pitchFamily="65" charset="-120"/>
              </a:rPr>
              <a:t>『</a:t>
            </a:r>
            <a:r>
              <a:rPr lang="zh-TW" altLang="en-US" sz="1700" dirty="0">
                <a:solidFill>
                  <a:srgbClr val="CC3300"/>
                </a:solidFill>
                <a:latin typeface="標楷體" pitchFamily="65" charset="-120"/>
                <a:ea typeface="標楷體" pitchFamily="65" charset="-120"/>
              </a:rPr>
              <a:t>轉銜服務填報</a:t>
            </a:r>
            <a:r>
              <a:rPr lang="en-US" altLang="zh-TW" sz="1700" dirty="0">
                <a:solidFill>
                  <a:srgbClr val="CC3300"/>
                </a:solidFill>
                <a:latin typeface="標楷體" pitchFamily="65" charset="-120"/>
                <a:ea typeface="標楷體" pitchFamily="65" charset="-120"/>
              </a:rPr>
              <a:t>』</a:t>
            </a:r>
            <a:r>
              <a:rPr lang="en-US" altLang="zh-TW" sz="1700" dirty="0">
                <a:solidFill>
                  <a:srgbClr val="FF0000"/>
                </a:solidFill>
                <a:latin typeface="標楷體" pitchFamily="65" charset="-120"/>
                <a:ea typeface="標楷體" pitchFamily="65" charset="-120"/>
              </a:rPr>
              <a:t>-</a:t>
            </a:r>
            <a:r>
              <a:rPr lang="zh-TW" altLang="zh-TW" sz="1700" dirty="0">
                <a:latin typeface="標楷體" pitchFamily="65" charset="-120"/>
                <a:ea typeface="標楷體" pitchFamily="65" charset="-120"/>
              </a:rPr>
              <a:t> </a:t>
            </a:r>
            <a:r>
              <a:rPr lang="en-US" altLang="zh-TW" sz="1700" dirty="0">
                <a:solidFill>
                  <a:srgbClr val="CC3300"/>
                </a:solidFill>
                <a:latin typeface="標楷體" pitchFamily="65" charset="-120"/>
                <a:ea typeface="標楷體" pitchFamily="65" charset="-120"/>
              </a:rPr>
              <a:t>『</a:t>
            </a:r>
            <a:r>
              <a:rPr lang="zh-TW" altLang="en-US" sz="1700" dirty="0">
                <a:solidFill>
                  <a:srgbClr val="CC3300"/>
                </a:solidFill>
                <a:latin typeface="標楷體" pitchFamily="65" charset="-120"/>
                <a:ea typeface="標楷體" pitchFamily="65" charset="-120"/>
              </a:rPr>
              <a:t>初次填寫轉銜表</a:t>
            </a:r>
            <a:r>
              <a:rPr lang="en-US" altLang="zh-TW" sz="1700" dirty="0">
                <a:solidFill>
                  <a:srgbClr val="CC3300"/>
                </a:solidFill>
                <a:latin typeface="標楷體" pitchFamily="65" charset="-120"/>
                <a:ea typeface="標楷體" pitchFamily="65" charset="-120"/>
              </a:rPr>
              <a:t>』</a:t>
            </a:r>
            <a:r>
              <a:rPr lang="en-US" altLang="zh-TW" sz="1700" dirty="0">
                <a:solidFill>
                  <a:srgbClr val="FF0000"/>
                </a:solidFill>
                <a:latin typeface="標楷體" pitchFamily="65" charset="-120"/>
                <a:ea typeface="標楷體" pitchFamily="65" charset="-120"/>
              </a:rPr>
              <a:t>-</a:t>
            </a:r>
            <a:r>
              <a:rPr lang="en-US" altLang="zh-TW" sz="1700" dirty="0">
                <a:solidFill>
                  <a:srgbClr val="CC3300"/>
                </a:solidFill>
                <a:latin typeface="標楷體" pitchFamily="65" charset="-120"/>
                <a:ea typeface="標楷體" pitchFamily="65" charset="-120"/>
              </a:rPr>
              <a:t>『</a:t>
            </a:r>
            <a:r>
              <a:rPr lang="zh-TW" altLang="en-US" sz="1700" dirty="0">
                <a:solidFill>
                  <a:srgbClr val="CC3300"/>
                </a:solidFill>
                <a:latin typeface="標楷體" pitchFamily="65" charset="-120"/>
                <a:ea typeface="標楷體" pitchFamily="65" charset="-120"/>
              </a:rPr>
              <a:t>填寫轉銜表</a:t>
            </a:r>
            <a:r>
              <a:rPr lang="en-US" altLang="zh-TW" sz="1700" dirty="0">
                <a:solidFill>
                  <a:srgbClr val="CC3300"/>
                </a:solidFill>
                <a:latin typeface="標楷體" pitchFamily="65" charset="-120"/>
                <a:ea typeface="標楷體" pitchFamily="65" charset="-120"/>
              </a:rPr>
              <a:t>』</a:t>
            </a:r>
            <a:r>
              <a:rPr lang="zh-TW" altLang="zh-TW" sz="1700" dirty="0">
                <a:latin typeface="標楷體" pitchFamily="65" charset="-120"/>
                <a:ea typeface="標楷體" pitchFamily="65" charset="-120"/>
              </a:rPr>
              <a:t>，（</a:t>
            </a:r>
            <a:r>
              <a:rPr lang="en-US" altLang="zh-TW" sz="1700" dirty="0">
                <a:latin typeface="標楷體" pitchFamily="65" charset="-120"/>
                <a:ea typeface="標楷體" pitchFamily="65" charset="-120"/>
              </a:rPr>
              <a:t>3</a:t>
            </a:r>
            <a:r>
              <a:rPr lang="zh-TW" altLang="zh-TW" sz="1700" dirty="0">
                <a:latin typeface="標楷體" pitchFamily="65" charset="-120"/>
                <a:ea typeface="標楷體" pitchFamily="65" charset="-120"/>
              </a:rPr>
              <a:t>）『</a:t>
            </a:r>
            <a:r>
              <a:rPr lang="zh-TW" altLang="en-US" sz="1700" dirty="0">
                <a:latin typeface="標楷體" pitchFamily="65" charset="-120"/>
                <a:ea typeface="標楷體" pitchFamily="65" charset="-120"/>
              </a:rPr>
              <a:t>填寫資本資料</a:t>
            </a:r>
            <a:r>
              <a:rPr lang="zh-TW" altLang="zh-TW" sz="1700" dirty="0">
                <a:latin typeface="標楷體" pitchFamily="65" charset="-120"/>
                <a:ea typeface="標楷體" pitchFamily="65" charset="-120"/>
              </a:rPr>
              <a:t>』</a:t>
            </a:r>
            <a:r>
              <a:rPr lang="en-US" altLang="zh-TW" sz="1700" dirty="0">
                <a:solidFill>
                  <a:srgbClr val="FF0000"/>
                </a:solidFill>
                <a:latin typeface="標楷體" pitchFamily="65" charset="-120"/>
                <a:ea typeface="標楷體" pitchFamily="65" charset="-120"/>
              </a:rPr>
              <a:t>-</a:t>
            </a:r>
            <a:r>
              <a:rPr lang="zh-TW" altLang="zh-TW" sz="1700" dirty="0">
                <a:latin typeface="標楷體" pitchFamily="65" charset="-120"/>
                <a:ea typeface="標楷體" pitchFamily="65" charset="-120"/>
              </a:rPr>
              <a:t>『</a:t>
            </a:r>
            <a:r>
              <a:rPr lang="zh-TW" altLang="en-US" sz="1700" dirty="0">
                <a:latin typeface="標楷體" pitchFamily="65" charset="-120"/>
                <a:ea typeface="標楷體" pitchFamily="65" charset="-120"/>
              </a:rPr>
              <a:t>填寫學習紀錄</a:t>
            </a:r>
            <a:r>
              <a:rPr lang="zh-TW" altLang="zh-TW" sz="1700" dirty="0">
                <a:latin typeface="標楷體" pitchFamily="65" charset="-120"/>
                <a:ea typeface="標楷體" pitchFamily="65" charset="-120"/>
              </a:rPr>
              <a:t>』</a:t>
            </a:r>
            <a:r>
              <a:rPr lang="en-US" altLang="zh-TW" sz="1700" dirty="0">
                <a:solidFill>
                  <a:srgbClr val="FF0000"/>
                </a:solidFill>
                <a:latin typeface="標楷體" pitchFamily="65" charset="-120"/>
                <a:ea typeface="標楷體" pitchFamily="65" charset="-120"/>
              </a:rPr>
              <a:t> -</a:t>
            </a:r>
            <a:r>
              <a:rPr lang="zh-TW" altLang="zh-TW" sz="1700" dirty="0">
                <a:latin typeface="標楷體" pitchFamily="65" charset="-120"/>
                <a:ea typeface="標楷體" pitchFamily="65" charset="-120"/>
              </a:rPr>
              <a:t>『</a:t>
            </a:r>
            <a:r>
              <a:rPr lang="zh-TW" altLang="en-US" sz="1700" dirty="0">
                <a:latin typeface="標楷體" pitchFamily="65" charset="-120"/>
                <a:ea typeface="標楷體" pitchFamily="65" charset="-120"/>
              </a:rPr>
              <a:t>填寫專業及相關服務</a:t>
            </a:r>
            <a:r>
              <a:rPr lang="zh-TW" altLang="zh-TW" sz="1700" dirty="0">
                <a:latin typeface="標楷體" pitchFamily="65" charset="-120"/>
                <a:ea typeface="標楷體" pitchFamily="65" charset="-120"/>
              </a:rPr>
              <a:t>』 </a:t>
            </a:r>
            <a:r>
              <a:rPr lang="en-US" altLang="zh-TW" sz="1700" dirty="0">
                <a:solidFill>
                  <a:srgbClr val="FF0000"/>
                </a:solidFill>
                <a:latin typeface="標楷體" pitchFamily="65" charset="-120"/>
                <a:ea typeface="標楷體" pitchFamily="65" charset="-120"/>
              </a:rPr>
              <a:t>-</a:t>
            </a:r>
            <a:r>
              <a:rPr lang="zh-TW" altLang="zh-TW" sz="1700" dirty="0">
                <a:latin typeface="標楷體" pitchFamily="65" charset="-120"/>
                <a:ea typeface="標楷體" pitchFamily="65" charset="-120"/>
              </a:rPr>
              <a:t>『</a:t>
            </a:r>
            <a:r>
              <a:rPr lang="zh-TW" altLang="en-US" sz="1700" dirty="0">
                <a:latin typeface="標楷體" pitchFamily="65" charset="-120"/>
                <a:ea typeface="標楷體" pitchFamily="65" charset="-120"/>
              </a:rPr>
              <a:t>填寫未來安置</a:t>
            </a:r>
            <a:r>
              <a:rPr lang="zh-TW" altLang="zh-TW" sz="1700" dirty="0">
                <a:latin typeface="標楷體" pitchFamily="65" charset="-120"/>
                <a:ea typeface="標楷體" pitchFamily="65" charset="-120"/>
              </a:rPr>
              <a:t>』 （</a:t>
            </a:r>
            <a:r>
              <a:rPr lang="en-US" altLang="zh-TW" sz="1700" dirty="0">
                <a:latin typeface="標楷體" pitchFamily="65" charset="-120"/>
                <a:ea typeface="標楷體" pitchFamily="65" charset="-120"/>
              </a:rPr>
              <a:t>4</a:t>
            </a:r>
            <a:r>
              <a:rPr lang="zh-TW" altLang="zh-TW" sz="1700" dirty="0">
                <a:latin typeface="標楷體" pitchFamily="65" charset="-120"/>
                <a:ea typeface="標楷體" pitchFamily="65" charset="-120"/>
              </a:rPr>
              <a:t>）</a:t>
            </a:r>
            <a:r>
              <a:rPr lang="zh-TW" altLang="en-US" sz="1700" dirty="0">
                <a:solidFill>
                  <a:srgbClr val="073E87"/>
                </a:solidFill>
                <a:latin typeface="標楷體" pitchFamily="65" charset="-120"/>
                <a:ea typeface="標楷體" pitchFamily="65" charset="-120"/>
              </a:rPr>
              <a:t>選擇</a:t>
            </a:r>
            <a:r>
              <a:rPr lang="en-US" altLang="zh-TW" sz="1700" dirty="0">
                <a:solidFill>
                  <a:srgbClr val="073E87"/>
                </a:solidFill>
                <a:latin typeface="標楷體" pitchFamily="65" charset="-120"/>
                <a:ea typeface="標楷體" pitchFamily="65" charset="-120"/>
              </a:rPr>
              <a:t>『</a:t>
            </a:r>
            <a:r>
              <a:rPr lang="zh-TW" altLang="en-US" sz="1700" dirty="0">
                <a:solidFill>
                  <a:srgbClr val="073E87"/>
                </a:solidFill>
                <a:latin typeface="標楷體" pitchFamily="65" charset="-120"/>
                <a:ea typeface="標楷體" pitchFamily="65" charset="-120"/>
              </a:rPr>
              <a:t>已確認資料全部輸入完畢</a:t>
            </a:r>
            <a:r>
              <a:rPr lang="en-US" altLang="zh-TW" sz="1700" dirty="0">
                <a:solidFill>
                  <a:srgbClr val="073E87"/>
                </a:solidFill>
                <a:latin typeface="標楷體" pitchFamily="65" charset="-120"/>
                <a:ea typeface="標楷體" pitchFamily="65" charset="-120"/>
              </a:rPr>
              <a:t>』</a:t>
            </a:r>
            <a:r>
              <a:rPr lang="zh-TW" altLang="en-US" sz="1700" dirty="0">
                <a:solidFill>
                  <a:srgbClr val="073E87"/>
                </a:solidFill>
                <a:latin typeface="標楷體" pitchFamily="65" charset="-120"/>
                <a:ea typeface="標楷體" pitchFamily="65" charset="-120"/>
              </a:rPr>
              <a:t>。</a:t>
            </a:r>
            <a:endParaRPr lang="en-US" altLang="zh-TW" sz="1700" dirty="0">
              <a:latin typeface="標楷體" pitchFamily="65" charset="-120"/>
              <a:ea typeface="標楷體" pitchFamily="65" charset="-120"/>
            </a:endParaRPr>
          </a:p>
          <a:p>
            <a:pPr marL="469900" lvl="1" indent="-469900" eaLnBrk="1" hangingPunct="1">
              <a:spcAft>
                <a:spcPts val="600"/>
              </a:spcAft>
              <a:buClr>
                <a:srgbClr val="31B6FD"/>
              </a:buClr>
              <a:buSzPct val="100000"/>
              <a:buNone/>
            </a:pPr>
            <a:r>
              <a:rPr lang="zh-TW" altLang="en-US" sz="1700" b="1" dirty="0">
                <a:solidFill>
                  <a:srgbClr val="073E87"/>
                </a:solidFill>
                <a:latin typeface="標楷體" pitchFamily="65" charset="-120"/>
                <a:ea typeface="標楷體" pitchFamily="65" charset="-120"/>
              </a:rPr>
              <a:t>步驟二</a:t>
            </a:r>
            <a:r>
              <a:rPr lang="zh-TW" altLang="zh-TW" sz="1700" dirty="0">
                <a:solidFill>
                  <a:srgbClr val="FF0000"/>
                </a:solidFill>
                <a:latin typeface="標楷體" pitchFamily="65" charset="-120"/>
                <a:ea typeface="標楷體" pitchFamily="65" charset="-120"/>
              </a:rPr>
              <a:t>『特教登錄』</a:t>
            </a:r>
            <a:r>
              <a:rPr lang="en-US" altLang="zh-TW" sz="1700" dirty="0">
                <a:solidFill>
                  <a:srgbClr val="FF0000"/>
                </a:solidFill>
                <a:latin typeface="標楷體" pitchFamily="65" charset="-120"/>
                <a:ea typeface="標楷體" pitchFamily="65" charset="-120"/>
              </a:rPr>
              <a:t>-</a:t>
            </a:r>
            <a:r>
              <a:rPr lang="zh-TW" altLang="zh-TW" sz="1700" dirty="0">
                <a:solidFill>
                  <a:srgbClr val="FF0000"/>
                </a:solidFill>
                <a:latin typeface="標楷體" pitchFamily="65" charset="-120"/>
                <a:ea typeface="標楷體" pitchFamily="65" charset="-120"/>
              </a:rPr>
              <a:t>『輸入學務端帳密』</a:t>
            </a:r>
            <a:r>
              <a:rPr lang="en-US" altLang="zh-TW" sz="1700" dirty="0">
                <a:solidFill>
                  <a:srgbClr val="FF0000"/>
                </a:solidFill>
                <a:latin typeface="標楷體" pitchFamily="65" charset="-120"/>
                <a:ea typeface="標楷體" pitchFamily="65" charset="-120"/>
              </a:rPr>
              <a:t> - </a:t>
            </a:r>
            <a:r>
              <a:rPr lang="zh-TW" altLang="zh-TW" sz="1700" dirty="0">
                <a:latin typeface="標楷體" pitchFamily="65" charset="-120"/>
                <a:ea typeface="標楷體" pitchFamily="65" charset="-120"/>
              </a:rPr>
              <a:t>（</a:t>
            </a:r>
            <a:r>
              <a:rPr lang="en-US" altLang="zh-TW" sz="1700" dirty="0">
                <a:latin typeface="標楷體" pitchFamily="65" charset="-120"/>
                <a:ea typeface="標楷體" pitchFamily="65" charset="-120"/>
              </a:rPr>
              <a:t>1</a:t>
            </a:r>
            <a:r>
              <a:rPr lang="zh-TW" altLang="zh-TW" sz="1700" dirty="0">
                <a:latin typeface="標楷體" pitchFamily="65" charset="-120"/>
                <a:ea typeface="標楷體" pitchFamily="65" charset="-120"/>
              </a:rPr>
              <a:t>） </a:t>
            </a:r>
            <a:r>
              <a:rPr lang="en-US" altLang="zh-TW" sz="1700" dirty="0">
                <a:solidFill>
                  <a:srgbClr val="CC3300"/>
                </a:solidFill>
                <a:latin typeface="標楷體" pitchFamily="65" charset="-120"/>
                <a:ea typeface="標楷體" pitchFamily="65" charset="-120"/>
              </a:rPr>
              <a:t>『</a:t>
            </a:r>
            <a:r>
              <a:rPr lang="zh-TW" altLang="en-US" sz="1700" dirty="0">
                <a:solidFill>
                  <a:srgbClr val="CC3300"/>
                </a:solidFill>
                <a:latin typeface="標楷體" pitchFamily="65" charset="-120"/>
                <a:ea typeface="標楷體" pitchFamily="65" charset="-120"/>
              </a:rPr>
              <a:t>特殊教育學生</a:t>
            </a:r>
            <a:r>
              <a:rPr lang="en-US" altLang="zh-TW" sz="1700" dirty="0">
                <a:solidFill>
                  <a:srgbClr val="CC3300"/>
                </a:solidFill>
                <a:latin typeface="標楷體" pitchFamily="65" charset="-120"/>
                <a:ea typeface="標楷體" pitchFamily="65" charset="-120"/>
              </a:rPr>
              <a:t>』</a:t>
            </a:r>
            <a:r>
              <a:rPr lang="en-US" altLang="zh-TW" sz="1700" dirty="0">
                <a:solidFill>
                  <a:srgbClr val="FF0000"/>
                </a:solidFill>
                <a:latin typeface="標楷體" pitchFamily="65" charset="-120"/>
                <a:ea typeface="標楷體" pitchFamily="65" charset="-120"/>
              </a:rPr>
              <a:t>-</a:t>
            </a:r>
            <a:r>
              <a:rPr lang="en-US" altLang="zh-TW" sz="1700" dirty="0">
                <a:solidFill>
                  <a:srgbClr val="CC3300"/>
                </a:solidFill>
                <a:latin typeface="標楷體" pitchFamily="65" charset="-120"/>
                <a:ea typeface="標楷體" pitchFamily="65" charset="-120"/>
              </a:rPr>
              <a:t>『</a:t>
            </a:r>
            <a:r>
              <a:rPr lang="zh-TW" altLang="en-US" sz="1700" dirty="0">
                <a:solidFill>
                  <a:srgbClr val="CC3300"/>
                </a:solidFill>
                <a:latin typeface="標楷體" pitchFamily="65" charset="-120"/>
                <a:ea typeface="標楷體" pitchFamily="65" charset="-120"/>
              </a:rPr>
              <a:t>身心障礙類</a:t>
            </a:r>
            <a:r>
              <a:rPr lang="en-US" altLang="zh-TW" sz="1700" dirty="0">
                <a:solidFill>
                  <a:srgbClr val="CC3300"/>
                </a:solidFill>
                <a:latin typeface="標楷體" pitchFamily="65" charset="-120"/>
                <a:ea typeface="標楷體" pitchFamily="65" charset="-120"/>
              </a:rPr>
              <a:t>』</a:t>
            </a:r>
            <a:r>
              <a:rPr lang="en-US" altLang="zh-TW" sz="1700" dirty="0">
                <a:solidFill>
                  <a:srgbClr val="FF0000"/>
                </a:solidFill>
                <a:latin typeface="標楷體" pitchFamily="65" charset="-120"/>
                <a:ea typeface="標楷體" pitchFamily="65" charset="-120"/>
              </a:rPr>
              <a:t>-</a:t>
            </a:r>
            <a:r>
              <a:rPr lang="en-US" altLang="zh-TW" sz="1700" dirty="0">
                <a:solidFill>
                  <a:srgbClr val="CC3300"/>
                </a:solidFill>
                <a:latin typeface="標楷體" pitchFamily="65" charset="-120"/>
                <a:ea typeface="標楷體" pitchFamily="65" charset="-120"/>
              </a:rPr>
              <a:t>『</a:t>
            </a:r>
            <a:r>
              <a:rPr lang="zh-TW" altLang="en-US" sz="1700" dirty="0">
                <a:solidFill>
                  <a:srgbClr val="CC3300"/>
                </a:solidFill>
                <a:latin typeface="標楷體" pitchFamily="65" charset="-120"/>
                <a:ea typeface="標楷體" pitchFamily="65" charset="-120"/>
              </a:rPr>
              <a:t>確定個案</a:t>
            </a:r>
            <a:r>
              <a:rPr lang="en-US" altLang="zh-TW" sz="1700" dirty="0">
                <a:solidFill>
                  <a:srgbClr val="CC3300"/>
                </a:solidFill>
                <a:latin typeface="標楷體" pitchFamily="65" charset="-120"/>
                <a:ea typeface="標楷體" pitchFamily="65" charset="-120"/>
              </a:rPr>
              <a:t>(</a:t>
            </a:r>
            <a:r>
              <a:rPr lang="zh-TW" altLang="en-US" sz="1700" dirty="0">
                <a:solidFill>
                  <a:srgbClr val="CC3300"/>
                </a:solidFill>
                <a:latin typeface="標楷體" pitchFamily="65" charset="-120"/>
                <a:ea typeface="標楷體" pitchFamily="65" charset="-120"/>
              </a:rPr>
              <a:t>身障</a:t>
            </a:r>
            <a:r>
              <a:rPr lang="en-US" altLang="zh-TW" sz="1700" dirty="0">
                <a:solidFill>
                  <a:srgbClr val="CC3300"/>
                </a:solidFill>
                <a:latin typeface="標楷體" pitchFamily="65" charset="-120"/>
                <a:ea typeface="標楷體" pitchFamily="65" charset="-120"/>
              </a:rPr>
              <a:t>)』</a:t>
            </a:r>
            <a:r>
              <a:rPr lang="zh-TW" altLang="zh-TW" sz="1700" dirty="0">
                <a:latin typeface="標楷體" pitchFamily="65" charset="-120"/>
                <a:ea typeface="標楷體" pitchFamily="65" charset="-120"/>
              </a:rPr>
              <a:t>，（2）『</a:t>
            </a:r>
            <a:r>
              <a:rPr lang="zh-TW" altLang="en-US" sz="1700" dirty="0">
                <a:latin typeface="標楷體" pitchFamily="65" charset="-120"/>
                <a:ea typeface="標楷體" pitchFamily="65" charset="-120"/>
              </a:rPr>
              <a:t>點</a:t>
            </a:r>
            <a:r>
              <a:rPr lang="zh-TW" altLang="zh-TW" sz="1700" dirty="0">
                <a:latin typeface="標楷體" pitchFamily="65" charset="-120"/>
                <a:ea typeface="標楷體" pitchFamily="65" charset="-120"/>
              </a:rPr>
              <a:t>選</a:t>
            </a:r>
            <a:r>
              <a:rPr lang="zh-TW" altLang="en-US" sz="1700" dirty="0">
                <a:latin typeface="標楷體" pitchFamily="65" charset="-120"/>
                <a:ea typeface="標楷體" pitchFamily="65" charset="-120"/>
              </a:rPr>
              <a:t>學生姓名</a:t>
            </a:r>
            <a:r>
              <a:rPr lang="zh-TW" altLang="zh-TW" sz="1700" dirty="0">
                <a:latin typeface="標楷體" pitchFamily="65" charset="-120"/>
                <a:ea typeface="標楷體" pitchFamily="65" charset="-120"/>
              </a:rPr>
              <a:t>』</a:t>
            </a:r>
            <a:r>
              <a:rPr lang="en-US" altLang="zh-TW" sz="1700" dirty="0">
                <a:solidFill>
                  <a:srgbClr val="FF0000"/>
                </a:solidFill>
                <a:latin typeface="標楷體" pitchFamily="65" charset="-120"/>
                <a:ea typeface="標楷體" pitchFamily="65" charset="-120"/>
              </a:rPr>
              <a:t>-</a:t>
            </a:r>
            <a:r>
              <a:rPr lang="zh-TW" altLang="zh-TW" sz="1700" dirty="0">
                <a:latin typeface="標楷體" pitchFamily="65" charset="-120"/>
                <a:ea typeface="標楷體" pitchFamily="65" charset="-120"/>
              </a:rPr>
              <a:t>『</a:t>
            </a:r>
            <a:r>
              <a:rPr lang="zh-TW" altLang="en-US" sz="1700" dirty="0">
                <a:latin typeface="標楷體" pitchFamily="65" charset="-120"/>
                <a:ea typeface="標楷體" pitchFamily="65" charset="-120"/>
              </a:rPr>
              <a:t>選擇異動</a:t>
            </a:r>
            <a:r>
              <a:rPr lang="zh-TW" altLang="zh-TW" sz="1700" dirty="0">
                <a:latin typeface="標楷體" pitchFamily="65" charset="-120"/>
                <a:ea typeface="標楷體" pitchFamily="65" charset="-120"/>
              </a:rPr>
              <a:t>』（3）</a:t>
            </a:r>
            <a:r>
              <a:rPr lang="zh-TW" altLang="en-US" sz="1700" dirty="0">
                <a:latin typeface="標楷體" pitchFamily="65" charset="-120"/>
                <a:ea typeface="標楷體" pitchFamily="65" charset="-120"/>
              </a:rPr>
              <a:t>確認鑑定安置狀態</a:t>
            </a:r>
            <a:r>
              <a:rPr lang="en-US" altLang="zh-TW" sz="1700" dirty="0">
                <a:latin typeface="標楷體" pitchFamily="65" charset="-120"/>
                <a:ea typeface="標楷體" pitchFamily="65" charset="-120"/>
              </a:rPr>
              <a:t>-</a:t>
            </a:r>
            <a:r>
              <a:rPr lang="zh-TW" altLang="en-US" sz="1700" dirty="0">
                <a:latin typeface="標楷體" pitchFamily="65" charset="-120"/>
                <a:ea typeface="標楷體" pitchFamily="65" charset="-120"/>
              </a:rPr>
              <a:t>異動原因</a:t>
            </a:r>
            <a:r>
              <a:rPr lang="en-US" altLang="zh-TW" sz="1700" dirty="0">
                <a:solidFill>
                  <a:srgbClr val="073E87"/>
                </a:solidFill>
                <a:latin typeface="標楷體" pitchFamily="65" charset="-120"/>
                <a:ea typeface="標楷體" pitchFamily="65" charset="-120"/>
              </a:rPr>
              <a:t>『</a:t>
            </a:r>
            <a:r>
              <a:rPr lang="zh-TW" altLang="en-US" sz="1700" dirty="0">
                <a:solidFill>
                  <a:srgbClr val="073E87"/>
                </a:solidFill>
                <a:latin typeface="標楷體" pitchFamily="65" charset="-120"/>
                <a:ea typeface="標楷體" pitchFamily="65" charset="-120"/>
              </a:rPr>
              <a:t>選擇畢業</a:t>
            </a:r>
            <a:r>
              <a:rPr lang="en-US" altLang="zh-TW" sz="1700" dirty="0">
                <a:solidFill>
                  <a:srgbClr val="073E87"/>
                </a:solidFill>
                <a:latin typeface="標楷體" pitchFamily="65" charset="-120"/>
                <a:ea typeface="標楷體" pitchFamily="65" charset="-120"/>
              </a:rPr>
              <a:t>』</a:t>
            </a:r>
            <a:r>
              <a:rPr lang="zh-TW" altLang="zh-TW" sz="1700" dirty="0">
                <a:latin typeface="標楷體" pitchFamily="65" charset="-120"/>
                <a:ea typeface="標楷體" pitchFamily="65" charset="-120"/>
              </a:rPr>
              <a:t> ，（</a:t>
            </a:r>
            <a:r>
              <a:rPr lang="en-US" altLang="zh-TW" sz="1700" dirty="0">
                <a:latin typeface="標楷體" pitchFamily="65" charset="-120"/>
                <a:ea typeface="標楷體" pitchFamily="65" charset="-120"/>
              </a:rPr>
              <a:t>4</a:t>
            </a:r>
            <a:r>
              <a:rPr lang="zh-TW" altLang="zh-TW" sz="1700" dirty="0">
                <a:latin typeface="標楷體" pitchFamily="65" charset="-120"/>
                <a:ea typeface="標楷體" pitchFamily="65" charset="-120"/>
              </a:rPr>
              <a:t>） 『</a:t>
            </a:r>
            <a:r>
              <a:rPr lang="zh-TW" altLang="en-US" sz="1700" dirty="0">
                <a:latin typeface="標楷體" pitchFamily="65" charset="-120"/>
                <a:ea typeface="標楷體" pitchFamily="65" charset="-120"/>
              </a:rPr>
              <a:t>確定異動</a:t>
            </a:r>
            <a:r>
              <a:rPr lang="zh-TW" altLang="zh-TW" sz="1700" dirty="0">
                <a:latin typeface="標楷體" pitchFamily="65" charset="-120"/>
                <a:ea typeface="標楷體" pitchFamily="65" charset="-120"/>
              </a:rPr>
              <a:t>』 </a:t>
            </a:r>
            <a:r>
              <a:rPr lang="zh-TW" altLang="en-US" sz="1700" dirty="0">
                <a:solidFill>
                  <a:srgbClr val="073E87"/>
                </a:solidFill>
                <a:latin typeface="標楷體" pitchFamily="65" charset="-120"/>
                <a:ea typeface="標楷體" pitchFamily="65" charset="-120"/>
              </a:rPr>
              <a:t>。</a:t>
            </a:r>
            <a:endParaRPr lang="en-US" altLang="zh-TW" sz="1700" b="1" dirty="0">
              <a:solidFill>
                <a:srgbClr val="073E87"/>
              </a:solidFill>
              <a:latin typeface="標楷體" pitchFamily="65" charset="-120"/>
              <a:ea typeface="標楷體" pitchFamily="65" charset="-120"/>
            </a:endParaRPr>
          </a:p>
          <a:p>
            <a:pPr marL="469900" lvl="1" indent="-469900" eaLnBrk="1" hangingPunct="1">
              <a:spcAft>
                <a:spcPts val="600"/>
              </a:spcAft>
              <a:buClr>
                <a:srgbClr val="31B6FD"/>
              </a:buClr>
              <a:buSzPct val="100000"/>
              <a:buNone/>
            </a:pPr>
            <a:r>
              <a:rPr lang="zh-TW" altLang="en-US" sz="1700" b="1" dirty="0">
                <a:solidFill>
                  <a:srgbClr val="073E87"/>
                </a:solidFill>
                <a:latin typeface="標楷體" pitchFamily="65" charset="-120"/>
                <a:ea typeface="標楷體" pitchFamily="65" charset="-120"/>
              </a:rPr>
              <a:t>步驟三</a:t>
            </a:r>
            <a:r>
              <a:rPr lang="zh-TW" altLang="zh-TW" sz="1700" dirty="0">
                <a:solidFill>
                  <a:srgbClr val="FF0000"/>
                </a:solidFill>
                <a:latin typeface="標楷體" pitchFamily="65" charset="-120"/>
                <a:ea typeface="標楷體" pitchFamily="65" charset="-120"/>
              </a:rPr>
              <a:t>『特教登錄』</a:t>
            </a:r>
            <a:r>
              <a:rPr lang="en-US" altLang="zh-TW" sz="1700" dirty="0">
                <a:solidFill>
                  <a:srgbClr val="FF0000"/>
                </a:solidFill>
                <a:latin typeface="標楷體" pitchFamily="65" charset="-120"/>
                <a:ea typeface="標楷體" pitchFamily="65" charset="-120"/>
              </a:rPr>
              <a:t>-</a:t>
            </a:r>
            <a:r>
              <a:rPr lang="zh-TW" altLang="zh-TW" sz="1700" dirty="0">
                <a:solidFill>
                  <a:srgbClr val="FF0000"/>
                </a:solidFill>
                <a:latin typeface="標楷體" pitchFamily="65" charset="-120"/>
                <a:ea typeface="標楷體" pitchFamily="65" charset="-120"/>
              </a:rPr>
              <a:t>『輸入學務端帳密』</a:t>
            </a:r>
            <a:r>
              <a:rPr lang="en-US" altLang="zh-TW" sz="1700" dirty="0">
                <a:solidFill>
                  <a:srgbClr val="FF0000"/>
                </a:solidFill>
                <a:latin typeface="標楷體" pitchFamily="65" charset="-120"/>
                <a:ea typeface="標楷體" pitchFamily="65" charset="-120"/>
              </a:rPr>
              <a:t> - </a:t>
            </a:r>
            <a:r>
              <a:rPr lang="zh-TW" altLang="zh-TW" sz="1700" dirty="0">
                <a:latin typeface="標楷體" pitchFamily="65" charset="-120"/>
                <a:ea typeface="標楷體" pitchFamily="65" charset="-120"/>
              </a:rPr>
              <a:t>（</a:t>
            </a:r>
            <a:r>
              <a:rPr lang="en-US" altLang="zh-TW" sz="1700" dirty="0">
                <a:latin typeface="標楷體" pitchFamily="65" charset="-120"/>
                <a:ea typeface="標楷體" pitchFamily="65" charset="-120"/>
              </a:rPr>
              <a:t>1</a:t>
            </a:r>
            <a:r>
              <a:rPr lang="zh-TW" altLang="zh-TW" sz="1700" dirty="0">
                <a:latin typeface="標楷體" pitchFamily="65" charset="-120"/>
                <a:ea typeface="標楷體" pitchFamily="65" charset="-120"/>
              </a:rPr>
              <a:t>） </a:t>
            </a:r>
            <a:r>
              <a:rPr lang="en-US" altLang="zh-TW" sz="1700" dirty="0">
                <a:solidFill>
                  <a:srgbClr val="CC3300"/>
                </a:solidFill>
                <a:latin typeface="標楷體" pitchFamily="65" charset="-120"/>
                <a:ea typeface="標楷體" pitchFamily="65" charset="-120"/>
              </a:rPr>
              <a:t>『</a:t>
            </a:r>
            <a:r>
              <a:rPr lang="zh-TW" altLang="en-US" sz="1700" dirty="0">
                <a:solidFill>
                  <a:srgbClr val="CC3300"/>
                </a:solidFill>
                <a:latin typeface="標楷體" pitchFamily="65" charset="-120"/>
                <a:ea typeface="標楷體" pitchFamily="65" charset="-120"/>
              </a:rPr>
              <a:t>特殊教育學生</a:t>
            </a:r>
            <a:r>
              <a:rPr lang="en-US" altLang="zh-TW" sz="1700" dirty="0">
                <a:solidFill>
                  <a:srgbClr val="CC3300"/>
                </a:solidFill>
                <a:latin typeface="標楷體" pitchFamily="65" charset="-120"/>
                <a:ea typeface="標楷體" pitchFamily="65" charset="-120"/>
              </a:rPr>
              <a:t>』</a:t>
            </a:r>
            <a:r>
              <a:rPr lang="en-US" altLang="zh-TW" sz="1700" dirty="0">
                <a:solidFill>
                  <a:srgbClr val="FF0000"/>
                </a:solidFill>
                <a:latin typeface="標楷體" pitchFamily="65" charset="-120"/>
                <a:ea typeface="標楷體" pitchFamily="65" charset="-120"/>
              </a:rPr>
              <a:t>-</a:t>
            </a:r>
            <a:r>
              <a:rPr lang="en-US" altLang="zh-TW" sz="1700" dirty="0">
                <a:solidFill>
                  <a:srgbClr val="CC3300"/>
                </a:solidFill>
                <a:latin typeface="標楷體" pitchFamily="65" charset="-120"/>
                <a:ea typeface="標楷體" pitchFamily="65" charset="-120"/>
              </a:rPr>
              <a:t>『</a:t>
            </a:r>
            <a:r>
              <a:rPr lang="zh-TW" altLang="en-US" sz="1700" dirty="0">
                <a:solidFill>
                  <a:srgbClr val="CC3300"/>
                </a:solidFill>
                <a:latin typeface="標楷體" pitchFamily="65" charset="-120"/>
                <a:ea typeface="標楷體" pitchFamily="65" charset="-120"/>
              </a:rPr>
              <a:t>接收與升級</a:t>
            </a:r>
            <a:r>
              <a:rPr lang="en-US" altLang="zh-TW" sz="1700" dirty="0">
                <a:solidFill>
                  <a:srgbClr val="CC3300"/>
                </a:solidFill>
                <a:latin typeface="標楷體" pitchFamily="65" charset="-120"/>
                <a:ea typeface="標楷體" pitchFamily="65" charset="-120"/>
              </a:rPr>
              <a:t>』</a:t>
            </a:r>
            <a:r>
              <a:rPr lang="en-US" altLang="zh-TW" sz="1700" dirty="0">
                <a:solidFill>
                  <a:srgbClr val="FF0000"/>
                </a:solidFill>
                <a:latin typeface="標楷體" pitchFamily="65" charset="-120"/>
                <a:ea typeface="標楷體" pitchFamily="65" charset="-120"/>
              </a:rPr>
              <a:t>-</a:t>
            </a:r>
            <a:r>
              <a:rPr lang="en-US" altLang="zh-TW" sz="1700" dirty="0">
                <a:solidFill>
                  <a:srgbClr val="CC3300"/>
                </a:solidFill>
                <a:latin typeface="標楷體" pitchFamily="65" charset="-120"/>
                <a:ea typeface="標楷體" pitchFamily="65" charset="-120"/>
              </a:rPr>
              <a:t>『</a:t>
            </a:r>
            <a:r>
              <a:rPr lang="zh-TW" altLang="en-US" sz="1700" dirty="0">
                <a:solidFill>
                  <a:srgbClr val="CC3300"/>
                </a:solidFill>
                <a:latin typeface="標楷體" pitchFamily="65" charset="-120"/>
                <a:ea typeface="標楷體" pitchFamily="65" charset="-120"/>
              </a:rPr>
              <a:t>接收安置學生</a:t>
            </a:r>
            <a:r>
              <a:rPr lang="en-US" altLang="zh-TW" sz="1700" dirty="0">
                <a:solidFill>
                  <a:srgbClr val="CC3300"/>
                </a:solidFill>
                <a:latin typeface="標楷體" pitchFamily="65" charset="-120"/>
                <a:ea typeface="標楷體" pitchFamily="65" charset="-120"/>
              </a:rPr>
              <a:t>』</a:t>
            </a:r>
            <a:r>
              <a:rPr lang="zh-TW" altLang="zh-TW" sz="1700" dirty="0">
                <a:latin typeface="標楷體" pitchFamily="65" charset="-120"/>
                <a:ea typeface="標楷體" pitchFamily="65" charset="-120"/>
              </a:rPr>
              <a:t>，（2）『</a:t>
            </a:r>
            <a:r>
              <a:rPr lang="zh-TW" altLang="en-US" sz="1700" dirty="0">
                <a:latin typeface="標楷體" pitchFamily="65" charset="-120"/>
                <a:ea typeface="標楷體" pitchFamily="65" charset="-120"/>
              </a:rPr>
              <a:t>勾</a:t>
            </a:r>
            <a:r>
              <a:rPr lang="zh-TW" altLang="zh-TW" sz="1700" dirty="0">
                <a:latin typeface="標楷體" pitchFamily="65" charset="-120"/>
                <a:ea typeface="標楷體" pitchFamily="65" charset="-120"/>
              </a:rPr>
              <a:t>選</a:t>
            </a:r>
            <a:r>
              <a:rPr lang="zh-TW" altLang="en-US" sz="1700" dirty="0">
                <a:latin typeface="標楷體" pitchFamily="65" charset="-120"/>
                <a:ea typeface="標楷體" pitchFamily="65" charset="-120"/>
              </a:rPr>
              <a:t>接收</a:t>
            </a:r>
            <a:r>
              <a:rPr lang="zh-TW" altLang="zh-TW" sz="1700" dirty="0">
                <a:latin typeface="標楷體" pitchFamily="65" charset="-120"/>
                <a:ea typeface="標楷體" pitchFamily="65" charset="-120"/>
              </a:rPr>
              <a:t>』</a:t>
            </a:r>
            <a:r>
              <a:rPr lang="en-US" altLang="zh-TW" sz="1700" dirty="0">
                <a:solidFill>
                  <a:srgbClr val="FF0000"/>
                </a:solidFill>
                <a:latin typeface="標楷體" pitchFamily="65" charset="-120"/>
                <a:ea typeface="標楷體" pitchFamily="65" charset="-120"/>
              </a:rPr>
              <a:t>-</a:t>
            </a:r>
            <a:r>
              <a:rPr lang="zh-TW" altLang="zh-TW" sz="1700" dirty="0">
                <a:latin typeface="標楷體" pitchFamily="65" charset="-120"/>
                <a:ea typeface="標楷體" pitchFamily="65" charset="-120"/>
              </a:rPr>
              <a:t>『</a:t>
            </a:r>
            <a:r>
              <a:rPr lang="zh-TW" altLang="en-US" sz="1700" dirty="0">
                <a:latin typeface="標楷體" pitchFamily="65" charset="-120"/>
                <a:ea typeface="標楷體" pitchFamily="65" charset="-120"/>
              </a:rPr>
              <a:t>批次接收</a:t>
            </a:r>
            <a:r>
              <a:rPr lang="zh-TW" altLang="zh-TW" sz="1700" dirty="0">
                <a:latin typeface="標楷體" pitchFamily="65" charset="-120"/>
                <a:ea typeface="標楷體" pitchFamily="65" charset="-120"/>
              </a:rPr>
              <a:t>』（3）</a:t>
            </a:r>
            <a:r>
              <a:rPr lang="en-US" altLang="zh-TW" sz="1700" dirty="0">
                <a:solidFill>
                  <a:srgbClr val="073E87"/>
                </a:solidFill>
                <a:latin typeface="標楷體" pitchFamily="65" charset="-120"/>
                <a:ea typeface="標楷體" pitchFamily="65" charset="-120"/>
              </a:rPr>
              <a:t>『</a:t>
            </a:r>
            <a:r>
              <a:rPr lang="zh-TW" altLang="en-US" sz="1700" dirty="0">
                <a:solidFill>
                  <a:srgbClr val="073E87"/>
                </a:solidFill>
                <a:latin typeface="標楷體" pitchFamily="65" charset="-120"/>
                <a:ea typeface="標楷體" pitchFamily="65" charset="-120"/>
              </a:rPr>
              <a:t>選擇完畢</a:t>
            </a:r>
            <a:r>
              <a:rPr lang="en-US" altLang="zh-TW" sz="1700" dirty="0">
                <a:solidFill>
                  <a:srgbClr val="073E87"/>
                </a:solidFill>
                <a:latin typeface="標楷體" pitchFamily="65" charset="-120"/>
                <a:ea typeface="標楷體" pitchFamily="65" charset="-120"/>
              </a:rPr>
              <a:t>』</a:t>
            </a:r>
            <a:r>
              <a:rPr lang="zh-TW" altLang="en-US" sz="1700" dirty="0">
                <a:solidFill>
                  <a:srgbClr val="073E87"/>
                </a:solidFill>
                <a:latin typeface="標楷體" pitchFamily="65" charset="-120"/>
                <a:ea typeface="標楷體" pitchFamily="65" charset="-120"/>
              </a:rPr>
              <a:t>。</a:t>
            </a:r>
            <a:endParaRPr lang="en-US" altLang="zh-TW" sz="1700" dirty="0">
              <a:solidFill>
                <a:srgbClr val="073E87"/>
              </a:solidFill>
              <a:latin typeface="標楷體" pitchFamily="65" charset="-120"/>
              <a:ea typeface="標楷體" pitchFamily="65" charset="-120"/>
            </a:endParaRPr>
          </a:p>
          <a:p>
            <a:pPr marL="469900" lvl="1" indent="-469900" eaLnBrk="1" hangingPunct="1">
              <a:spcAft>
                <a:spcPts val="600"/>
              </a:spcAft>
              <a:buClr>
                <a:srgbClr val="31B6FD"/>
              </a:buClr>
              <a:buSzPct val="100000"/>
              <a:buNone/>
            </a:pPr>
            <a:r>
              <a:rPr lang="zh-TW" altLang="en-US" sz="1700" dirty="0">
                <a:solidFill>
                  <a:srgbClr val="FF0000"/>
                </a:solidFill>
                <a:latin typeface="標楷體" pitchFamily="65" charset="-120"/>
                <a:ea typeface="標楷體" pitchFamily="65" charset="-120"/>
              </a:rPr>
              <a:t>注意</a:t>
            </a:r>
            <a:r>
              <a:rPr lang="en-US" altLang="zh-TW" sz="1700" dirty="0">
                <a:solidFill>
                  <a:srgbClr val="FF0000"/>
                </a:solidFill>
                <a:latin typeface="標楷體" pitchFamily="65" charset="-120"/>
                <a:ea typeface="標楷體" pitchFamily="65" charset="-120"/>
              </a:rPr>
              <a:t>:</a:t>
            </a:r>
            <a:r>
              <a:rPr lang="zh-TW" altLang="en-US" sz="1700" dirty="0">
                <a:solidFill>
                  <a:srgbClr val="FF0000"/>
                </a:solidFill>
                <a:latin typeface="標楷體" pitchFamily="65" charset="-120"/>
                <a:ea typeface="標楷體" pitchFamily="65" charset="-120"/>
              </a:rPr>
              <a:t>此操作是指跨階段仍就讀同一學校</a:t>
            </a:r>
            <a:r>
              <a:rPr lang="zh-TW" altLang="zh-TW" sz="1700" b="1" dirty="0">
                <a:latin typeface="標楷體" pitchFamily="65" charset="-120"/>
                <a:ea typeface="標楷體" pitchFamily="65" charset="-120"/>
              </a:rPr>
              <a:t>，</a:t>
            </a:r>
            <a:r>
              <a:rPr lang="zh-TW" altLang="en-US" sz="1700" b="1" dirty="0">
                <a:latin typeface="標楷體" pitchFamily="65" charset="-120"/>
                <a:ea typeface="標楷體" pitchFamily="65" charset="-120"/>
              </a:rPr>
              <a:t>例如</a:t>
            </a:r>
            <a:r>
              <a:rPr lang="en-US" altLang="zh-TW" sz="1700" b="1" dirty="0">
                <a:latin typeface="標楷體" pitchFamily="65" charset="-120"/>
                <a:ea typeface="標楷體" pitchFamily="65" charset="-120"/>
              </a:rPr>
              <a:t>:</a:t>
            </a:r>
            <a:r>
              <a:rPr lang="zh-TW" altLang="en-US" sz="1700" b="1" dirty="0">
                <a:latin typeface="標楷體" pitchFamily="65" charset="-120"/>
                <a:ea typeface="標楷體" pitchFamily="65" charset="-120"/>
              </a:rPr>
              <a:t>仁愛國小附幼跨階段就讀仁愛國小</a:t>
            </a:r>
            <a:r>
              <a:rPr lang="zh-TW" altLang="en-US" sz="1700" dirty="0">
                <a:solidFill>
                  <a:srgbClr val="073E87"/>
                </a:solidFill>
                <a:latin typeface="標楷體" pitchFamily="65" charset="-120"/>
                <a:ea typeface="標楷體" pitchFamily="65" charset="-120"/>
              </a:rPr>
              <a:t>。</a:t>
            </a:r>
            <a:endParaRPr lang="en-US" altLang="zh-TW" sz="1700" dirty="0">
              <a:solidFill>
                <a:srgbClr val="FF0000"/>
              </a:solidFill>
              <a:latin typeface="標楷體" pitchFamily="65" charset="-120"/>
              <a:ea typeface="標楷體" pitchFamily="65" charset="-120"/>
            </a:endParaRPr>
          </a:p>
          <a:p>
            <a:pPr marL="469900" lvl="1" indent="-469900" eaLnBrk="1" hangingPunct="1">
              <a:spcAft>
                <a:spcPts val="600"/>
              </a:spcAft>
              <a:buClr>
                <a:srgbClr val="31B6FD"/>
              </a:buClr>
              <a:buSzPct val="100000"/>
              <a:buNone/>
            </a:pPr>
            <a:r>
              <a:rPr lang="zh-TW" altLang="en-US" sz="1700" dirty="0">
                <a:solidFill>
                  <a:srgbClr val="FF0000"/>
                </a:solidFill>
                <a:latin typeface="標楷體" pitchFamily="65" charset="-120"/>
                <a:ea typeface="標楷體" pitchFamily="65" charset="-120"/>
              </a:rPr>
              <a:t>注意</a:t>
            </a:r>
            <a:r>
              <a:rPr lang="en-US" altLang="zh-TW" sz="1700" dirty="0">
                <a:solidFill>
                  <a:srgbClr val="FF0000"/>
                </a:solidFill>
                <a:latin typeface="標楷體" pitchFamily="65" charset="-120"/>
                <a:ea typeface="標楷體" pitchFamily="65" charset="-120"/>
              </a:rPr>
              <a:t>:</a:t>
            </a:r>
            <a:r>
              <a:rPr lang="zh-TW" altLang="en-US" sz="1700" dirty="0">
                <a:solidFill>
                  <a:srgbClr val="FF0000"/>
                </a:solidFill>
                <a:latin typeface="標楷體" pitchFamily="65" charset="-120"/>
                <a:ea typeface="標楷體" pitchFamily="65" charset="-120"/>
              </a:rPr>
              <a:t>在轉銜端填寫資料</a:t>
            </a:r>
            <a:r>
              <a:rPr lang="zh-TW" altLang="en-US" sz="1700" dirty="0">
                <a:solidFill>
                  <a:srgbClr val="073E87"/>
                </a:solidFill>
                <a:latin typeface="標楷體" pitchFamily="65" charset="-120"/>
                <a:ea typeface="標楷體" pitchFamily="65" charset="-120"/>
              </a:rPr>
              <a:t>選擇</a:t>
            </a:r>
            <a:r>
              <a:rPr lang="en-US" altLang="zh-TW" sz="1700" dirty="0">
                <a:solidFill>
                  <a:srgbClr val="073E87"/>
                </a:solidFill>
                <a:latin typeface="標楷體" pitchFamily="65" charset="-120"/>
                <a:ea typeface="標楷體" pitchFamily="65" charset="-120"/>
              </a:rPr>
              <a:t>『</a:t>
            </a:r>
            <a:r>
              <a:rPr lang="zh-TW" altLang="en-US" sz="1700" dirty="0">
                <a:solidFill>
                  <a:srgbClr val="073E87"/>
                </a:solidFill>
                <a:latin typeface="標楷體" pitchFamily="65" charset="-120"/>
                <a:ea typeface="標楷體" pitchFamily="65" charset="-120"/>
              </a:rPr>
              <a:t>已確認資料全部輸入完畢</a:t>
            </a:r>
            <a:r>
              <a:rPr lang="en-US" altLang="zh-TW" sz="1700" dirty="0">
                <a:solidFill>
                  <a:srgbClr val="073E87"/>
                </a:solidFill>
                <a:latin typeface="標楷體" pitchFamily="65" charset="-120"/>
                <a:ea typeface="標楷體" pitchFamily="65" charset="-120"/>
              </a:rPr>
              <a:t>』</a:t>
            </a:r>
            <a:r>
              <a:rPr lang="zh-TW" altLang="en-US" sz="1700" dirty="0">
                <a:latin typeface="標楷體" pitchFamily="65" charset="-120"/>
                <a:ea typeface="標楷體" pitchFamily="65" charset="-120"/>
              </a:rPr>
              <a:t>後</a:t>
            </a:r>
            <a:r>
              <a:rPr lang="zh-TW" altLang="en-US" sz="1700" dirty="0">
                <a:latin typeface="標楷體"/>
                <a:ea typeface="標楷體"/>
              </a:rPr>
              <a:t>，再至學務端將學生資料異</a:t>
            </a:r>
            <a:r>
              <a:rPr lang="en-US" altLang="zh-TW" sz="1700" dirty="0">
                <a:latin typeface="標楷體"/>
                <a:ea typeface="標楷體"/>
              </a:rPr>
              <a:t/>
            </a:r>
            <a:br>
              <a:rPr lang="en-US" altLang="zh-TW" sz="1700" dirty="0">
                <a:latin typeface="標楷體"/>
                <a:ea typeface="標楷體"/>
              </a:rPr>
            </a:br>
            <a:r>
              <a:rPr lang="en-US" altLang="zh-TW" sz="1700" dirty="0">
                <a:latin typeface="標楷體"/>
                <a:ea typeface="標楷體"/>
              </a:rPr>
              <a:t> </a:t>
            </a:r>
            <a:r>
              <a:rPr lang="zh-TW" altLang="en-US" sz="1700" dirty="0">
                <a:latin typeface="標楷體"/>
                <a:ea typeface="標楷體"/>
              </a:rPr>
              <a:t>動</a:t>
            </a:r>
            <a:r>
              <a:rPr lang="zh-TW" altLang="en-US" sz="1700" dirty="0">
                <a:solidFill>
                  <a:srgbClr val="073E87"/>
                </a:solidFill>
                <a:latin typeface="標楷體" pitchFamily="65" charset="-120"/>
                <a:ea typeface="標楷體" pitchFamily="65" charset="-120"/>
              </a:rPr>
              <a:t>。</a:t>
            </a:r>
            <a:endParaRPr lang="en-US" altLang="zh-TW" sz="1700" dirty="0">
              <a:solidFill>
                <a:srgbClr val="073E87"/>
              </a:solidFill>
              <a:latin typeface="標楷體" pitchFamily="65" charset="-120"/>
              <a:ea typeface="標楷體" pitchFamily="65" charset="-120"/>
            </a:endParaRPr>
          </a:p>
          <a:p>
            <a:pPr marL="469900" lvl="1" indent="-469900" eaLnBrk="1" hangingPunct="1">
              <a:spcAft>
                <a:spcPts val="600"/>
              </a:spcAft>
              <a:buClr>
                <a:srgbClr val="31B6FD"/>
              </a:buClr>
              <a:buSzPct val="100000"/>
              <a:buNone/>
            </a:pPr>
            <a:r>
              <a:rPr lang="zh-TW" altLang="en-US" sz="1700" dirty="0">
                <a:solidFill>
                  <a:srgbClr val="FF0000"/>
                </a:solidFill>
                <a:latin typeface="標楷體" pitchFamily="65" charset="-120"/>
                <a:ea typeface="標楷體" pitchFamily="65" charset="-120"/>
              </a:rPr>
              <a:t>注意</a:t>
            </a:r>
            <a:r>
              <a:rPr lang="en-US" altLang="zh-TW" sz="1700" dirty="0">
                <a:solidFill>
                  <a:srgbClr val="FF0000"/>
                </a:solidFill>
                <a:latin typeface="標楷體" pitchFamily="65" charset="-120"/>
                <a:ea typeface="標楷體" pitchFamily="65" charset="-120"/>
              </a:rPr>
              <a:t>:</a:t>
            </a:r>
            <a:r>
              <a:rPr lang="zh-TW" altLang="en-US" sz="1700" dirty="0">
                <a:solidFill>
                  <a:srgbClr val="073E87"/>
                </a:solidFill>
                <a:latin typeface="標楷體"/>
                <a:ea typeface="標楷體"/>
              </a:rPr>
              <a:t>異動時若</a:t>
            </a:r>
            <a:r>
              <a:rPr lang="zh-TW" altLang="zh-TW" sz="1700" dirty="0">
                <a:latin typeface="標楷體" pitchFamily="65" charset="-120"/>
                <a:ea typeface="標楷體" pitchFamily="65" charset="-120"/>
              </a:rPr>
              <a:t>『</a:t>
            </a:r>
            <a:r>
              <a:rPr lang="zh-TW" altLang="en-US" sz="1700" dirty="0">
                <a:solidFill>
                  <a:srgbClr val="073E87"/>
                </a:solidFill>
                <a:latin typeface="標楷體"/>
                <a:ea typeface="標楷體"/>
              </a:rPr>
              <a:t>未來安置學校</a:t>
            </a:r>
            <a:r>
              <a:rPr lang="zh-TW" altLang="zh-TW" sz="1700" dirty="0">
                <a:latin typeface="標楷體" pitchFamily="65" charset="-120"/>
                <a:ea typeface="標楷體" pitchFamily="65" charset="-120"/>
              </a:rPr>
              <a:t>』</a:t>
            </a:r>
            <a:r>
              <a:rPr lang="zh-TW" altLang="en-US" sz="1700" dirty="0">
                <a:latin typeface="標楷體" pitchFamily="65" charset="-120"/>
                <a:ea typeface="標楷體" pitchFamily="65" charset="-120"/>
              </a:rPr>
              <a:t>與鑑定結果不符請至轉銜端</a:t>
            </a:r>
            <a:r>
              <a:rPr lang="zh-TW" altLang="en-US" sz="1700" dirty="0">
                <a:solidFill>
                  <a:srgbClr val="0070C0"/>
                </a:solidFill>
                <a:latin typeface="標楷體" pitchFamily="65" charset="-120"/>
                <a:ea typeface="標楷體" pitchFamily="65" charset="-120"/>
              </a:rPr>
              <a:t>更改</a:t>
            </a:r>
            <a:r>
              <a:rPr lang="zh-TW" altLang="zh-TW" sz="1700" dirty="0">
                <a:solidFill>
                  <a:srgbClr val="0070C0"/>
                </a:solidFill>
                <a:latin typeface="標楷體" pitchFamily="65" charset="-120"/>
                <a:ea typeface="標楷體" pitchFamily="65" charset="-120"/>
              </a:rPr>
              <a:t>『</a:t>
            </a:r>
            <a:r>
              <a:rPr lang="zh-TW" altLang="en-US" sz="1700" dirty="0">
                <a:solidFill>
                  <a:srgbClr val="0070C0"/>
                </a:solidFill>
                <a:latin typeface="標楷體" pitchFamily="65" charset="-120"/>
                <a:ea typeface="標楷體" pitchFamily="65" charset="-120"/>
              </a:rPr>
              <a:t>填寫未來安置</a:t>
            </a:r>
            <a:r>
              <a:rPr lang="zh-TW" altLang="zh-TW" sz="1700" dirty="0">
                <a:solidFill>
                  <a:srgbClr val="0070C0"/>
                </a:solidFill>
                <a:latin typeface="標楷體" pitchFamily="65" charset="-120"/>
                <a:ea typeface="標楷體" pitchFamily="65" charset="-120"/>
              </a:rPr>
              <a:t>』</a:t>
            </a:r>
            <a:r>
              <a:rPr lang="zh-TW" altLang="en-US" sz="1700" dirty="0">
                <a:latin typeface="標楷體"/>
                <a:ea typeface="標楷體"/>
              </a:rPr>
              <a:t>再至</a:t>
            </a:r>
            <a:endParaRPr lang="en-US" altLang="zh-TW" sz="1700" dirty="0">
              <a:latin typeface="標楷體"/>
              <a:ea typeface="標楷體"/>
            </a:endParaRPr>
          </a:p>
          <a:p>
            <a:pPr marL="469900" lvl="1" indent="-469900" eaLnBrk="1" hangingPunct="1">
              <a:spcAft>
                <a:spcPts val="600"/>
              </a:spcAft>
              <a:buClr>
                <a:srgbClr val="31B6FD"/>
              </a:buClr>
              <a:buSzPct val="100000"/>
              <a:buNone/>
            </a:pPr>
            <a:r>
              <a:rPr lang="en-US" altLang="zh-TW" sz="1700" dirty="0">
                <a:latin typeface="標楷體"/>
                <a:ea typeface="標楷體"/>
              </a:rPr>
              <a:t>     </a:t>
            </a:r>
            <a:r>
              <a:rPr lang="zh-TW" altLang="en-US" sz="1700" dirty="0">
                <a:latin typeface="標楷體"/>
                <a:ea typeface="標楷體"/>
              </a:rPr>
              <a:t>學務端將學生資料異動</a:t>
            </a:r>
            <a:r>
              <a:rPr lang="zh-TW" altLang="en-US" sz="1700" dirty="0">
                <a:solidFill>
                  <a:srgbClr val="073E87"/>
                </a:solidFill>
                <a:latin typeface="標楷體" pitchFamily="65" charset="-120"/>
                <a:ea typeface="標楷體" pitchFamily="65" charset="-120"/>
              </a:rPr>
              <a:t>。</a:t>
            </a:r>
            <a:r>
              <a:rPr lang="zh-TW" altLang="zh-TW" sz="1700" dirty="0">
                <a:latin typeface="標楷體" pitchFamily="65" charset="-120"/>
                <a:ea typeface="標楷體" pitchFamily="65" charset="-120"/>
              </a:rPr>
              <a:t> </a:t>
            </a:r>
            <a:endParaRPr lang="en-US" altLang="zh-TW" sz="1700" dirty="0">
              <a:latin typeface="標楷體"/>
              <a:ea typeface="標楷體"/>
            </a:endParaRPr>
          </a:p>
          <a:p>
            <a:endParaRPr lang="zh-TW" altLang="en-US" dirty="0"/>
          </a:p>
        </p:txBody>
      </p:sp>
    </p:spTree>
    <p:extLst>
      <p:ext uri="{BB962C8B-B14F-4D97-AF65-F5344CB8AC3E}">
        <p14:creationId xmlns:p14="http://schemas.microsoft.com/office/powerpoint/2010/main" val="21795538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idx="4294967295"/>
          </p:nvPr>
        </p:nvSpPr>
        <p:spPr>
          <a:xfrm>
            <a:off x="467544" y="11266"/>
            <a:ext cx="7467600" cy="1041470"/>
          </a:xfrm>
        </p:spPr>
        <p:txBody>
          <a:bodyPr/>
          <a:lstStyle/>
          <a:p>
            <a:pPr>
              <a:defRPr/>
            </a:pPr>
            <a:r>
              <a:rPr lang="zh-TW" altLang="en-US" b="1" dirty="0">
                <a:latin typeface="標楷體" pitchFamily="65" charset="-120"/>
                <a:ea typeface="標楷體" pitchFamily="65" charset="-120"/>
              </a:rPr>
              <a:t>           </a:t>
            </a:r>
            <a:r>
              <a:rPr lang="zh-TW" altLang="en-US" sz="3600" b="1" dirty="0">
                <a:latin typeface="標楷體" pitchFamily="65" charset="-120"/>
                <a:ea typeface="標楷體" pitchFamily="65" charset="-120"/>
              </a:rPr>
              <a:t>特殊教育服務類別</a:t>
            </a:r>
          </a:p>
        </p:txBody>
      </p:sp>
      <p:sp>
        <p:nvSpPr>
          <p:cNvPr id="12291" name="內容版面配置區 2"/>
          <p:cNvSpPr>
            <a:spLocks noGrp="1"/>
          </p:cNvSpPr>
          <p:nvPr>
            <p:ph sz="quarter" idx="4294967295"/>
          </p:nvPr>
        </p:nvSpPr>
        <p:spPr>
          <a:xfrm>
            <a:off x="107504" y="1268760"/>
            <a:ext cx="8064896" cy="5205065"/>
          </a:xfrm>
        </p:spPr>
        <p:txBody>
          <a:bodyPr/>
          <a:lstStyle/>
          <a:p>
            <a:r>
              <a:rPr lang="zh-TW" altLang="en-US" dirty="0">
                <a:latin typeface="標楷體" pitchFamily="65" charset="-120"/>
                <a:ea typeface="標楷體" pitchFamily="65" charset="-120"/>
                <a:hlinkClick r:id="rId2" action="ppaction://hlinkfile"/>
              </a:rPr>
              <a:t>特殊教育法第 </a:t>
            </a:r>
            <a:r>
              <a:rPr lang="en-US" altLang="zh-TW" dirty="0">
                <a:latin typeface="標楷體" pitchFamily="65" charset="-120"/>
                <a:ea typeface="標楷體" pitchFamily="65" charset="-120"/>
                <a:hlinkClick r:id="rId2" action="ppaction://hlinkfile"/>
              </a:rPr>
              <a:t>3 </a:t>
            </a:r>
            <a:r>
              <a:rPr lang="zh-TW" altLang="en-US" dirty="0">
                <a:latin typeface="標楷體" pitchFamily="65" charset="-120"/>
                <a:ea typeface="標楷體" pitchFamily="65" charset="-120"/>
                <a:hlinkClick r:id="rId2" action="ppaction://hlinkfile"/>
              </a:rPr>
              <a:t>條</a:t>
            </a:r>
            <a:endParaRPr lang="en-US" altLang="zh-TW" dirty="0">
              <a:latin typeface="標楷體" pitchFamily="65" charset="-120"/>
              <a:ea typeface="標楷體" pitchFamily="65" charset="-120"/>
            </a:endParaRPr>
          </a:p>
          <a:p>
            <a:endParaRPr lang="en-US" altLang="zh-TW" dirty="0">
              <a:latin typeface="標楷體" pitchFamily="65" charset="-120"/>
              <a:ea typeface="標楷體" pitchFamily="65" charset="-120"/>
            </a:endParaRPr>
          </a:p>
          <a:p>
            <a:r>
              <a:rPr lang="zh-TW" altLang="en-US" dirty="0">
                <a:latin typeface="標楷體" pitchFamily="65" charset="-120"/>
                <a:ea typeface="標楷體" pitchFamily="65" charset="-120"/>
              </a:rPr>
              <a:t>本法所稱身心障礙，指因生理或心理之障礙，經專業評估及鑑定具學習特殊需求，須特殊教育及相關服務措施之協助者；其分類如下：</a:t>
            </a:r>
          </a:p>
          <a:p>
            <a:r>
              <a:rPr lang="zh-TW" altLang="en-US" dirty="0">
                <a:latin typeface="標楷體" pitchFamily="65" charset="-120"/>
                <a:ea typeface="標楷體" pitchFamily="65" charset="-120"/>
              </a:rPr>
              <a:t>    一、智能障礙。     二、視覺障礙。</a:t>
            </a:r>
          </a:p>
          <a:p>
            <a:r>
              <a:rPr lang="zh-TW" altLang="en-US" dirty="0">
                <a:latin typeface="標楷體" pitchFamily="65" charset="-120"/>
                <a:ea typeface="標楷體" pitchFamily="65" charset="-120"/>
              </a:rPr>
              <a:t>    三、聽覺障礙。     四、語言障礙。</a:t>
            </a:r>
          </a:p>
          <a:p>
            <a:r>
              <a:rPr lang="zh-TW" altLang="en-US" dirty="0">
                <a:latin typeface="標楷體" pitchFamily="65" charset="-120"/>
                <a:ea typeface="標楷體" pitchFamily="65" charset="-120"/>
              </a:rPr>
              <a:t>    五、肢體障礙。     六、腦性麻痺。</a:t>
            </a:r>
          </a:p>
          <a:p>
            <a:r>
              <a:rPr lang="zh-TW" altLang="en-US" dirty="0">
                <a:latin typeface="標楷體" pitchFamily="65" charset="-120"/>
                <a:ea typeface="標楷體" pitchFamily="65" charset="-120"/>
              </a:rPr>
              <a:t>    七、身體病弱。     八、情緒行為障礙。</a:t>
            </a:r>
          </a:p>
          <a:p>
            <a:r>
              <a:rPr lang="zh-TW" altLang="en-US" dirty="0">
                <a:latin typeface="標楷體" pitchFamily="65" charset="-120"/>
                <a:ea typeface="標楷體" pitchFamily="65" charset="-120"/>
              </a:rPr>
              <a:t>    九、學習障礙。     十、多重障礙。</a:t>
            </a:r>
          </a:p>
          <a:p>
            <a:r>
              <a:rPr lang="zh-TW" altLang="en-US" dirty="0">
                <a:latin typeface="標楷體" pitchFamily="65" charset="-120"/>
                <a:ea typeface="標楷體" pitchFamily="65" charset="-120"/>
              </a:rPr>
              <a:t>    十一、自閉症。     十二、發展遲緩</a:t>
            </a:r>
          </a:p>
          <a:p>
            <a:r>
              <a:rPr lang="zh-TW" altLang="en-US" dirty="0">
                <a:latin typeface="標楷體" pitchFamily="65" charset="-120"/>
                <a:ea typeface="標楷體" pitchFamily="65" charset="-120"/>
              </a:rPr>
              <a:t>    十三、其他障礙。</a:t>
            </a:r>
          </a:p>
          <a:p>
            <a:endParaRPr lang="zh-TW" alt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標題 1"/>
          <p:cNvSpPr>
            <a:spLocks noGrp="1"/>
          </p:cNvSpPr>
          <p:nvPr>
            <p:ph type="title"/>
          </p:nvPr>
        </p:nvSpPr>
        <p:spPr bwMode="auto"/>
        <p:txBody>
          <a:bodyPr wrap="square" lIns="91440" tIns="45720" rIns="91440" bIns="45720" numCol="1" anchorCtr="0" compatLnSpc="1">
            <a:prstTxWarp prst="textNoShape">
              <a:avLst/>
            </a:prstTxWarp>
            <a:normAutofit/>
          </a:bodyPr>
          <a:lstStyle/>
          <a:p>
            <a:pPr eaLnBrk="1" hangingPunct="1"/>
            <a:r>
              <a:rPr lang="zh-TW" altLang="en-US" sz="3200" b="1" cap="none" dirty="0">
                <a:solidFill>
                  <a:schemeClr val="tx1"/>
                </a:solidFill>
                <a:latin typeface="標楷體" pitchFamily="65" charset="-120"/>
                <a:ea typeface="標楷體" pitchFamily="65" charset="-120"/>
              </a:rPr>
              <a:t>      送件至學前鑑定中心注意事項</a:t>
            </a:r>
            <a:endParaRPr lang="en-US" altLang="zh-TW" sz="3200" b="1" cap="none" dirty="0">
              <a:solidFill>
                <a:schemeClr val="tx1"/>
              </a:solidFill>
              <a:latin typeface="標楷體" pitchFamily="65" charset="-120"/>
              <a:ea typeface="標楷體" pitchFamily="65" charset="-120"/>
            </a:endParaRPr>
          </a:p>
        </p:txBody>
      </p:sp>
      <p:sp>
        <p:nvSpPr>
          <p:cNvPr id="27651" name="內容版面配置區 2"/>
          <p:cNvSpPr>
            <a:spLocks noGrp="1"/>
          </p:cNvSpPr>
          <p:nvPr>
            <p:ph sz="quarter" idx="1"/>
          </p:nvPr>
        </p:nvSpPr>
        <p:spPr>
          <a:xfrm>
            <a:off x="468312" y="1628775"/>
            <a:ext cx="8136136" cy="4873625"/>
          </a:xfrm>
        </p:spPr>
        <p:txBody>
          <a:bodyPr/>
          <a:lstStyle/>
          <a:p>
            <a:pPr marL="0" indent="0" eaLnBrk="1" hangingPunct="1">
              <a:buFont typeface="Wingdings" pitchFamily="2" charset="2"/>
              <a:buNone/>
            </a:pPr>
            <a:endParaRPr lang="en-US" altLang="zh-TW" sz="2800" dirty="0">
              <a:latin typeface="標楷體" pitchFamily="65" charset="-120"/>
              <a:ea typeface="標楷體" pitchFamily="65" charset="-120"/>
            </a:endParaRPr>
          </a:p>
          <a:p>
            <a:pPr marL="0" indent="0" eaLnBrk="1" hangingPunct="1">
              <a:buClr>
                <a:srgbClr val="FE8637"/>
              </a:buClr>
            </a:pPr>
            <a:r>
              <a:rPr lang="zh-TW" altLang="en-US" sz="2800" b="1" dirty="0">
                <a:solidFill>
                  <a:srgbClr val="000000"/>
                </a:solidFill>
                <a:latin typeface="標楷體" pitchFamily="65" charset="-120"/>
                <a:ea typeface="標楷體" pitchFamily="65" charset="-120"/>
              </a:rPr>
              <a:t>送件時請以校為單位，將學生資料放至</a:t>
            </a:r>
            <a:r>
              <a:rPr lang="en-US" altLang="zh-TW" sz="2800" b="1" dirty="0">
                <a:solidFill>
                  <a:srgbClr val="000000"/>
                </a:solidFill>
                <a:latin typeface="標楷體" pitchFamily="65" charset="-120"/>
                <a:ea typeface="標楷體" pitchFamily="65" charset="-120"/>
              </a:rPr>
              <a:t>A4</a:t>
            </a:r>
            <a:r>
              <a:rPr lang="zh-TW" altLang="en-US" sz="2800" b="1" dirty="0">
                <a:solidFill>
                  <a:srgbClr val="000000"/>
                </a:solidFill>
                <a:latin typeface="標楷體" pitchFamily="65" charset="-120"/>
                <a:ea typeface="標楷體" pitchFamily="65" charset="-120"/>
              </a:rPr>
              <a:t>信封袋</a:t>
            </a:r>
            <a:r>
              <a:rPr lang="en-US" altLang="zh-TW" sz="2800" b="1" dirty="0">
                <a:solidFill>
                  <a:srgbClr val="000000"/>
                </a:solidFill>
                <a:latin typeface="標楷體" pitchFamily="65" charset="-120"/>
                <a:ea typeface="標楷體" pitchFamily="65" charset="-120"/>
              </a:rPr>
              <a:t/>
            </a:r>
            <a:br>
              <a:rPr lang="en-US" altLang="zh-TW" sz="2800" b="1" dirty="0">
                <a:solidFill>
                  <a:srgbClr val="000000"/>
                </a:solidFill>
                <a:latin typeface="標楷體" pitchFamily="65" charset="-120"/>
                <a:ea typeface="標楷體" pitchFamily="65" charset="-120"/>
              </a:rPr>
            </a:br>
            <a:r>
              <a:rPr lang="zh-TW" altLang="en-US" sz="2800" b="1" dirty="0">
                <a:solidFill>
                  <a:srgbClr val="000000"/>
                </a:solidFill>
                <a:latin typeface="標楷體" pitchFamily="65" charset="-120"/>
                <a:ea typeface="標楷體" pitchFamily="65" charset="-120"/>
              </a:rPr>
              <a:t> 內並</a:t>
            </a:r>
            <a:r>
              <a:rPr lang="zh-TW" altLang="en-US" dirty="0">
                <a:solidFill>
                  <a:srgbClr val="800000"/>
                </a:solidFill>
                <a:latin typeface="標楷體" pitchFamily="65" charset="-120"/>
                <a:ea typeface="標楷體" pitchFamily="65" charset="-120"/>
                <a:hlinkClick r:id="rId2" action="ppaction://hlinkfile"/>
              </a:rPr>
              <a:t>黏貼信封封面</a:t>
            </a:r>
            <a:r>
              <a:rPr lang="zh-TW" altLang="en-US" sz="2800" b="1" dirty="0">
                <a:solidFill>
                  <a:srgbClr val="000000"/>
                </a:solidFill>
                <a:latin typeface="標楷體" pitchFamily="65" charset="-120"/>
                <a:ea typeface="標楷體" pitchFamily="65" charset="-120"/>
              </a:rPr>
              <a:t>，每位學生資料</a:t>
            </a:r>
            <a:r>
              <a:rPr lang="zh-TW" altLang="en-US" sz="2800" b="1" u="sng" dirty="0">
                <a:solidFill>
                  <a:srgbClr val="000000"/>
                </a:solidFill>
                <a:latin typeface="標楷體" pitchFamily="65" charset="-120"/>
                <a:ea typeface="標楷體" pitchFamily="65" charset="-120"/>
              </a:rPr>
              <a:t>務必分別</a:t>
            </a:r>
            <a:r>
              <a:rPr lang="zh-TW" altLang="en-US" sz="2800" b="1" dirty="0">
                <a:solidFill>
                  <a:srgbClr val="000000"/>
                </a:solidFill>
                <a:latin typeface="標楷體" pitchFamily="65" charset="-120"/>
                <a:ea typeface="標楷體" pitchFamily="65" charset="-120"/>
              </a:rPr>
              <a:t>以長尾</a:t>
            </a:r>
            <a:endParaRPr lang="en-US" altLang="zh-TW" sz="2800" b="1" dirty="0">
              <a:solidFill>
                <a:srgbClr val="000000"/>
              </a:solidFill>
              <a:latin typeface="標楷體" pitchFamily="65" charset="-120"/>
              <a:ea typeface="標楷體" pitchFamily="65" charset="-120"/>
            </a:endParaRPr>
          </a:p>
          <a:p>
            <a:pPr marL="0" indent="0" eaLnBrk="1" hangingPunct="1">
              <a:buClr>
                <a:srgbClr val="FE8637"/>
              </a:buClr>
              <a:buNone/>
            </a:pPr>
            <a:r>
              <a:rPr lang="en-US" altLang="zh-TW" sz="2800" b="1" dirty="0">
                <a:solidFill>
                  <a:srgbClr val="000000"/>
                </a:solidFill>
                <a:latin typeface="標楷體" pitchFamily="65" charset="-120"/>
                <a:ea typeface="標楷體" pitchFamily="65" charset="-120"/>
              </a:rPr>
              <a:t> </a:t>
            </a:r>
            <a:r>
              <a:rPr lang="zh-TW" altLang="en-US" sz="2800" b="1" dirty="0">
                <a:solidFill>
                  <a:srgbClr val="000000"/>
                </a:solidFill>
                <a:latin typeface="標楷體" pitchFamily="65" charset="-120"/>
                <a:ea typeface="標楷體" pitchFamily="65" charset="-120"/>
              </a:rPr>
              <a:t>夾子夾好。</a:t>
            </a:r>
            <a:endParaRPr lang="en-US" altLang="zh-TW" sz="2800" b="1" dirty="0">
              <a:latin typeface="標楷體" pitchFamily="65" charset="-120"/>
              <a:ea typeface="標楷體" pitchFamily="65" charset="-120"/>
            </a:endParaRPr>
          </a:p>
          <a:p>
            <a:pPr marL="0" indent="0" eaLnBrk="1" hangingPunct="1">
              <a:buClr>
                <a:srgbClr val="FE8637"/>
              </a:buClr>
            </a:pPr>
            <a:r>
              <a:rPr lang="zh-TW" altLang="en-US" sz="2800" dirty="0">
                <a:solidFill>
                  <a:srgbClr val="000000"/>
                </a:solidFill>
                <a:latin typeface="標楷體" pitchFamily="65" charset="-120"/>
                <a:ea typeface="標楷體" pitchFamily="65" charset="-120"/>
              </a:rPr>
              <a:t>如無特殊狀況，請務必於審件時程送件，資料有</a:t>
            </a:r>
            <a:r>
              <a:rPr lang="en-US" altLang="zh-TW" sz="2800" dirty="0">
                <a:solidFill>
                  <a:srgbClr val="000000"/>
                </a:solidFill>
                <a:latin typeface="標楷體" pitchFamily="65" charset="-120"/>
                <a:ea typeface="標楷體" pitchFamily="65" charset="-120"/>
              </a:rPr>
              <a:t/>
            </a:r>
            <a:br>
              <a:rPr lang="en-US" altLang="zh-TW" sz="2800" dirty="0">
                <a:solidFill>
                  <a:srgbClr val="000000"/>
                </a:solidFill>
                <a:latin typeface="標楷體" pitchFamily="65" charset="-120"/>
                <a:ea typeface="標楷體" pitchFamily="65" charset="-120"/>
              </a:rPr>
            </a:br>
            <a:r>
              <a:rPr lang="zh-TW" altLang="en-US" sz="2800" dirty="0">
                <a:solidFill>
                  <a:srgbClr val="000000"/>
                </a:solidFill>
                <a:latin typeface="標楷體" pitchFamily="65" charset="-120"/>
                <a:ea typeface="標楷體" pitchFamily="65" charset="-120"/>
              </a:rPr>
              <a:t>  缺，一律全部退回，請於下次期程再送件。</a:t>
            </a:r>
            <a:endParaRPr lang="en-US" altLang="zh-TW" sz="2800" dirty="0">
              <a:solidFill>
                <a:srgbClr val="000000"/>
              </a:solidFill>
              <a:latin typeface="標楷體" pitchFamily="65" charset="-120"/>
              <a:ea typeface="標楷體" pitchFamily="65" charset="-120"/>
            </a:endParaRPr>
          </a:p>
          <a:p>
            <a:pPr marL="0" indent="0" eaLnBrk="1" hangingPunct="1">
              <a:buClr>
                <a:srgbClr val="FE8637"/>
              </a:buClr>
            </a:pPr>
            <a:r>
              <a:rPr lang="zh-TW" altLang="en-US" sz="2800" dirty="0">
                <a:solidFill>
                  <a:srgbClr val="000000"/>
                </a:solidFill>
                <a:latin typeface="標楷體" pitchFamily="65" charset="-120"/>
                <a:ea typeface="標楷體" pitchFamily="65" charset="-120"/>
              </a:rPr>
              <a:t>未於補件時程完成審查作業則撤件，請於下次期</a:t>
            </a:r>
            <a:r>
              <a:rPr lang="en-US" altLang="zh-TW" sz="2800" dirty="0">
                <a:solidFill>
                  <a:srgbClr val="000000"/>
                </a:solidFill>
                <a:latin typeface="標楷體" pitchFamily="65" charset="-120"/>
                <a:ea typeface="標楷體" pitchFamily="65" charset="-120"/>
              </a:rPr>
              <a:t/>
            </a:r>
            <a:br>
              <a:rPr lang="en-US" altLang="zh-TW" sz="2800" dirty="0">
                <a:solidFill>
                  <a:srgbClr val="000000"/>
                </a:solidFill>
                <a:latin typeface="標楷體" pitchFamily="65" charset="-120"/>
                <a:ea typeface="標楷體" pitchFamily="65" charset="-120"/>
              </a:rPr>
            </a:br>
            <a:r>
              <a:rPr lang="zh-TW" altLang="en-US" sz="2800" dirty="0">
                <a:solidFill>
                  <a:srgbClr val="000000"/>
                </a:solidFill>
                <a:latin typeface="標楷體" pitchFamily="65" charset="-120"/>
                <a:ea typeface="標楷體" pitchFamily="65" charset="-120"/>
              </a:rPr>
              <a:t>  程再送件。</a:t>
            </a:r>
            <a:endParaRPr lang="zh-TW" altLang="en-US" sz="2800" dirty="0">
              <a:solidFill>
                <a:srgbClr val="000000"/>
              </a:solidFill>
            </a:endParaRPr>
          </a:p>
          <a:p>
            <a:pPr marL="0" indent="0" eaLnBrk="1" hangingPunct="1"/>
            <a:endParaRPr lang="en-US" altLang="zh-TW" sz="2800" dirty="0"/>
          </a:p>
          <a:p>
            <a:pPr marL="0" indent="0" eaLnBrk="1" hangingPunct="1"/>
            <a:endParaRPr lang="en-US" altLang="zh-TW" dirty="0"/>
          </a:p>
          <a:p>
            <a:pPr marL="0" indent="0" eaLnBrk="1" hangingPunct="1"/>
            <a:endParaRPr lang="zh-TW" alt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idx="1"/>
          </p:nvPr>
        </p:nvSpPr>
        <p:spPr>
          <a:xfrm>
            <a:off x="395288" y="1340769"/>
            <a:ext cx="8353176" cy="4968552"/>
          </a:xfrm>
        </p:spPr>
        <p:txBody>
          <a:bodyPr>
            <a:normAutofit fontScale="25000" lnSpcReduction="20000"/>
          </a:bodyPr>
          <a:lstStyle/>
          <a:p>
            <a:pPr eaLnBrk="1" hangingPunct="1">
              <a:lnSpc>
                <a:spcPct val="60000"/>
              </a:lnSpc>
              <a:buFont typeface="Symbol" pitchFamily="18" charset="2"/>
              <a:buNone/>
              <a:defRPr/>
            </a:pPr>
            <a:endParaRPr lang="zh-TW" altLang="en-US" sz="1600" dirty="0">
              <a:latin typeface="標楷體" pitchFamily="65" charset="-120"/>
              <a:ea typeface="標楷體" pitchFamily="65" charset="-120"/>
            </a:endParaRPr>
          </a:p>
          <a:p>
            <a:pPr eaLnBrk="1" hangingPunct="1">
              <a:lnSpc>
                <a:spcPct val="60000"/>
              </a:lnSpc>
              <a:buFont typeface="Symbol" pitchFamily="18" charset="2"/>
              <a:buNone/>
              <a:defRPr/>
            </a:pPr>
            <a:endParaRPr lang="zh-TW" altLang="en-US" sz="1600" dirty="0">
              <a:latin typeface="標楷體" pitchFamily="65" charset="-120"/>
              <a:ea typeface="標楷體" pitchFamily="65" charset="-120"/>
            </a:endParaRPr>
          </a:p>
          <a:p>
            <a:pPr eaLnBrk="1" hangingPunct="1">
              <a:lnSpc>
                <a:spcPct val="120000"/>
              </a:lnSpc>
              <a:buFont typeface="Symbol" pitchFamily="18" charset="2"/>
              <a:buNone/>
              <a:defRPr/>
            </a:pPr>
            <a:r>
              <a:rPr lang="zh-TW" altLang="en-US" sz="8000" dirty="0">
                <a:solidFill>
                  <a:srgbClr val="FF0000"/>
                </a:solidFill>
                <a:latin typeface="標楷體" pitchFamily="65" charset="-120"/>
                <a:ea typeface="標楷體" pitchFamily="65" charset="-120"/>
              </a:rPr>
              <a:t>送件人</a:t>
            </a:r>
            <a:r>
              <a:rPr lang="en-US" altLang="zh-TW" sz="8000" dirty="0">
                <a:latin typeface="標楷體" pitchFamily="65" charset="-120"/>
                <a:ea typeface="標楷體" pitchFamily="65" charset="-120"/>
              </a:rPr>
              <a:t>:</a:t>
            </a:r>
          </a:p>
          <a:p>
            <a:pPr eaLnBrk="1" hangingPunct="1">
              <a:lnSpc>
                <a:spcPct val="120000"/>
              </a:lnSpc>
              <a:buFont typeface="Symbol" pitchFamily="18" charset="2"/>
              <a:buNone/>
              <a:defRPr/>
            </a:pPr>
            <a:r>
              <a:rPr lang="zh-TW" altLang="en-US" sz="8000" dirty="0">
                <a:latin typeface="標楷體" pitchFamily="65" charset="-120"/>
                <a:ea typeface="標楷體" pitchFamily="65" charset="-120"/>
              </a:rPr>
              <a:t>業務承辦人員</a:t>
            </a:r>
            <a:r>
              <a:rPr lang="zh-TW" altLang="zh-TW" sz="8000" dirty="0">
                <a:latin typeface="標楷體" pitchFamily="65" charset="-120"/>
                <a:ea typeface="標楷體" pitchFamily="65" charset="-120"/>
              </a:rPr>
              <a:t>、</a:t>
            </a:r>
            <a:r>
              <a:rPr lang="zh-TW" altLang="en-US" sz="8000" dirty="0">
                <a:latin typeface="標楷體" pitchFamily="65" charset="-120"/>
                <a:ea typeface="標楷體" pitchFamily="65" charset="-120"/>
              </a:rPr>
              <a:t>熟悉學生狀況的班级老師或特教教師</a:t>
            </a:r>
            <a:r>
              <a:rPr lang="en-US" altLang="zh-TW" sz="8000" dirty="0">
                <a:latin typeface="標楷體" pitchFamily="65" charset="-120"/>
                <a:ea typeface="標楷體" pitchFamily="65" charset="-120"/>
              </a:rPr>
              <a:t>(</a:t>
            </a:r>
            <a:r>
              <a:rPr lang="zh-TW" altLang="en-US" sz="8000" dirty="0">
                <a:latin typeface="標楷體" pitchFamily="65" charset="-120"/>
                <a:ea typeface="標楷體" pitchFamily="65" charset="-120"/>
              </a:rPr>
              <a:t>不可為工友或不熟</a:t>
            </a:r>
            <a:endParaRPr lang="en-US" altLang="zh-TW" sz="8000" dirty="0">
              <a:latin typeface="標楷體" pitchFamily="65" charset="-120"/>
              <a:ea typeface="標楷體" pitchFamily="65" charset="-120"/>
            </a:endParaRPr>
          </a:p>
          <a:p>
            <a:pPr eaLnBrk="1" hangingPunct="1">
              <a:lnSpc>
                <a:spcPct val="120000"/>
              </a:lnSpc>
              <a:buFont typeface="Symbol" pitchFamily="18" charset="2"/>
              <a:buNone/>
              <a:defRPr/>
            </a:pPr>
            <a:r>
              <a:rPr lang="zh-TW" altLang="en-US" sz="8000" dirty="0">
                <a:latin typeface="標楷體" pitchFamily="65" charset="-120"/>
                <a:ea typeface="標楷體" pitchFamily="65" charset="-120"/>
              </a:rPr>
              <a:t>悉學生狀況的人員</a:t>
            </a:r>
            <a:r>
              <a:rPr lang="en-US" altLang="zh-TW" sz="8000" dirty="0">
                <a:latin typeface="標楷體" pitchFamily="65" charset="-120"/>
                <a:ea typeface="標楷體" pitchFamily="65" charset="-120"/>
              </a:rPr>
              <a:t>)</a:t>
            </a:r>
            <a:r>
              <a:rPr lang="zh-TW" altLang="en-US" sz="8000" dirty="0">
                <a:latin typeface="標楷體" pitchFamily="65" charset="-120"/>
                <a:ea typeface="標楷體" pitchFamily="65" charset="-120"/>
              </a:rPr>
              <a:t>因心評教師會詢問學生相關問題，送件人員請事先瞭</a:t>
            </a:r>
            <a:endParaRPr lang="en-US" altLang="zh-TW" sz="8000" dirty="0">
              <a:latin typeface="標楷體" pitchFamily="65" charset="-120"/>
              <a:ea typeface="標楷體" pitchFamily="65" charset="-120"/>
            </a:endParaRPr>
          </a:p>
          <a:p>
            <a:pPr eaLnBrk="1" hangingPunct="1">
              <a:lnSpc>
                <a:spcPct val="120000"/>
              </a:lnSpc>
              <a:buFont typeface="Symbol" pitchFamily="18" charset="2"/>
              <a:buNone/>
              <a:defRPr/>
            </a:pPr>
            <a:r>
              <a:rPr lang="zh-TW" altLang="en-US" sz="8000" dirty="0">
                <a:latin typeface="標楷體" pitchFamily="65" charset="-120"/>
                <a:ea typeface="標楷體" pitchFamily="65" charset="-120"/>
              </a:rPr>
              <a:t>解學生的家庭狀況，障礙情形與在校困難。</a:t>
            </a:r>
            <a:endParaRPr lang="en-US" altLang="zh-TW" sz="8000" dirty="0">
              <a:latin typeface="標楷體" pitchFamily="65" charset="-120"/>
              <a:ea typeface="標楷體" pitchFamily="65" charset="-120"/>
            </a:endParaRPr>
          </a:p>
          <a:p>
            <a:pPr eaLnBrk="1" hangingPunct="1">
              <a:lnSpc>
                <a:spcPct val="120000"/>
              </a:lnSpc>
              <a:buFont typeface="Symbol" pitchFamily="18" charset="2"/>
              <a:buNone/>
              <a:defRPr/>
            </a:pPr>
            <a:r>
              <a:rPr lang="zh-TW" altLang="en-US" sz="8000" dirty="0">
                <a:solidFill>
                  <a:srgbClr val="FF0000"/>
                </a:solidFill>
                <a:latin typeface="標楷體" pitchFamily="65" charset="-120"/>
                <a:ea typeface="標楷體" pitchFamily="65" charset="-120"/>
              </a:rPr>
              <a:t>送件地點</a:t>
            </a:r>
            <a:r>
              <a:rPr lang="en-US" altLang="zh-TW" sz="8000" dirty="0">
                <a:latin typeface="標楷體" pitchFamily="65" charset="-120"/>
                <a:ea typeface="標楷體" pitchFamily="65" charset="-120"/>
              </a:rPr>
              <a:t>:</a:t>
            </a:r>
          </a:p>
          <a:p>
            <a:pPr eaLnBrk="1" hangingPunct="1">
              <a:lnSpc>
                <a:spcPct val="120000"/>
              </a:lnSpc>
              <a:buFont typeface="Symbol" pitchFamily="18" charset="2"/>
              <a:buNone/>
              <a:defRPr/>
            </a:pPr>
            <a:r>
              <a:rPr lang="zh-TW" altLang="en-US" sz="8000" dirty="0">
                <a:latin typeface="標楷體" pitchFamily="65" charset="-120"/>
                <a:ea typeface="標楷體" pitchFamily="65" charset="-120"/>
              </a:rPr>
              <a:t>學前鑑定中心</a:t>
            </a:r>
            <a:r>
              <a:rPr lang="en-US" altLang="zh-TW" sz="8000" dirty="0">
                <a:latin typeface="標楷體" pitchFamily="65" charset="-120"/>
                <a:ea typeface="標楷體" pitchFamily="65" charset="-120"/>
              </a:rPr>
              <a:t>:</a:t>
            </a:r>
            <a:r>
              <a:rPr lang="zh-TW" altLang="en-US" sz="8000" dirty="0">
                <a:solidFill>
                  <a:srgbClr val="FF0000"/>
                </a:solidFill>
                <a:latin typeface="標楷體" pitchFamily="65" charset="-120"/>
                <a:ea typeface="標楷體" pitchFamily="65" charset="-120"/>
              </a:rPr>
              <a:t>東港國小</a:t>
            </a:r>
            <a:endParaRPr lang="zh-TW" altLang="en-US" sz="8000" dirty="0">
              <a:latin typeface="標楷體" pitchFamily="65" charset="-120"/>
              <a:ea typeface="標楷體" pitchFamily="65" charset="-120"/>
            </a:endParaRPr>
          </a:p>
          <a:p>
            <a:pPr eaLnBrk="1" hangingPunct="1">
              <a:lnSpc>
                <a:spcPct val="120000"/>
              </a:lnSpc>
              <a:buFont typeface="Symbol" pitchFamily="18" charset="2"/>
              <a:buNone/>
              <a:defRPr/>
            </a:pPr>
            <a:r>
              <a:rPr lang="zh-TW" altLang="en-US" sz="8000" dirty="0">
                <a:solidFill>
                  <a:srgbClr val="FF0000"/>
                </a:solidFill>
                <a:latin typeface="標楷體" pitchFamily="65" charset="-120"/>
                <a:ea typeface="標楷體" pitchFamily="65" charset="-120"/>
              </a:rPr>
              <a:t>小叮嚀</a:t>
            </a:r>
            <a:r>
              <a:rPr lang="en-US" altLang="zh-TW" sz="8000" dirty="0">
                <a:latin typeface="標楷體" pitchFamily="65" charset="-120"/>
                <a:ea typeface="標楷體" pitchFamily="65" charset="-120"/>
              </a:rPr>
              <a:t>:</a:t>
            </a:r>
          </a:p>
          <a:p>
            <a:pPr eaLnBrk="1" hangingPunct="1">
              <a:lnSpc>
                <a:spcPct val="120000"/>
              </a:lnSpc>
              <a:buFont typeface="Symbol" pitchFamily="18" charset="2"/>
              <a:buNone/>
              <a:defRPr/>
            </a:pPr>
            <a:r>
              <a:rPr lang="en-US" altLang="zh-TW" sz="8000" dirty="0">
                <a:latin typeface="標楷體" pitchFamily="65" charset="-120"/>
                <a:ea typeface="標楷體" pitchFamily="65" charset="-120"/>
              </a:rPr>
              <a:t>1.</a:t>
            </a:r>
            <a:r>
              <a:rPr lang="zh-TW" altLang="en-US" sz="8000" dirty="0">
                <a:latin typeface="標楷體" pitchFamily="65" charset="-120"/>
                <a:ea typeface="標楷體" pitchFamily="65" charset="-120"/>
              </a:rPr>
              <a:t>審查需要</a:t>
            </a:r>
            <a:r>
              <a:rPr lang="en-US" altLang="zh-TW" sz="8000" dirty="0">
                <a:solidFill>
                  <a:srgbClr val="FF0000"/>
                </a:solidFill>
                <a:latin typeface="標楷體" pitchFamily="65" charset="-120"/>
                <a:ea typeface="標楷體" pitchFamily="65" charset="-120"/>
              </a:rPr>
              <a:t>”</a:t>
            </a:r>
            <a:r>
              <a:rPr lang="zh-TW" altLang="en-US" sz="8000" b="1" dirty="0">
                <a:solidFill>
                  <a:srgbClr val="FF0000"/>
                </a:solidFill>
                <a:latin typeface="標楷體" pitchFamily="65" charset="-120"/>
                <a:ea typeface="標楷體" pitchFamily="65" charset="-120"/>
              </a:rPr>
              <a:t>時間</a:t>
            </a:r>
            <a:r>
              <a:rPr lang="en-US" altLang="zh-TW" sz="8000" dirty="0">
                <a:solidFill>
                  <a:srgbClr val="FF0000"/>
                </a:solidFill>
                <a:latin typeface="標楷體" pitchFamily="65" charset="-120"/>
                <a:ea typeface="標楷體" pitchFamily="65" charset="-120"/>
              </a:rPr>
              <a:t>”</a:t>
            </a:r>
            <a:r>
              <a:rPr lang="zh-TW" altLang="en-US" sz="8000" dirty="0">
                <a:latin typeface="標楷體" pitchFamily="65" charset="-120"/>
                <a:ea typeface="標楷體" pitchFamily="65" charset="-120"/>
              </a:rPr>
              <a:t>。</a:t>
            </a:r>
            <a:endParaRPr lang="en-US" altLang="zh-TW" sz="8000" dirty="0">
              <a:latin typeface="標楷體" pitchFamily="65" charset="-120"/>
              <a:ea typeface="標楷體" pitchFamily="65" charset="-120"/>
            </a:endParaRPr>
          </a:p>
          <a:p>
            <a:pPr eaLnBrk="1" hangingPunct="1">
              <a:lnSpc>
                <a:spcPct val="120000"/>
              </a:lnSpc>
              <a:buFont typeface="Symbol" pitchFamily="18" charset="2"/>
              <a:buNone/>
              <a:defRPr/>
            </a:pPr>
            <a:r>
              <a:rPr lang="en-US" altLang="zh-TW" sz="8000" dirty="0">
                <a:latin typeface="標楷體" pitchFamily="65" charset="-120"/>
                <a:ea typeface="標楷體" pitchFamily="65" charset="-120"/>
              </a:rPr>
              <a:t>2</a:t>
            </a:r>
            <a:r>
              <a:rPr lang="en-US" altLang="zh-TW" sz="8000" dirty="0" smtClean="0">
                <a:latin typeface="標楷體" pitchFamily="65" charset="-120"/>
                <a:ea typeface="標楷體" pitchFamily="65" charset="-120"/>
              </a:rPr>
              <a:t>.</a:t>
            </a:r>
            <a:r>
              <a:rPr lang="zh-TW" altLang="en-US" sz="8000" dirty="0" smtClean="0">
                <a:latin typeface="標楷體" pitchFamily="65" charset="-120"/>
                <a:ea typeface="標楷體" pitchFamily="65" charset="-120"/>
              </a:rPr>
              <a:t>請學校注意</a:t>
            </a:r>
            <a:r>
              <a:rPr lang="zh-TW" altLang="en-US" sz="8000" dirty="0">
                <a:latin typeface="標楷體" pitchFamily="65" charset="-120"/>
                <a:ea typeface="標楷體" pitchFamily="65" charset="-120"/>
              </a:rPr>
              <a:t>收件日期，務必於辦理時間內至學前鑑定中心東港國小送件。</a:t>
            </a:r>
            <a:endParaRPr lang="en-US" altLang="zh-TW" sz="8000" dirty="0">
              <a:latin typeface="標楷體" pitchFamily="65" charset="-120"/>
              <a:ea typeface="標楷體" pitchFamily="65" charset="-120"/>
            </a:endParaRPr>
          </a:p>
          <a:p>
            <a:pPr eaLnBrk="1" hangingPunct="1">
              <a:lnSpc>
                <a:spcPct val="120000"/>
              </a:lnSpc>
              <a:buFont typeface="Symbol" pitchFamily="18" charset="2"/>
              <a:buNone/>
              <a:defRPr/>
            </a:pPr>
            <a:r>
              <a:rPr lang="en-US" altLang="zh-TW" sz="8000" dirty="0">
                <a:latin typeface="標楷體" pitchFamily="65" charset="-120"/>
                <a:ea typeface="標楷體" pitchFamily="65" charset="-120"/>
              </a:rPr>
              <a:t>4</a:t>
            </a:r>
            <a:r>
              <a:rPr lang="en-US" altLang="zh-TW" sz="8000" dirty="0" smtClean="0">
                <a:latin typeface="標楷體" pitchFamily="65" charset="-120"/>
                <a:ea typeface="標楷體" pitchFamily="65" charset="-120"/>
              </a:rPr>
              <a:t>.</a:t>
            </a:r>
            <a:r>
              <a:rPr lang="zh-TW" altLang="en-US" sz="8000" dirty="0" smtClean="0">
                <a:solidFill>
                  <a:srgbClr val="FF0000"/>
                </a:solidFill>
                <a:latin typeface="標楷體" pitchFamily="65" charset="-120"/>
                <a:ea typeface="標楷體" pitchFamily="65" charset="-120"/>
              </a:rPr>
              <a:t>未</a:t>
            </a:r>
            <a:r>
              <a:rPr lang="zh-TW" altLang="en-US" sz="8000" dirty="0">
                <a:solidFill>
                  <a:srgbClr val="FF0000"/>
                </a:solidFill>
                <a:latin typeface="標楷體" pitchFamily="65" charset="-120"/>
                <a:ea typeface="標楷體" pitchFamily="65" charset="-120"/>
              </a:rPr>
              <a:t>於補件審查當日辦理資料</a:t>
            </a:r>
            <a:r>
              <a:rPr lang="zh-TW" altLang="en-US" sz="8000" dirty="0" smtClean="0">
                <a:solidFill>
                  <a:srgbClr val="FF0000"/>
                </a:solidFill>
                <a:latin typeface="標楷體" pitchFamily="65" charset="-120"/>
                <a:ea typeface="標楷體" pitchFamily="65" charset="-120"/>
              </a:rPr>
              <a:t>送交</a:t>
            </a:r>
            <a:r>
              <a:rPr lang="zh-TW" altLang="en-US" sz="8000" dirty="0">
                <a:latin typeface="標楷體" pitchFamily="65" charset="-120"/>
                <a:ea typeface="標楷體" pitchFamily="65" charset="-120"/>
              </a:rPr>
              <a:t>，</a:t>
            </a:r>
            <a:r>
              <a:rPr lang="zh-TW" altLang="en-US" sz="8000" dirty="0" smtClean="0">
                <a:latin typeface="標楷體" pitchFamily="65" charset="-120"/>
                <a:ea typeface="標楷體" pitchFamily="65" charset="-120"/>
              </a:rPr>
              <a:t>補件</a:t>
            </a:r>
            <a:r>
              <a:rPr lang="zh-TW" altLang="en-US" sz="8000" dirty="0">
                <a:latin typeface="標楷體" pitchFamily="65" charset="-120"/>
                <a:ea typeface="標楷體" pitchFamily="65" charset="-120"/>
              </a:rPr>
              <a:t>審查</a:t>
            </a:r>
            <a:r>
              <a:rPr lang="zh-TW" altLang="en-US" sz="8000" dirty="0" smtClean="0">
                <a:latin typeface="標楷體" pitchFamily="65" charset="-120"/>
                <a:ea typeface="標楷體" pitchFamily="65" charset="-120"/>
              </a:rPr>
              <a:t>截止後</a:t>
            </a:r>
            <a:r>
              <a:rPr lang="zh-TW" altLang="en-US" sz="8000" dirty="0" smtClean="0">
                <a:solidFill>
                  <a:srgbClr val="FF0000"/>
                </a:solidFill>
                <a:latin typeface="標楷體" pitchFamily="65" charset="-120"/>
                <a:ea typeface="標楷體" pitchFamily="65" charset="-120"/>
              </a:rPr>
              <a:t>資料</a:t>
            </a:r>
            <a:r>
              <a:rPr lang="zh-TW" altLang="en-US" sz="8000" dirty="0">
                <a:solidFill>
                  <a:srgbClr val="FF0000"/>
                </a:solidFill>
                <a:latin typeface="標楷體" pitchFamily="65" charset="-120"/>
                <a:ea typeface="標楷體" pitchFamily="65" charset="-120"/>
              </a:rPr>
              <a:t>不</a:t>
            </a:r>
            <a:r>
              <a:rPr lang="zh-TW" altLang="en-US" sz="8000" dirty="0" smtClean="0">
                <a:solidFill>
                  <a:srgbClr val="FF0000"/>
                </a:solidFill>
                <a:latin typeface="標楷體" pitchFamily="65" charset="-120"/>
                <a:ea typeface="標楷體" pitchFamily="65" charset="-120"/>
              </a:rPr>
              <a:t>完備請於</a:t>
            </a:r>
            <a:r>
              <a:rPr lang="zh-TW" altLang="en-US" sz="8000" dirty="0">
                <a:solidFill>
                  <a:srgbClr val="FF0000"/>
                </a:solidFill>
                <a:latin typeface="標楷體" pitchFamily="65" charset="-120"/>
                <a:ea typeface="標楷體" pitchFamily="65" charset="-120"/>
              </a:rPr>
              <a:t>下一次期程再提報送件。</a:t>
            </a:r>
            <a:endParaRPr lang="en-US" altLang="zh-TW" sz="8000" dirty="0">
              <a:solidFill>
                <a:srgbClr val="FF0000"/>
              </a:solidFill>
              <a:latin typeface="標楷體" pitchFamily="65" charset="-120"/>
              <a:ea typeface="標楷體" pitchFamily="65" charset="-120"/>
            </a:endParaRPr>
          </a:p>
          <a:p>
            <a:pPr eaLnBrk="1" hangingPunct="1">
              <a:lnSpc>
                <a:spcPct val="120000"/>
              </a:lnSpc>
              <a:buFont typeface="Symbol" pitchFamily="18" charset="2"/>
              <a:buNone/>
              <a:defRPr/>
            </a:pPr>
            <a:r>
              <a:rPr lang="zh-TW" altLang="en-US" sz="8000" dirty="0">
                <a:latin typeface="標楷體" pitchFamily="65" charset="-120"/>
                <a:ea typeface="標楷體" pitchFamily="65" charset="-120"/>
              </a:rPr>
              <a:t>       </a:t>
            </a:r>
          </a:p>
          <a:p>
            <a:pPr eaLnBrk="1" hangingPunct="1">
              <a:lnSpc>
                <a:spcPct val="120000"/>
              </a:lnSpc>
              <a:buFont typeface="Symbol" pitchFamily="18" charset="2"/>
              <a:buNone/>
              <a:defRPr/>
            </a:pPr>
            <a:r>
              <a:rPr lang="en-US" altLang="zh-TW" sz="8000" dirty="0">
                <a:latin typeface="標楷體" pitchFamily="65" charset="-120"/>
                <a:ea typeface="標楷體" pitchFamily="65" charset="-120"/>
              </a:rPr>
              <a:t>       </a:t>
            </a:r>
          </a:p>
          <a:p>
            <a:pPr eaLnBrk="1" hangingPunct="1">
              <a:lnSpc>
                <a:spcPct val="120000"/>
              </a:lnSpc>
              <a:buFont typeface="Symbol" pitchFamily="18" charset="2"/>
              <a:buNone/>
              <a:defRPr/>
            </a:pPr>
            <a:endParaRPr lang="zh-TW" altLang="en-US" sz="5600" dirty="0">
              <a:latin typeface="標楷體" pitchFamily="65" charset="-120"/>
              <a:ea typeface="標楷體" pitchFamily="65" charset="-120"/>
            </a:endParaRPr>
          </a:p>
          <a:p>
            <a:pPr eaLnBrk="1" hangingPunct="1">
              <a:lnSpc>
                <a:spcPct val="60000"/>
              </a:lnSpc>
              <a:buFont typeface="Wingdings" pitchFamily="2" charset="2"/>
              <a:buNone/>
              <a:defRPr/>
            </a:pPr>
            <a:endParaRPr lang="en-US" altLang="zh-TW" sz="1600" dirty="0">
              <a:latin typeface="標楷體" pitchFamily="65" charset="-120"/>
              <a:ea typeface="標楷體" pitchFamily="65" charset="-120"/>
            </a:endParaRPr>
          </a:p>
          <a:p>
            <a:pPr eaLnBrk="1" hangingPunct="1">
              <a:lnSpc>
                <a:spcPct val="60000"/>
              </a:lnSpc>
              <a:buFont typeface="Wingdings" pitchFamily="2" charset="2"/>
              <a:buNone/>
              <a:defRPr/>
            </a:pPr>
            <a:endParaRPr lang="en-US" altLang="zh-TW" sz="1600" dirty="0">
              <a:solidFill>
                <a:srgbClr val="800000"/>
              </a:solidFill>
              <a:latin typeface="標楷體" pitchFamily="65" charset="-120"/>
              <a:ea typeface="標楷體" pitchFamily="65" charset="-120"/>
            </a:endParaRPr>
          </a:p>
          <a:p>
            <a:pPr eaLnBrk="1" hangingPunct="1">
              <a:lnSpc>
                <a:spcPct val="60000"/>
              </a:lnSpc>
              <a:buFont typeface="Wingdings" pitchFamily="2" charset="2"/>
              <a:buNone/>
              <a:defRPr/>
            </a:pPr>
            <a:endParaRPr lang="en-US" altLang="zh-TW" sz="1600" dirty="0">
              <a:solidFill>
                <a:srgbClr val="800000"/>
              </a:solidFill>
              <a:latin typeface="標楷體" pitchFamily="65" charset="-120"/>
              <a:ea typeface="標楷體" pitchFamily="65" charset="-120"/>
            </a:endParaRPr>
          </a:p>
          <a:p>
            <a:pPr eaLnBrk="1" hangingPunct="1">
              <a:lnSpc>
                <a:spcPct val="60000"/>
              </a:lnSpc>
              <a:buFont typeface="Wingdings" pitchFamily="2" charset="2"/>
              <a:buNone/>
              <a:defRPr/>
            </a:pPr>
            <a:r>
              <a:rPr lang="zh-TW" altLang="en-US" sz="1600" dirty="0">
                <a:solidFill>
                  <a:srgbClr val="800000"/>
                </a:solidFill>
                <a:latin typeface="標楷體" pitchFamily="65" charset="-120"/>
                <a:ea typeface="標楷體" pitchFamily="65" charset="-120"/>
              </a:rPr>
              <a:t>             </a:t>
            </a:r>
          </a:p>
        </p:txBody>
      </p:sp>
      <p:sp>
        <p:nvSpPr>
          <p:cNvPr id="16387" name="Rectangle 2"/>
          <p:cNvSpPr>
            <a:spLocks noGrp="1" noChangeArrowheads="1"/>
          </p:cNvSpPr>
          <p:nvPr>
            <p:ph type="title"/>
          </p:nvPr>
        </p:nvSpPr>
        <p:spPr>
          <a:xfrm>
            <a:off x="611188" y="260350"/>
            <a:ext cx="8001000" cy="1080419"/>
          </a:xfrm>
        </p:spPr>
        <p:txBody>
          <a:bodyPr wrap="square" lIns="91440" tIns="45720" rIns="91440" bIns="45720" numCol="1" anchorCtr="0" compatLnSpc="1">
            <a:prstTxWarp prst="textNoShape">
              <a:avLst/>
            </a:prstTxWarp>
            <a:normAutofit/>
          </a:bodyPr>
          <a:lstStyle/>
          <a:p>
            <a:pPr eaLnBrk="1" hangingPunct="1">
              <a:defRPr/>
            </a:pPr>
            <a:r>
              <a:rPr lang="zh-TW" altLang="en-US" sz="3200" b="1" cap="none" dirty="0">
                <a:solidFill>
                  <a:schemeClr val="tx1"/>
                </a:solidFill>
                <a:effectLst>
                  <a:outerShdw blurRad="38100" dist="38100" dir="2700000" algn="tl">
                    <a:srgbClr val="C0C0C0"/>
                  </a:outerShdw>
                </a:effectLst>
                <a:latin typeface="微軟正黑體" pitchFamily="34" charset="-120"/>
                <a:ea typeface="標楷體" pitchFamily="65" charset="-120"/>
              </a:rPr>
              <a:t>                              送件審查</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標題 1"/>
          <p:cNvSpPr>
            <a:spLocks noGrp="1"/>
          </p:cNvSpPr>
          <p:nvPr>
            <p:ph type="title"/>
          </p:nvPr>
        </p:nvSpPr>
        <p:spPr bwMode="auto">
          <a:xfrm>
            <a:off x="457200" y="274638"/>
            <a:ext cx="8003232" cy="1570186"/>
          </a:xfrm>
        </p:spPr>
        <p:txBody>
          <a:bodyPr wrap="square" lIns="91440" tIns="45720" rIns="91440" bIns="45720" numCol="1" anchorCtr="0" compatLnSpc="1">
            <a:prstTxWarp prst="textNoShape">
              <a:avLst/>
            </a:prstTxWarp>
            <a:normAutofit fontScale="90000"/>
          </a:bodyPr>
          <a:lstStyle/>
          <a:p>
            <a:pPr eaLnBrk="1" hangingPunct="1">
              <a:defRPr/>
            </a:pPr>
            <a:r>
              <a:rPr lang="en-US" altLang="zh-TW" sz="3200" b="1" cap="none" dirty="0">
                <a:solidFill>
                  <a:schemeClr val="tx1"/>
                </a:solidFill>
                <a:latin typeface="標楷體" pitchFamily="65" charset="-120"/>
                <a:ea typeface="標楷體" pitchFamily="65" charset="-120"/>
              </a:rPr>
              <a:t/>
            </a:r>
            <a:br>
              <a:rPr lang="en-US" altLang="zh-TW" sz="3200" b="1" cap="none" dirty="0">
                <a:solidFill>
                  <a:schemeClr val="tx1"/>
                </a:solidFill>
                <a:latin typeface="標楷體" pitchFamily="65" charset="-120"/>
                <a:ea typeface="標楷體" pitchFamily="65" charset="-120"/>
              </a:rPr>
            </a:br>
            <a:r>
              <a:rPr lang="en-US" altLang="zh-TW" sz="3200" b="1" cap="none" dirty="0">
                <a:solidFill>
                  <a:schemeClr val="tx1"/>
                </a:solidFill>
                <a:latin typeface="標楷體" pitchFamily="65" charset="-120"/>
                <a:ea typeface="標楷體" pitchFamily="65" charset="-120"/>
              </a:rPr>
              <a:t/>
            </a:r>
            <a:br>
              <a:rPr lang="en-US" altLang="zh-TW" sz="3200" b="1" cap="none" dirty="0">
                <a:solidFill>
                  <a:schemeClr val="tx1"/>
                </a:solidFill>
                <a:latin typeface="標楷體" pitchFamily="65" charset="-120"/>
                <a:ea typeface="標楷體" pitchFamily="65" charset="-120"/>
              </a:rPr>
            </a:br>
            <a:r>
              <a:rPr lang="en-US" altLang="zh-TW" sz="3200" b="1" cap="none" dirty="0">
                <a:solidFill>
                  <a:schemeClr val="tx1"/>
                </a:solidFill>
                <a:latin typeface="標楷體" pitchFamily="65" charset="-120"/>
                <a:ea typeface="標楷體" pitchFamily="65" charset="-120"/>
              </a:rPr>
              <a:t>                 </a:t>
            </a:r>
            <a:r>
              <a:rPr lang="en-US" altLang="zh-TW" sz="6000" b="1" cap="none" dirty="0">
                <a:solidFill>
                  <a:schemeClr val="tx1"/>
                </a:solidFill>
                <a:latin typeface="標楷體" pitchFamily="65" charset="-120"/>
                <a:ea typeface="標楷體" pitchFamily="65" charset="-120"/>
              </a:rPr>
              <a:t>Q&amp;A</a:t>
            </a:r>
            <a:r>
              <a:rPr lang="en-US" altLang="zh-TW" sz="3200" b="1" cap="none" dirty="0">
                <a:solidFill>
                  <a:schemeClr val="tx1"/>
                </a:solidFill>
                <a:latin typeface="標楷體" pitchFamily="65" charset="-120"/>
                <a:ea typeface="標楷體" pitchFamily="65" charset="-120"/>
              </a:rPr>
              <a:t/>
            </a:r>
            <a:br>
              <a:rPr lang="en-US" altLang="zh-TW" sz="3200" b="1" cap="none" dirty="0">
                <a:solidFill>
                  <a:schemeClr val="tx1"/>
                </a:solidFill>
                <a:latin typeface="標楷體" pitchFamily="65" charset="-120"/>
                <a:ea typeface="標楷體" pitchFamily="65" charset="-120"/>
              </a:rPr>
            </a:br>
            <a:r>
              <a:rPr lang="en-US" altLang="zh-TW" sz="3200" b="1" cap="none" dirty="0">
                <a:solidFill>
                  <a:schemeClr val="tx1"/>
                </a:solidFill>
                <a:latin typeface="標楷體" pitchFamily="65" charset="-120"/>
                <a:ea typeface="標楷體" pitchFamily="65" charset="-120"/>
              </a:rPr>
              <a:t>Q1</a:t>
            </a:r>
            <a:r>
              <a:rPr lang="zh-TW" altLang="en-US" sz="3200" b="1" cap="none" dirty="0">
                <a:solidFill>
                  <a:schemeClr val="tx1"/>
                </a:solidFill>
                <a:latin typeface="標楷體" pitchFamily="65" charset="-120"/>
                <a:ea typeface="標楷體" pitchFamily="65" charset="-120"/>
              </a:rPr>
              <a:t> 錯過送件時間或資料準備不及，來不及送件怎麼辦</a:t>
            </a:r>
            <a:r>
              <a:rPr lang="en-US" altLang="zh-TW" sz="3200" b="1" cap="none" dirty="0">
                <a:solidFill>
                  <a:schemeClr val="tx1"/>
                </a:solidFill>
                <a:latin typeface="標楷體" pitchFamily="65" charset="-120"/>
                <a:ea typeface="標楷體" pitchFamily="65" charset="-120"/>
              </a:rPr>
              <a:t>?</a:t>
            </a:r>
            <a:endParaRPr lang="zh-TW" altLang="en-US" sz="3200" b="1" cap="none" dirty="0">
              <a:solidFill>
                <a:schemeClr val="tx1"/>
              </a:solidFill>
              <a:latin typeface="標楷體" pitchFamily="65" charset="-120"/>
              <a:ea typeface="標楷體" pitchFamily="65" charset="-120"/>
            </a:endParaRPr>
          </a:p>
        </p:txBody>
      </p:sp>
      <p:sp>
        <p:nvSpPr>
          <p:cNvPr id="29699" name="內容版面配置區 2"/>
          <p:cNvSpPr>
            <a:spLocks noGrp="1"/>
          </p:cNvSpPr>
          <p:nvPr>
            <p:ph sz="quarter" idx="1"/>
          </p:nvPr>
        </p:nvSpPr>
        <p:spPr>
          <a:xfrm>
            <a:off x="457200" y="1988840"/>
            <a:ext cx="7859216" cy="4484985"/>
          </a:xfrm>
        </p:spPr>
        <p:txBody>
          <a:bodyPr/>
          <a:lstStyle/>
          <a:p>
            <a:pPr eaLnBrk="1" hangingPunct="1">
              <a:buClr>
                <a:srgbClr val="FE8637"/>
              </a:buClr>
              <a:buFont typeface="Wingdings" pitchFamily="2" charset="2"/>
              <a:buNone/>
            </a:pPr>
            <a:r>
              <a:rPr lang="en-US" altLang="zh-TW" sz="3200" b="1" dirty="0">
                <a:latin typeface="標楷體" pitchFamily="65" charset="-120"/>
                <a:ea typeface="標楷體" pitchFamily="65" charset="-120"/>
              </a:rPr>
              <a:t>A:</a:t>
            </a:r>
          </a:p>
          <a:p>
            <a:pPr eaLnBrk="1" hangingPunct="1">
              <a:buClr>
                <a:srgbClr val="FE8637"/>
              </a:buClr>
              <a:buFont typeface="Wingdings" pitchFamily="2" charset="2"/>
              <a:buNone/>
            </a:pPr>
            <a:r>
              <a:rPr lang="zh-TW" altLang="en-US" b="1" dirty="0">
                <a:latin typeface="標楷體" pitchFamily="65" charset="-120"/>
                <a:ea typeface="標楷體" pitchFamily="65" charset="-120"/>
              </a:rPr>
              <a:t>一</a:t>
            </a:r>
            <a:r>
              <a:rPr lang="en-US" altLang="zh-TW" b="1" dirty="0">
                <a:latin typeface="標楷體"/>
                <a:ea typeface="標楷體"/>
              </a:rPr>
              <a:t>､</a:t>
            </a:r>
            <a:r>
              <a:rPr lang="zh-TW" altLang="en-US" b="1" dirty="0">
                <a:latin typeface="標楷體" pitchFamily="65" charset="-120"/>
                <a:ea typeface="標楷體" pitchFamily="65" charset="-120"/>
              </a:rPr>
              <a:t>學前鑑定中心學校</a:t>
            </a:r>
            <a:r>
              <a:rPr lang="zh-TW" altLang="en-US" dirty="0">
                <a:latin typeface="標楷體" pitchFamily="65" charset="-120"/>
                <a:ea typeface="標楷體" pitchFamily="65" charset="-120"/>
              </a:rPr>
              <a:t>不處理逾期文件，請事先聯繫特殊</a:t>
            </a:r>
            <a:endParaRPr lang="en-US" altLang="zh-TW" dirty="0">
              <a:latin typeface="標楷體" pitchFamily="65" charset="-120"/>
              <a:ea typeface="標楷體" pitchFamily="65" charset="-120"/>
            </a:endParaRPr>
          </a:p>
          <a:p>
            <a:pPr eaLnBrk="1" hangingPunct="1">
              <a:buClr>
                <a:srgbClr val="FE8637"/>
              </a:buClr>
              <a:buFont typeface="Wingdings" pitchFamily="2" charset="2"/>
              <a:buNone/>
            </a:pPr>
            <a:r>
              <a:rPr lang="en-US" altLang="zh-TW" dirty="0">
                <a:latin typeface="標楷體" pitchFamily="65" charset="-120"/>
                <a:ea typeface="標楷體" pitchFamily="65" charset="-120"/>
              </a:rPr>
              <a:t>    </a:t>
            </a:r>
            <a:r>
              <a:rPr lang="zh-TW" altLang="en-US" dirty="0">
                <a:latin typeface="標楷體" pitchFamily="65" charset="-120"/>
                <a:ea typeface="標楷體" pitchFamily="65" charset="-120"/>
              </a:rPr>
              <a:t>教育資源中心並且</a:t>
            </a:r>
            <a:r>
              <a:rPr lang="zh-TW" altLang="en-US" u="sng" dirty="0">
                <a:latin typeface="標楷體" pitchFamily="65" charset="-120"/>
                <a:ea typeface="標楷體" pitchFamily="65" charset="-120"/>
              </a:rPr>
              <a:t>函文</a:t>
            </a:r>
            <a:r>
              <a:rPr lang="zh-TW" altLang="en-US" dirty="0">
                <a:latin typeface="標楷體" pitchFamily="65" charset="-120"/>
                <a:ea typeface="標楷體" pitchFamily="65" charset="-120"/>
              </a:rPr>
              <a:t>本府特殊教育科敘明逾期原因</a:t>
            </a:r>
            <a:r>
              <a:rPr lang="en-US" altLang="zh-TW" dirty="0">
                <a:latin typeface="標楷體" pitchFamily="65" charset="-120"/>
                <a:ea typeface="標楷體" pitchFamily="65" charset="-120"/>
              </a:rPr>
              <a:t/>
            </a:r>
            <a:br>
              <a:rPr lang="en-US" altLang="zh-TW" dirty="0">
                <a:latin typeface="標楷體" pitchFamily="65" charset="-120"/>
                <a:ea typeface="標楷體" pitchFamily="65" charset="-120"/>
              </a:rPr>
            </a:br>
            <a:r>
              <a:rPr lang="zh-TW" altLang="en-US" dirty="0">
                <a:latin typeface="標楷體" pitchFamily="65" charset="-120"/>
                <a:ea typeface="標楷體" pitchFamily="65" charset="-120"/>
              </a:rPr>
              <a:t>  </a:t>
            </a:r>
            <a:r>
              <a:rPr lang="en-US" altLang="zh-TW" dirty="0">
                <a:latin typeface="標楷體" pitchFamily="65" charset="-120"/>
                <a:ea typeface="標楷體" pitchFamily="65" charset="-120"/>
              </a:rPr>
              <a:t>(</a:t>
            </a:r>
            <a:r>
              <a:rPr lang="zh-TW" altLang="en-US" dirty="0">
                <a:latin typeface="標楷體" pitchFamily="65" charset="-120"/>
                <a:ea typeface="標楷體" pitchFamily="65" charset="-120"/>
              </a:rPr>
              <a:t>未函文者恕不受理</a:t>
            </a:r>
            <a:r>
              <a:rPr lang="en-US" altLang="zh-TW" dirty="0">
                <a:latin typeface="標楷體" pitchFamily="65" charset="-120"/>
                <a:ea typeface="標楷體" pitchFamily="65" charset="-120"/>
              </a:rPr>
              <a:t>)</a:t>
            </a:r>
            <a:r>
              <a:rPr lang="zh-TW" altLang="en-US" dirty="0">
                <a:latin typeface="標楷體" pitchFamily="65" charset="-120"/>
                <a:ea typeface="標楷體" pitchFamily="65" charset="-120"/>
              </a:rPr>
              <a:t>。</a:t>
            </a:r>
            <a:endParaRPr lang="en-US" altLang="zh-TW" dirty="0">
              <a:latin typeface="標楷體" pitchFamily="65" charset="-120"/>
              <a:ea typeface="標楷體" pitchFamily="65" charset="-120"/>
            </a:endParaRPr>
          </a:p>
          <a:p>
            <a:pPr eaLnBrk="1" hangingPunct="1">
              <a:buClr>
                <a:srgbClr val="FE8637"/>
              </a:buClr>
              <a:buFont typeface="Wingdings" pitchFamily="2" charset="2"/>
              <a:buNone/>
            </a:pPr>
            <a:endParaRPr lang="en-US" altLang="zh-TW" dirty="0">
              <a:solidFill>
                <a:srgbClr val="800000"/>
              </a:solidFill>
              <a:latin typeface="標楷體" pitchFamily="65" charset="-120"/>
              <a:ea typeface="標楷體" pitchFamily="65" charset="-120"/>
            </a:endParaRPr>
          </a:p>
          <a:p>
            <a:pPr marL="0" indent="0" eaLnBrk="1" hangingPunct="1">
              <a:buNone/>
            </a:pPr>
            <a:r>
              <a:rPr lang="zh-TW" altLang="en-US" dirty="0">
                <a:latin typeface="標楷體" pitchFamily="65" charset="-120"/>
                <a:ea typeface="標楷體" pitchFamily="65" charset="-120"/>
              </a:rPr>
              <a:t>二</a:t>
            </a:r>
            <a:r>
              <a:rPr lang="en-US" altLang="zh-TW" dirty="0">
                <a:latin typeface="標楷體"/>
                <a:ea typeface="標楷體"/>
              </a:rPr>
              <a:t>､</a:t>
            </a:r>
            <a:r>
              <a:rPr lang="zh-TW" altLang="en-US" dirty="0">
                <a:latin typeface="標楷體" pitchFamily="65" charset="-120"/>
                <a:ea typeface="標楷體" pitchFamily="65" charset="-120"/>
              </a:rPr>
              <a:t>無特殊緊急原因請於下一次期程再提出。</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標題 1"/>
          <p:cNvSpPr>
            <a:spLocks noGrp="1"/>
          </p:cNvSpPr>
          <p:nvPr>
            <p:ph type="title"/>
          </p:nvPr>
        </p:nvSpPr>
        <p:spPr bwMode="auto">
          <a:xfrm>
            <a:off x="467544" y="908720"/>
            <a:ext cx="7467600" cy="1143000"/>
          </a:xfrm>
        </p:spPr>
        <p:txBody>
          <a:bodyPr wrap="square" lIns="91440" tIns="45720" rIns="91440" bIns="45720" numCol="1" anchorCtr="0" compatLnSpc="1">
            <a:prstTxWarp prst="textNoShape">
              <a:avLst/>
            </a:prstTxWarp>
            <a:normAutofit/>
          </a:bodyPr>
          <a:lstStyle/>
          <a:p>
            <a:pPr eaLnBrk="1" hangingPunct="1">
              <a:defRPr/>
            </a:pPr>
            <a:r>
              <a:rPr lang="en-US" altLang="zh-TW" sz="3200" b="1" cap="none" dirty="0">
                <a:solidFill>
                  <a:schemeClr val="tx1"/>
                </a:solidFill>
                <a:latin typeface="標楷體" pitchFamily="65" charset="-120"/>
                <a:ea typeface="標楷體" pitchFamily="65" charset="-120"/>
              </a:rPr>
              <a:t>Q2</a:t>
            </a:r>
            <a:r>
              <a:rPr lang="zh-TW" altLang="en-US" sz="3200" b="1" cap="none" dirty="0">
                <a:solidFill>
                  <a:schemeClr val="tx1"/>
                </a:solidFill>
                <a:latin typeface="標楷體" pitchFamily="65" charset="-120"/>
                <a:ea typeface="標楷體" pitchFamily="65" charset="-120"/>
              </a:rPr>
              <a:t> 緊急個案</a:t>
            </a:r>
            <a:r>
              <a:rPr lang="en-US" altLang="zh-TW" sz="3200" b="1" cap="none" dirty="0">
                <a:solidFill>
                  <a:schemeClr val="tx1"/>
                </a:solidFill>
                <a:latin typeface="標楷體" panose="03000509000000000000" pitchFamily="65" charset="-120"/>
                <a:ea typeface="標楷體" panose="03000509000000000000" pitchFamily="65" charset="-120"/>
              </a:rPr>
              <a:t>(</a:t>
            </a:r>
            <a:r>
              <a:rPr lang="zh-TW" altLang="en-US" sz="3200" b="1" cap="none" dirty="0">
                <a:solidFill>
                  <a:schemeClr val="tx1"/>
                </a:solidFill>
                <a:latin typeface="標楷體" panose="03000509000000000000" pitchFamily="65" charset="-120"/>
                <a:ea typeface="標楷體" panose="03000509000000000000" pitchFamily="65" charset="-120"/>
              </a:rPr>
              <a:t>如</a:t>
            </a:r>
            <a:r>
              <a:rPr lang="en-US" altLang="zh-TW" sz="3200" b="1" cap="none" dirty="0">
                <a:solidFill>
                  <a:schemeClr val="tx1"/>
                </a:solidFill>
                <a:latin typeface="標楷體" panose="03000509000000000000" pitchFamily="65" charset="-120"/>
                <a:ea typeface="標楷體" panose="03000509000000000000" pitchFamily="65" charset="-120"/>
              </a:rPr>
              <a:t>:</a:t>
            </a:r>
            <a:r>
              <a:rPr lang="zh-TW" altLang="en-US" sz="3200" b="1" cap="none" dirty="0">
                <a:solidFill>
                  <a:schemeClr val="tx1"/>
                </a:solidFill>
                <a:latin typeface="標楷體" panose="03000509000000000000" pitchFamily="65" charset="-120"/>
                <a:ea typeface="標楷體" panose="03000509000000000000" pitchFamily="65" charset="-120"/>
              </a:rPr>
              <a:t>突發事故、生病等</a:t>
            </a:r>
            <a:r>
              <a:rPr lang="en-US" altLang="zh-TW" sz="3200" b="1" cap="none" dirty="0">
                <a:solidFill>
                  <a:schemeClr val="tx1"/>
                </a:solidFill>
                <a:latin typeface="標楷體" panose="03000509000000000000" pitchFamily="65" charset="-120"/>
                <a:ea typeface="標楷體" panose="03000509000000000000" pitchFamily="65" charset="-120"/>
              </a:rPr>
              <a:t>)</a:t>
            </a:r>
            <a:r>
              <a:rPr lang="zh-TW" altLang="en-US" sz="3200" b="1" cap="none" dirty="0">
                <a:solidFill>
                  <a:schemeClr val="tx1"/>
                </a:solidFill>
                <a:latin typeface="標楷體" panose="03000509000000000000" pitchFamily="65" charset="-120"/>
                <a:ea typeface="標楷體" panose="03000509000000000000" pitchFamily="65" charset="-120"/>
              </a:rPr>
              <a:t>的鑑定安置時程</a:t>
            </a:r>
            <a:r>
              <a:rPr lang="en-US" altLang="zh-TW" sz="3200" b="1" cap="none" dirty="0">
                <a:solidFill>
                  <a:schemeClr val="tx1"/>
                </a:solidFill>
                <a:latin typeface="標楷體" panose="03000509000000000000" pitchFamily="65" charset="-120"/>
                <a:ea typeface="標楷體" panose="03000509000000000000" pitchFamily="65" charset="-120"/>
              </a:rPr>
              <a:t>?</a:t>
            </a:r>
            <a:endParaRPr lang="zh-TW" altLang="en-US" sz="3200" b="1" cap="none" dirty="0">
              <a:solidFill>
                <a:schemeClr val="tx1"/>
              </a:solidFill>
              <a:latin typeface="標楷體" panose="03000509000000000000" pitchFamily="65" charset="-120"/>
              <a:ea typeface="標楷體" panose="03000509000000000000" pitchFamily="65" charset="-120"/>
            </a:endParaRPr>
          </a:p>
        </p:txBody>
      </p:sp>
      <p:sp>
        <p:nvSpPr>
          <p:cNvPr id="31747" name="內容版面配置區 2"/>
          <p:cNvSpPr>
            <a:spLocks noGrp="1"/>
          </p:cNvSpPr>
          <p:nvPr>
            <p:ph sz="quarter" idx="1"/>
          </p:nvPr>
        </p:nvSpPr>
        <p:spPr>
          <a:xfrm>
            <a:off x="467544" y="2204864"/>
            <a:ext cx="7920880" cy="3052935"/>
          </a:xfrm>
        </p:spPr>
        <p:txBody>
          <a:bodyPr/>
          <a:lstStyle/>
          <a:p>
            <a:pPr marL="0" indent="0" eaLnBrk="1" hangingPunct="1">
              <a:buNone/>
            </a:pPr>
            <a:r>
              <a:rPr lang="en-US" altLang="zh-TW" sz="3200" dirty="0">
                <a:latin typeface="標楷體" panose="03000509000000000000" pitchFamily="65" charset="-120"/>
                <a:ea typeface="標楷體" panose="03000509000000000000" pitchFamily="65" charset="-120"/>
              </a:rPr>
              <a:t>A:</a:t>
            </a:r>
          </a:p>
          <a:p>
            <a:pPr marL="0" indent="0" eaLnBrk="1" hangingPunct="1">
              <a:buNone/>
            </a:pPr>
            <a:r>
              <a:rPr lang="zh-TW" altLang="en-US" sz="2800" dirty="0">
                <a:latin typeface="標楷體" panose="03000509000000000000" pitchFamily="65" charset="-120"/>
                <a:ea typeface="標楷體" panose="03000509000000000000" pitchFamily="65" charset="-120"/>
              </a:rPr>
              <a:t>一、緊急個案</a:t>
            </a:r>
            <a:r>
              <a:rPr lang="en-US" altLang="zh-TW" sz="2800" dirty="0">
                <a:latin typeface="標楷體" panose="03000509000000000000" pitchFamily="65" charset="-120"/>
                <a:ea typeface="標楷體" panose="03000509000000000000" pitchFamily="65" charset="-120"/>
              </a:rPr>
              <a:t>(</a:t>
            </a:r>
            <a:r>
              <a:rPr lang="zh-TW" altLang="en-US" sz="2800" dirty="0">
                <a:latin typeface="標楷體" panose="03000509000000000000" pitchFamily="65" charset="-120"/>
                <a:ea typeface="標楷體" panose="03000509000000000000" pitchFamily="65" charset="-120"/>
              </a:rPr>
              <a:t>指生病 、意外事故、 高風險提</a:t>
            </a:r>
            <a:r>
              <a:rPr lang="en-US" altLang="zh-TW" sz="2800" dirty="0">
                <a:latin typeface="標楷體" panose="03000509000000000000" pitchFamily="65" charset="-120"/>
                <a:ea typeface="標楷體" panose="03000509000000000000" pitchFamily="65" charset="-120"/>
              </a:rPr>
              <a:t/>
            </a:r>
            <a:br>
              <a:rPr lang="en-US" altLang="zh-TW" sz="2800" dirty="0">
                <a:latin typeface="標楷體" panose="03000509000000000000" pitchFamily="65" charset="-120"/>
                <a:ea typeface="標楷體" panose="03000509000000000000" pitchFamily="65" charset="-120"/>
              </a:rPr>
            </a:br>
            <a:r>
              <a:rPr lang="zh-TW" altLang="en-US" sz="2800" dirty="0">
                <a:latin typeface="標楷體" panose="03000509000000000000" pitchFamily="65" charset="-120"/>
                <a:ea typeface="標楷體" panose="03000509000000000000" pitchFamily="65" charset="-120"/>
              </a:rPr>
              <a:t>    報</a:t>
            </a:r>
            <a:r>
              <a:rPr lang="en-US" altLang="zh-TW" sz="2800" dirty="0">
                <a:latin typeface="標楷體" panose="03000509000000000000" pitchFamily="65" charset="-120"/>
                <a:ea typeface="標楷體" panose="03000509000000000000" pitchFamily="65" charset="-120"/>
              </a:rPr>
              <a:t>)</a:t>
            </a:r>
            <a:r>
              <a:rPr lang="zh-TW" altLang="en-US" sz="2800" dirty="0">
                <a:latin typeface="標楷體" panose="03000509000000000000" pitchFamily="65" charset="-120"/>
                <a:ea typeface="標楷體" panose="03000509000000000000" pitchFamily="65" charset="-120"/>
              </a:rPr>
              <a:t>，因應其特殊需求得隨時提出申請鑑定安</a:t>
            </a:r>
            <a:r>
              <a:rPr lang="en-US" altLang="zh-TW" sz="2800" dirty="0">
                <a:latin typeface="標楷體" panose="03000509000000000000" pitchFamily="65" charset="-120"/>
                <a:ea typeface="標楷體" panose="03000509000000000000" pitchFamily="65" charset="-120"/>
              </a:rPr>
              <a:t/>
            </a:r>
            <a:br>
              <a:rPr lang="en-US" altLang="zh-TW" sz="2800" dirty="0">
                <a:latin typeface="標楷體" panose="03000509000000000000" pitchFamily="65" charset="-120"/>
                <a:ea typeface="標楷體" panose="03000509000000000000" pitchFamily="65" charset="-120"/>
              </a:rPr>
            </a:br>
            <a:r>
              <a:rPr lang="zh-TW" altLang="en-US" sz="2800" dirty="0">
                <a:latin typeface="標楷體" panose="03000509000000000000" pitchFamily="65" charset="-120"/>
                <a:ea typeface="標楷體" panose="03000509000000000000" pitchFamily="65" charset="-120"/>
              </a:rPr>
              <a:t>    置。</a:t>
            </a:r>
            <a:endParaRPr lang="en-US" altLang="zh-TW" sz="2800" dirty="0">
              <a:latin typeface="標楷體" panose="03000509000000000000" pitchFamily="65" charset="-120"/>
              <a:ea typeface="標楷體" panose="03000509000000000000" pitchFamily="65" charset="-120"/>
            </a:endParaRPr>
          </a:p>
          <a:p>
            <a:pPr eaLnBrk="1" hangingPunct="1">
              <a:buClr>
                <a:srgbClr val="FE8637"/>
              </a:buClr>
              <a:buNone/>
            </a:pPr>
            <a:r>
              <a:rPr lang="zh-TW" altLang="en-US" sz="2800" dirty="0">
                <a:latin typeface="標楷體"/>
                <a:ea typeface="標楷體"/>
              </a:rPr>
              <a:t>二</a:t>
            </a:r>
            <a:r>
              <a:rPr lang="zh-TW" altLang="en-US" sz="2800" dirty="0">
                <a:latin typeface="標楷體" panose="03000509000000000000" pitchFamily="65" charset="-120"/>
                <a:ea typeface="標楷體" panose="03000509000000000000" pitchFamily="65" charset="-120"/>
              </a:rPr>
              <a:t>、請通知特殊教育資源中心且</a:t>
            </a:r>
            <a:r>
              <a:rPr lang="zh-TW" altLang="en-US" sz="2800" u="sng" dirty="0">
                <a:latin typeface="標楷體" pitchFamily="65" charset="-120"/>
                <a:ea typeface="標楷體" pitchFamily="65" charset="-120"/>
              </a:rPr>
              <a:t>函文</a:t>
            </a:r>
            <a:r>
              <a:rPr lang="zh-TW" altLang="en-US" sz="2800" dirty="0">
                <a:latin typeface="標楷體" pitchFamily="65" charset="-120"/>
                <a:ea typeface="標楷體" pitchFamily="65" charset="-120"/>
              </a:rPr>
              <a:t>本府特殊教</a:t>
            </a:r>
            <a:r>
              <a:rPr lang="en-US" altLang="zh-TW" sz="2800" dirty="0">
                <a:latin typeface="標楷體" pitchFamily="65" charset="-120"/>
                <a:ea typeface="標楷體" pitchFamily="65" charset="-120"/>
              </a:rPr>
              <a:t/>
            </a:r>
            <a:br>
              <a:rPr lang="en-US" altLang="zh-TW" sz="2800" dirty="0">
                <a:latin typeface="標楷體" pitchFamily="65" charset="-120"/>
                <a:ea typeface="標楷體" pitchFamily="65" charset="-120"/>
              </a:rPr>
            </a:br>
            <a:r>
              <a:rPr lang="zh-TW" altLang="en-US" sz="2800" dirty="0">
                <a:latin typeface="標楷體" pitchFamily="65" charset="-120"/>
                <a:ea typeface="標楷體" pitchFamily="65" charset="-120"/>
              </a:rPr>
              <a:t>  育科</a:t>
            </a:r>
            <a:r>
              <a:rPr lang="zh-TW" altLang="en-US" sz="2800" dirty="0">
                <a:latin typeface="標楷體"/>
                <a:ea typeface="標楷體"/>
              </a:rPr>
              <a:t>，依據檢核表檢附完整表件</a:t>
            </a:r>
            <a:r>
              <a:rPr lang="zh-TW" altLang="en-US" sz="2800" dirty="0">
                <a:latin typeface="標楷體" pitchFamily="65" charset="-120"/>
                <a:ea typeface="標楷體" pitchFamily="65" charset="-120"/>
              </a:rPr>
              <a:t>辦理鑑定送</a:t>
            </a:r>
            <a:r>
              <a:rPr lang="en-US" altLang="zh-TW" sz="2800" dirty="0">
                <a:latin typeface="標楷體" pitchFamily="65" charset="-120"/>
                <a:ea typeface="標楷體" pitchFamily="65" charset="-120"/>
              </a:rPr>
              <a:t/>
            </a:r>
            <a:br>
              <a:rPr lang="en-US" altLang="zh-TW" sz="2800" dirty="0">
                <a:latin typeface="標楷體" pitchFamily="65" charset="-120"/>
                <a:ea typeface="標楷體" pitchFamily="65" charset="-120"/>
              </a:rPr>
            </a:br>
            <a:r>
              <a:rPr lang="zh-TW" altLang="en-US" sz="2800" dirty="0">
                <a:latin typeface="標楷體" pitchFamily="65" charset="-120"/>
                <a:ea typeface="標楷體" pitchFamily="65" charset="-120"/>
              </a:rPr>
              <a:t>  件</a:t>
            </a:r>
            <a:r>
              <a:rPr lang="zh-TW" altLang="en-US" sz="2800" dirty="0">
                <a:latin typeface="標楷體"/>
                <a:ea typeface="標楷體"/>
              </a:rPr>
              <a:t>。</a:t>
            </a:r>
            <a:endParaRPr lang="zh-TW" altLang="en-US" sz="2800" dirty="0">
              <a:latin typeface="標楷體" pitchFamily="65" charset="-120"/>
              <a:ea typeface="標楷體" pitchFamily="65" charset="-12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標題 1"/>
          <p:cNvSpPr>
            <a:spLocks noGrp="1"/>
          </p:cNvSpPr>
          <p:nvPr>
            <p:ph type="title"/>
          </p:nvPr>
        </p:nvSpPr>
        <p:spPr bwMode="auto">
          <a:xfrm>
            <a:off x="457200" y="274638"/>
            <a:ext cx="8002588" cy="1143000"/>
          </a:xfrm>
        </p:spPr>
        <p:txBody>
          <a:bodyPr wrap="square" lIns="91440" tIns="45720" rIns="91440" bIns="45720" numCol="1" anchorCtr="0" compatLnSpc="1">
            <a:prstTxWarp prst="textNoShape">
              <a:avLst/>
            </a:prstTxWarp>
            <a:normAutofit fontScale="90000"/>
          </a:bodyPr>
          <a:lstStyle/>
          <a:p>
            <a:pPr eaLnBrk="1" hangingPunct="1">
              <a:defRPr/>
            </a:pPr>
            <a:r>
              <a:rPr lang="en-US" altLang="zh-TW" sz="3600" b="1" cap="none" dirty="0">
                <a:solidFill>
                  <a:schemeClr val="tx1"/>
                </a:solidFill>
                <a:latin typeface="標楷體" pitchFamily="65" charset="-120"/>
                <a:ea typeface="標楷體" pitchFamily="65" charset="-120"/>
              </a:rPr>
              <a:t>Q3</a:t>
            </a:r>
            <a:r>
              <a:rPr lang="zh-TW" altLang="en-US" sz="3600" b="1" cap="none" dirty="0">
                <a:solidFill>
                  <a:schemeClr val="tx1"/>
                </a:solidFill>
                <a:latin typeface="標楷體" pitchFamily="65" charset="-120"/>
                <a:ea typeface="標楷體" pitchFamily="65" charset="-120"/>
              </a:rPr>
              <a:t> 定期的鑑定安置會議之外才提出重新安置的個案是否可立即有特教教師服務</a:t>
            </a:r>
            <a:r>
              <a:rPr lang="en-US" altLang="zh-TW" sz="3600" b="1" cap="none" dirty="0">
                <a:solidFill>
                  <a:schemeClr val="tx1"/>
                </a:solidFill>
                <a:latin typeface="標楷體" pitchFamily="65" charset="-120"/>
                <a:ea typeface="標楷體" pitchFamily="65" charset="-120"/>
              </a:rPr>
              <a:t>?</a:t>
            </a:r>
            <a:endParaRPr lang="zh-TW" altLang="en-US" sz="3600" b="1" cap="none" dirty="0">
              <a:solidFill>
                <a:schemeClr val="tx1"/>
              </a:solidFill>
              <a:latin typeface="標楷體" pitchFamily="65" charset="-120"/>
              <a:ea typeface="標楷體" pitchFamily="65" charset="-120"/>
            </a:endParaRPr>
          </a:p>
        </p:txBody>
      </p:sp>
      <p:sp>
        <p:nvSpPr>
          <p:cNvPr id="32771" name="內容版面配置區 2"/>
          <p:cNvSpPr>
            <a:spLocks noGrp="1"/>
          </p:cNvSpPr>
          <p:nvPr>
            <p:ph sz="quarter" idx="1"/>
          </p:nvPr>
        </p:nvSpPr>
        <p:spPr>
          <a:xfrm>
            <a:off x="457200" y="1600200"/>
            <a:ext cx="8002588" cy="4873625"/>
          </a:xfrm>
        </p:spPr>
        <p:txBody>
          <a:bodyPr/>
          <a:lstStyle/>
          <a:p>
            <a:pPr marL="0" indent="0" eaLnBrk="1" hangingPunct="1">
              <a:buNone/>
            </a:pPr>
            <a:r>
              <a:rPr lang="en-US" altLang="zh-TW" sz="3200" dirty="0">
                <a:latin typeface="標楷體" pitchFamily="65" charset="-120"/>
                <a:ea typeface="標楷體" pitchFamily="65" charset="-120"/>
              </a:rPr>
              <a:t>A:</a:t>
            </a:r>
          </a:p>
          <a:p>
            <a:pPr marL="0" indent="0" eaLnBrk="1" hangingPunct="1">
              <a:buNone/>
            </a:pPr>
            <a:r>
              <a:rPr lang="zh-TW" altLang="en-US" dirty="0">
                <a:solidFill>
                  <a:srgbClr val="3333FF"/>
                </a:solidFill>
                <a:latin typeface="標楷體" pitchFamily="65" charset="-120"/>
                <a:ea typeface="標楷體" pitchFamily="65" charset="-120"/>
              </a:rPr>
              <a:t>一、安置於特教班依班級實際狀況給予服務</a:t>
            </a:r>
            <a:endParaRPr lang="en-US" altLang="zh-TW" dirty="0">
              <a:solidFill>
                <a:srgbClr val="3333FF"/>
              </a:solidFill>
              <a:latin typeface="標楷體" pitchFamily="65" charset="-120"/>
              <a:ea typeface="標楷體" pitchFamily="65" charset="-120"/>
            </a:endParaRPr>
          </a:p>
          <a:p>
            <a:pPr marL="0" indent="0" eaLnBrk="1" hangingPunct="1">
              <a:buNone/>
            </a:pPr>
            <a:endParaRPr lang="zh-TW" altLang="en-US" dirty="0">
              <a:latin typeface="標楷體" pitchFamily="65" charset="-120"/>
              <a:ea typeface="標楷體" pitchFamily="65" charset="-120"/>
            </a:endParaRPr>
          </a:p>
          <a:p>
            <a:pPr marL="0" indent="0" eaLnBrk="1" hangingPunct="1">
              <a:buNone/>
            </a:pPr>
            <a:r>
              <a:rPr lang="zh-TW" altLang="en-US" dirty="0">
                <a:latin typeface="標楷體" pitchFamily="65" charset="-120"/>
                <a:ea typeface="標楷體" pitchFamily="65" charset="-120"/>
              </a:rPr>
              <a:t>二、安置</a:t>
            </a:r>
            <a:r>
              <a:rPr lang="zh-TW" altLang="en-US" dirty="0">
                <a:solidFill>
                  <a:srgbClr val="000000"/>
                </a:solidFill>
                <a:latin typeface="標楷體" pitchFamily="65" charset="-120"/>
                <a:ea typeface="標楷體" pitchFamily="65" charset="-120"/>
              </a:rPr>
              <a:t>為巡輔班</a:t>
            </a:r>
            <a:r>
              <a:rPr lang="zh-TW" altLang="en-US" dirty="0">
                <a:latin typeface="標楷體" pitchFamily="65" charset="-120"/>
                <a:ea typeface="標楷體" pitchFamily="65" charset="-120"/>
              </a:rPr>
              <a:t>若巡輔教師已分配完服務個案，則需等</a:t>
            </a:r>
            <a:r>
              <a:rPr lang="en-US" altLang="zh-TW" dirty="0">
                <a:latin typeface="標楷體" pitchFamily="65" charset="-120"/>
                <a:ea typeface="標楷體" pitchFamily="65" charset="-120"/>
              </a:rPr>
              <a:t/>
            </a:r>
            <a:br>
              <a:rPr lang="en-US" altLang="zh-TW" dirty="0">
                <a:latin typeface="標楷體" pitchFamily="65" charset="-120"/>
                <a:ea typeface="標楷體" pitchFamily="65" charset="-120"/>
              </a:rPr>
            </a:br>
            <a:r>
              <a:rPr lang="zh-TW" altLang="en-US" dirty="0">
                <a:latin typeface="標楷體" pitchFamily="65" charset="-120"/>
                <a:ea typeface="標楷體" pitchFamily="65" charset="-120"/>
              </a:rPr>
              <a:t>    至下學期方有服務。</a:t>
            </a:r>
            <a:endParaRPr lang="en-US" altLang="zh-TW" dirty="0">
              <a:latin typeface="標楷體" pitchFamily="65" charset="-120"/>
              <a:ea typeface="標楷體" pitchFamily="65" charset="-120"/>
            </a:endParaRPr>
          </a:p>
          <a:p>
            <a:pPr marL="0" indent="0" eaLnBrk="1" hangingPunct="1">
              <a:buNone/>
            </a:pPr>
            <a:endParaRPr lang="en-US" altLang="zh-TW" dirty="0">
              <a:latin typeface="標楷體" pitchFamily="65" charset="-120"/>
              <a:ea typeface="標楷體" pitchFamily="65" charset="-120"/>
            </a:endParaRPr>
          </a:p>
          <a:p>
            <a:pPr marL="0" indent="0" eaLnBrk="1" hangingPunct="1">
              <a:buNone/>
            </a:pPr>
            <a:r>
              <a:rPr lang="zh-TW" altLang="en-US" dirty="0">
                <a:latin typeface="標楷體" pitchFamily="65" charset="-120"/>
                <a:ea typeface="標楷體" pitchFamily="65" charset="-120"/>
              </a:rPr>
              <a:t>三、特殊個案除外，例如學生從縣外轉入或社會處臨時安</a:t>
            </a:r>
            <a:r>
              <a:rPr lang="en-US" altLang="zh-TW" dirty="0">
                <a:latin typeface="標楷體" pitchFamily="65" charset="-120"/>
                <a:ea typeface="標楷體" pitchFamily="65" charset="-120"/>
              </a:rPr>
              <a:t/>
            </a:r>
            <a:br>
              <a:rPr lang="en-US" altLang="zh-TW" dirty="0">
                <a:latin typeface="標楷體" pitchFamily="65" charset="-120"/>
                <a:ea typeface="標楷體" pitchFamily="65" charset="-120"/>
              </a:rPr>
            </a:br>
            <a:r>
              <a:rPr lang="zh-TW" altLang="en-US" dirty="0">
                <a:latin typeface="標楷體" pitchFamily="65" charset="-120"/>
                <a:ea typeface="標楷體" pitchFamily="65" charset="-120"/>
              </a:rPr>
              <a:t>    置，特教教師衡量可以再納入服務時，可立即給予服</a:t>
            </a:r>
            <a:r>
              <a:rPr lang="en-US" altLang="zh-TW" dirty="0">
                <a:latin typeface="標楷體" pitchFamily="65" charset="-120"/>
                <a:ea typeface="標楷體" pitchFamily="65" charset="-120"/>
              </a:rPr>
              <a:t/>
            </a:r>
            <a:br>
              <a:rPr lang="en-US" altLang="zh-TW" dirty="0">
                <a:latin typeface="標楷體" pitchFamily="65" charset="-120"/>
                <a:ea typeface="標楷體" pitchFamily="65" charset="-120"/>
              </a:rPr>
            </a:br>
            <a:r>
              <a:rPr lang="zh-TW" altLang="en-US" dirty="0">
                <a:latin typeface="標楷體" pitchFamily="65" charset="-120"/>
                <a:ea typeface="標楷體" pitchFamily="65" charset="-120"/>
              </a:rPr>
              <a:t>    務。</a:t>
            </a:r>
          </a:p>
          <a:p>
            <a:pPr eaLnBrk="1" hangingPunct="1"/>
            <a:endParaRPr lang="zh-TW" altLang="en-US" sz="3200"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67544" y="476672"/>
            <a:ext cx="7704856" cy="1512168"/>
          </a:xfrm>
        </p:spPr>
        <p:txBody>
          <a:bodyPr>
            <a:normAutofit fontScale="90000"/>
          </a:bodyPr>
          <a:lstStyle/>
          <a:p>
            <a:pPr>
              <a:defRPr/>
            </a:pPr>
            <a:r>
              <a:rPr lang="en-US" altLang="zh-TW" dirty="0"/>
              <a:t/>
            </a:r>
            <a:br>
              <a:rPr lang="en-US" altLang="zh-TW" dirty="0"/>
            </a:br>
            <a:r>
              <a:rPr lang="en-US" altLang="zh-TW" dirty="0"/>
              <a:t/>
            </a:r>
            <a:br>
              <a:rPr lang="en-US" altLang="zh-TW" dirty="0"/>
            </a:br>
            <a:r>
              <a:rPr lang="en-US" altLang="zh-TW" dirty="0"/>
              <a:t/>
            </a:r>
            <a:br>
              <a:rPr lang="en-US" altLang="zh-TW" dirty="0"/>
            </a:br>
            <a:r>
              <a:rPr lang="en-US" altLang="zh-TW" dirty="0"/>
              <a:t/>
            </a:r>
            <a:br>
              <a:rPr lang="en-US" altLang="zh-TW" dirty="0"/>
            </a:br>
            <a:r>
              <a:rPr lang="en-US" altLang="zh-TW" dirty="0"/>
              <a:t/>
            </a:r>
            <a:br>
              <a:rPr lang="en-US" altLang="zh-TW" dirty="0"/>
            </a:br>
            <a:r>
              <a:rPr lang="zh-TW" altLang="en-US" dirty="0"/>
              <a:t/>
            </a:r>
            <a:br>
              <a:rPr lang="zh-TW" altLang="en-US" dirty="0"/>
            </a:br>
            <a:r>
              <a:rPr lang="en-US" altLang="zh-TW" dirty="0"/>
              <a:t/>
            </a:r>
            <a:br>
              <a:rPr lang="en-US" altLang="zh-TW" dirty="0"/>
            </a:br>
            <a:r>
              <a:rPr lang="en-US" altLang="zh-TW" dirty="0"/>
              <a:t>Q4</a:t>
            </a:r>
            <a:r>
              <a:rPr lang="zh-TW" altLang="en-US" dirty="0"/>
              <a:t> </a:t>
            </a:r>
            <a:r>
              <a:rPr lang="zh-TW" altLang="en-US" sz="3600" b="1" dirty="0">
                <a:latin typeface="標楷體" pitchFamily="65" charset="-120"/>
                <a:ea typeface="標楷體" pitchFamily="65" charset="-120"/>
              </a:rPr>
              <a:t>已經鑑定過的學生</a:t>
            </a:r>
            <a:r>
              <a:rPr lang="en-US" altLang="zh-TW" sz="3600" b="1" dirty="0">
                <a:latin typeface="標楷體" pitchFamily="65" charset="-120"/>
                <a:ea typeface="標楷體" pitchFamily="65" charset="-120"/>
              </a:rPr>
              <a:t>,</a:t>
            </a:r>
            <a:r>
              <a:rPr lang="zh-TW" altLang="en-US" sz="3600" b="1" dirty="0">
                <a:latin typeface="標楷體" pitchFamily="65" charset="-120"/>
                <a:ea typeface="標楷體" pitchFamily="65" charset="-120"/>
              </a:rPr>
              <a:t>在就學期間特殊身分之</a:t>
            </a:r>
            <a:r>
              <a:rPr lang="en-US" altLang="zh-TW" sz="3600" b="1" dirty="0">
                <a:latin typeface="標楷體" panose="03000509000000000000" pitchFamily="65" charset="-120"/>
                <a:ea typeface="標楷體" panose="03000509000000000000" pitchFamily="65" charset="-120"/>
              </a:rPr>
              <a:t>｢</a:t>
            </a:r>
            <a:r>
              <a:rPr lang="zh-TW" altLang="en-US" sz="3600" b="1" dirty="0">
                <a:solidFill>
                  <a:schemeClr val="tx1"/>
                </a:solidFill>
                <a:latin typeface="標楷體" panose="03000509000000000000" pitchFamily="65" charset="-120"/>
                <a:ea typeface="標楷體" panose="03000509000000000000" pitchFamily="65" charset="-120"/>
              </a:rPr>
              <a:t>適用階段 </a:t>
            </a:r>
            <a:r>
              <a:rPr lang="en-US" altLang="zh-TW" sz="3600" b="1" dirty="0">
                <a:solidFill>
                  <a:schemeClr val="tx1"/>
                </a:solidFill>
                <a:latin typeface="標楷體" panose="03000509000000000000" pitchFamily="65" charset="-120"/>
                <a:ea typeface="標楷體" panose="03000509000000000000" pitchFamily="65" charset="-120"/>
              </a:rPr>
              <a:t>/</a:t>
            </a:r>
            <a:r>
              <a:rPr lang="zh-TW" altLang="en-US" sz="3600" b="1" dirty="0">
                <a:solidFill>
                  <a:schemeClr val="tx1"/>
                </a:solidFill>
                <a:latin typeface="標楷體" panose="03000509000000000000" pitchFamily="65" charset="-120"/>
                <a:ea typeface="標楷體" panose="03000509000000000000" pitchFamily="65" charset="-120"/>
              </a:rPr>
              <a:t>有效日期</a:t>
            </a:r>
            <a:r>
              <a:rPr lang="en-US" altLang="zh-TW" sz="3600" b="1" dirty="0">
                <a:latin typeface="標楷體" panose="03000509000000000000" pitchFamily="65" charset="-120"/>
                <a:ea typeface="標楷體" panose="03000509000000000000" pitchFamily="65" charset="-120"/>
              </a:rPr>
              <a:t>｣</a:t>
            </a:r>
            <a:r>
              <a:rPr lang="zh-TW" altLang="en-US" sz="3600" b="1" dirty="0">
                <a:latin typeface="標楷體" pitchFamily="65" charset="-120"/>
                <a:ea typeface="標楷體" pitchFamily="65" charset="-120"/>
              </a:rPr>
              <a:t>失效應怎麼辦</a:t>
            </a:r>
            <a:r>
              <a:rPr lang="en-US" altLang="zh-TW" sz="3600" b="1" dirty="0">
                <a:latin typeface="標楷體" pitchFamily="65" charset="-120"/>
                <a:ea typeface="標楷體" pitchFamily="65" charset="-120"/>
              </a:rPr>
              <a:t>?</a:t>
            </a:r>
            <a:endParaRPr lang="zh-TW" altLang="en-US" sz="3600" b="1" dirty="0">
              <a:latin typeface="標楷體" panose="03000509000000000000" pitchFamily="65" charset="-120"/>
              <a:ea typeface="標楷體" panose="03000509000000000000" pitchFamily="65" charset="-120"/>
            </a:endParaRPr>
          </a:p>
        </p:txBody>
      </p:sp>
      <p:sp>
        <p:nvSpPr>
          <p:cNvPr id="33795" name="內容版面配置區 2"/>
          <p:cNvSpPr>
            <a:spLocks noGrp="1"/>
          </p:cNvSpPr>
          <p:nvPr>
            <p:ph sz="quarter" idx="1"/>
          </p:nvPr>
        </p:nvSpPr>
        <p:spPr>
          <a:xfrm>
            <a:off x="467544" y="2348880"/>
            <a:ext cx="7467600" cy="3268960"/>
          </a:xfrm>
        </p:spPr>
        <p:txBody>
          <a:bodyPr/>
          <a:lstStyle/>
          <a:p>
            <a:pPr marL="0" indent="0">
              <a:buNone/>
            </a:pPr>
            <a:r>
              <a:rPr lang="en-US" altLang="zh-TW" sz="3200" dirty="0">
                <a:latin typeface="標楷體" pitchFamily="65" charset="-120"/>
                <a:ea typeface="標楷體" pitchFamily="65" charset="-120"/>
              </a:rPr>
              <a:t>A:</a:t>
            </a:r>
          </a:p>
          <a:p>
            <a:pPr marL="0" indent="0">
              <a:buNone/>
            </a:pPr>
            <a:r>
              <a:rPr lang="zh-TW" altLang="en-US" dirty="0">
                <a:latin typeface="標楷體" pitchFamily="65" charset="-120"/>
                <a:ea typeface="標楷體" pitchFamily="65" charset="-120"/>
              </a:rPr>
              <a:t>一、在鑑定安置作業期程提報</a:t>
            </a:r>
            <a:r>
              <a:rPr lang="en-US" altLang="zh-TW" b="1" dirty="0">
                <a:latin typeface="標楷體" panose="03000509000000000000" pitchFamily="65" charset="-120"/>
                <a:ea typeface="標楷體" panose="03000509000000000000" pitchFamily="65" charset="-120"/>
              </a:rPr>
              <a:t>｢</a:t>
            </a:r>
            <a:r>
              <a:rPr lang="zh-TW" altLang="en-US" dirty="0">
                <a:latin typeface="標楷體" pitchFamily="65" charset="-120"/>
                <a:ea typeface="標楷體" pitchFamily="65" charset="-120"/>
              </a:rPr>
              <a:t>重新評估</a:t>
            </a:r>
            <a:r>
              <a:rPr lang="en-US" altLang="zh-TW" b="1" dirty="0">
                <a:latin typeface="標楷體" panose="03000509000000000000" pitchFamily="65" charset="-120"/>
                <a:ea typeface="標楷體" panose="03000509000000000000" pitchFamily="65" charset="-120"/>
              </a:rPr>
              <a:t>｣</a:t>
            </a:r>
            <a:r>
              <a:rPr lang="zh-TW" altLang="en-US" dirty="0">
                <a:latin typeface="標楷體" pitchFamily="65" charset="-120"/>
                <a:ea typeface="標楷體" pitchFamily="65" charset="-120"/>
              </a:rPr>
              <a:t>之鑑定</a:t>
            </a:r>
            <a:endParaRPr lang="en-US" altLang="zh-TW" dirty="0">
              <a:latin typeface="標楷體" pitchFamily="65" charset="-120"/>
              <a:ea typeface="標楷體" pitchFamily="65" charset="-120"/>
            </a:endParaRPr>
          </a:p>
          <a:p>
            <a:pPr marL="0" indent="0">
              <a:buNone/>
            </a:pPr>
            <a:r>
              <a:rPr lang="zh-TW" altLang="en-US" dirty="0">
                <a:latin typeface="標楷體" pitchFamily="65" charset="-120"/>
                <a:ea typeface="標楷體" pitchFamily="65" charset="-120"/>
              </a:rPr>
              <a:t>二、</a:t>
            </a:r>
            <a:r>
              <a:rPr lang="zh-TW" altLang="en-US" dirty="0">
                <a:solidFill>
                  <a:srgbClr val="000000"/>
                </a:solidFill>
                <a:latin typeface="標楷體" pitchFamily="65" charset="-120"/>
                <a:ea typeface="標楷體" pitchFamily="65" charset="-120"/>
              </a:rPr>
              <a:t>信封提報類組</a:t>
            </a:r>
            <a:r>
              <a:rPr lang="en-US" altLang="zh-TW" b="1" dirty="0">
                <a:solidFill>
                  <a:srgbClr val="FF0000"/>
                </a:solidFill>
                <a:latin typeface="標楷體" pitchFamily="65" charset="-120"/>
                <a:ea typeface="標楷體" pitchFamily="65" charset="-120"/>
              </a:rPr>
              <a:t>A</a:t>
            </a:r>
            <a:r>
              <a:rPr lang="zh-TW" altLang="en-US" dirty="0">
                <a:latin typeface="標楷體" pitchFamily="65" charset="-120"/>
                <a:ea typeface="標楷體" pitchFamily="65" charset="-120"/>
              </a:rPr>
              <a:t>類</a:t>
            </a:r>
            <a:r>
              <a:rPr lang="en-US" altLang="zh-TW" dirty="0">
                <a:latin typeface="標楷體" pitchFamily="65" charset="-120"/>
                <a:ea typeface="標楷體" pitchFamily="65" charset="-120"/>
              </a:rPr>
              <a:t>:</a:t>
            </a:r>
          </a:p>
          <a:p>
            <a:pPr marL="0" indent="0">
              <a:buNone/>
            </a:pPr>
            <a:r>
              <a:rPr lang="zh-TW" altLang="en-US" dirty="0">
                <a:latin typeface="標楷體" pitchFamily="65" charset="-120"/>
                <a:ea typeface="標楷體" pitchFamily="65" charset="-120"/>
              </a:rPr>
              <a:t>   </a:t>
            </a:r>
            <a:r>
              <a:rPr lang="en-US" altLang="zh-TW" dirty="0">
                <a:latin typeface="標楷體" pitchFamily="65" charset="-120"/>
                <a:ea typeface="標楷體" pitchFamily="65" charset="-120"/>
              </a:rPr>
              <a:t>(1)</a:t>
            </a:r>
            <a:r>
              <a:rPr lang="zh-TW" altLang="en-US" dirty="0">
                <a:latin typeface="標楷體" pitchFamily="65" charset="-120"/>
                <a:ea typeface="標楷體" pitchFamily="65" charset="-120"/>
              </a:rPr>
              <a:t>幼幼班</a:t>
            </a:r>
            <a:r>
              <a:rPr lang="en-US" altLang="zh-TW" dirty="0">
                <a:latin typeface="標楷體"/>
                <a:ea typeface="標楷體"/>
              </a:rPr>
              <a:t>､</a:t>
            </a:r>
            <a:r>
              <a:rPr lang="zh-TW" altLang="en-US" dirty="0">
                <a:latin typeface="標楷體" pitchFamily="65" charset="-120"/>
                <a:ea typeface="標楷體" pitchFamily="65" charset="-120"/>
              </a:rPr>
              <a:t>小班</a:t>
            </a:r>
            <a:r>
              <a:rPr lang="en-US" altLang="zh-TW" dirty="0">
                <a:latin typeface="標楷體"/>
                <a:ea typeface="標楷體"/>
              </a:rPr>
              <a:t>､</a:t>
            </a:r>
            <a:r>
              <a:rPr lang="zh-TW" altLang="en-US" dirty="0">
                <a:latin typeface="標楷體" pitchFamily="65" charset="-120"/>
                <a:ea typeface="標楷體" pitchFamily="65" charset="-120"/>
              </a:rPr>
              <a:t>中班→申請</a:t>
            </a:r>
            <a:r>
              <a:rPr lang="zh-TW" altLang="en-US" dirty="0">
                <a:latin typeface="標楷體"/>
                <a:ea typeface="標楷體"/>
              </a:rPr>
              <a:t>「</a:t>
            </a:r>
            <a:r>
              <a:rPr lang="zh-TW" altLang="en-US" dirty="0">
                <a:latin typeface="標楷體" pitchFamily="65" charset="-120"/>
                <a:ea typeface="標楷體" pitchFamily="65" charset="-120"/>
              </a:rPr>
              <a:t>重新評估</a:t>
            </a:r>
            <a:r>
              <a:rPr lang="zh-TW" altLang="en-US" dirty="0">
                <a:latin typeface="標楷體"/>
                <a:ea typeface="標楷體"/>
              </a:rPr>
              <a:t>」鑑定</a:t>
            </a:r>
            <a:endParaRPr lang="en-US" altLang="zh-TW" dirty="0">
              <a:latin typeface="標楷體"/>
              <a:ea typeface="標楷體"/>
            </a:endParaRPr>
          </a:p>
          <a:p>
            <a:pPr marL="0" indent="0">
              <a:buNone/>
            </a:pPr>
            <a:r>
              <a:rPr lang="zh-TW" altLang="en-US" dirty="0">
                <a:latin typeface="標楷體"/>
                <a:ea typeface="標楷體"/>
              </a:rPr>
              <a:t>   </a:t>
            </a:r>
            <a:r>
              <a:rPr lang="en-US" altLang="zh-TW" dirty="0">
                <a:latin typeface="標楷體"/>
                <a:ea typeface="標楷體"/>
              </a:rPr>
              <a:t>(2)</a:t>
            </a:r>
            <a:r>
              <a:rPr lang="zh-TW" altLang="en-US" dirty="0">
                <a:latin typeface="標楷體" pitchFamily="65" charset="-120"/>
                <a:ea typeface="標楷體" pitchFamily="65" charset="-120"/>
              </a:rPr>
              <a:t>大班上學期→申請</a:t>
            </a:r>
            <a:r>
              <a:rPr lang="zh-TW" altLang="en-US" dirty="0">
                <a:latin typeface="標楷體"/>
                <a:ea typeface="標楷體"/>
              </a:rPr>
              <a:t>「</a:t>
            </a:r>
            <a:r>
              <a:rPr lang="zh-TW" altLang="en-US" dirty="0">
                <a:latin typeface="標楷體" pitchFamily="65" charset="-120"/>
                <a:ea typeface="標楷體" pitchFamily="65" charset="-120"/>
              </a:rPr>
              <a:t>重新評估</a:t>
            </a:r>
            <a:r>
              <a:rPr lang="zh-TW" altLang="en-US" dirty="0">
                <a:latin typeface="標楷體"/>
                <a:ea typeface="標楷體"/>
              </a:rPr>
              <a:t>」鑑定</a:t>
            </a:r>
            <a:endParaRPr lang="en-US" altLang="zh-TW" dirty="0">
              <a:latin typeface="標楷體"/>
              <a:ea typeface="標楷體"/>
            </a:endParaRPr>
          </a:p>
          <a:p>
            <a:pPr marL="0" indent="0">
              <a:buNone/>
            </a:pPr>
            <a:r>
              <a:rPr lang="zh-TW" altLang="en-US" dirty="0">
                <a:latin typeface="標楷體"/>
                <a:ea typeface="標楷體"/>
              </a:rPr>
              <a:t>   </a:t>
            </a:r>
            <a:r>
              <a:rPr lang="en-US" altLang="zh-TW" dirty="0">
                <a:latin typeface="標楷體"/>
                <a:ea typeface="標楷體"/>
              </a:rPr>
              <a:t>(3)</a:t>
            </a:r>
            <a:r>
              <a:rPr lang="zh-TW" altLang="en-US" dirty="0">
                <a:latin typeface="標楷體"/>
                <a:ea typeface="標楷體"/>
              </a:rPr>
              <a:t>大班下學期</a:t>
            </a:r>
            <a:r>
              <a:rPr lang="zh-TW" altLang="en-US" dirty="0">
                <a:latin typeface="標楷體" pitchFamily="65" charset="-120"/>
                <a:ea typeface="標楷體" pitchFamily="65" charset="-120"/>
              </a:rPr>
              <a:t>→</a:t>
            </a:r>
            <a:r>
              <a:rPr lang="zh-TW" altLang="en-US" dirty="0">
                <a:latin typeface="標楷體"/>
                <a:ea typeface="標楷體"/>
              </a:rPr>
              <a:t>申請「</a:t>
            </a:r>
            <a:r>
              <a:rPr lang="zh-TW" altLang="en-US" dirty="0">
                <a:latin typeface="標楷體" pitchFamily="65" charset="-120"/>
                <a:ea typeface="標楷體" pitchFamily="65" charset="-120"/>
              </a:rPr>
              <a:t>跨階段轉銜</a:t>
            </a:r>
            <a:r>
              <a:rPr lang="zh-TW" altLang="en-US" dirty="0">
                <a:latin typeface="標楷體"/>
                <a:ea typeface="標楷體"/>
              </a:rPr>
              <a:t>」鑑定</a:t>
            </a:r>
            <a:endParaRPr lang="en-US" altLang="zh-TW" dirty="0">
              <a:latin typeface="標楷體"/>
              <a:ea typeface="標楷體"/>
            </a:endParaRPr>
          </a:p>
          <a:p>
            <a:pPr marL="0" indent="0">
              <a:buNone/>
            </a:pPr>
            <a:endParaRPr lang="en-US" altLang="zh-TW" dirty="0">
              <a:latin typeface="標楷體"/>
              <a:ea typeface="標楷體"/>
            </a:endParaRPr>
          </a:p>
          <a:p>
            <a:pPr marL="0" indent="0">
              <a:buNone/>
            </a:pPr>
            <a:endParaRPr lang="zh-TW" alt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67544" y="548680"/>
            <a:ext cx="7632848" cy="1872208"/>
          </a:xfrm>
        </p:spPr>
        <p:txBody>
          <a:bodyPr>
            <a:noAutofit/>
          </a:bodyPr>
          <a:lstStyle/>
          <a:p>
            <a:pPr>
              <a:defRPr/>
            </a:pPr>
            <a:r>
              <a:rPr lang="en-US" altLang="zh-TW" sz="3200" b="1" dirty="0">
                <a:solidFill>
                  <a:srgbClr val="000000"/>
                </a:solidFill>
                <a:latin typeface="標楷體" pitchFamily="65" charset="-120"/>
                <a:ea typeface="標楷體" pitchFamily="65" charset="-120"/>
              </a:rPr>
              <a:t>Q5</a:t>
            </a:r>
            <a:r>
              <a:rPr lang="zh-TW" altLang="en-US" sz="3200" b="1" dirty="0">
                <a:solidFill>
                  <a:srgbClr val="000000"/>
                </a:solidFill>
                <a:latin typeface="標楷體" pitchFamily="65" charset="-120"/>
                <a:ea typeface="標楷體" pitchFamily="65" charset="-120"/>
              </a:rPr>
              <a:t> 幼兒園大班剛拿到手冊從未申請教育鑑定，但逢跨階段轉銜申請鑑定，要以何種身份提報</a:t>
            </a:r>
            <a:r>
              <a:rPr lang="en-US" altLang="zh-TW" sz="3200" b="1" dirty="0">
                <a:solidFill>
                  <a:srgbClr val="000000"/>
                </a:solidFill>
                <a:latin typeface="標楷體" pitchFamily="65" charset="-120"/>
                <a:ea typeface="標楷體" pitchFamily="65" charset="-120"/>
              </a:rPr>
              <a:t>?</a:t>
            </a:r>
            <a:r>
              <a:rPr lang="zh-TW" altLang="en-US" sz="3200" b="1" dirty="0">
                <a:solidFill>
                  <a:srgbClr val="000000"/>
                </a:solidFill>
                <a:latin typeface="標楷體" pitchFamily="65" charset="-120"/>
                <a:ea typeface="標楷體" pitchFamily="65" charset="-120"/>
              </a:rPr>
              <a:t>通報網上是否要填報轉銜</a:t>
            </a:r>
            <a:r>
              <a:rPr lang="en-US" altLang="zh-TW" sz="3200" b="1" dirty="0">
                <a:solidFill>
                  <a:srgbClr val="000000"/>
                </a:solidFill>
                <a:latin typeface="標楷體" pitchFamily="65" charset="-120"/>
                <a:ea typeface="標楷體" pitchFamily="65" charset="-120"/>
              </a:rPr>
              <a:t>?</a:t>
            </a:r>
            <a:endParaRPr lang="zh-TW" altLang="en-US" sz="3200" b="1" dirty="0">
              <a:latin typeface="標楷體" pitchFamily="65" charset="-120"/>
              <a:ea typeface="標楷體" pitchFamily="65" charset="-120"/>
            </a:endParaRPr>
          </a:p>
        </p:txBody>
      </p:sp>
      <p:sp>
        <p:nvSpPr>
          <p:cNvPr id="3" name="內容版面配置區 2"/>
          <p:cNvSpPr>
            <a:spLocks noGrp="1"/>
          </p:cNvSpPr>
          <p:nvPr>
            <p:ph sz="quarter" idx="1"/>
          </p:nvPr>
        </p:nvSpPr>
        <p:spPr>
          <a:xfrm>
            <a:off x="467544" y="2636912"/>
            <a:ext cx="7704856" cy="3124944"/>
          </a:xfrm>
        </p:spPr>
        <p:txBody>
          <a:bodyPr/>
          <a:lstStyle/>
          <a:p>
            <a:pPr marL="0" indent="0">
              <a:buNone/>
              <a:defRPr/>
            </a:pPr>
            <a:r>
              <a:rPr lang="en-US" altLang="zh-TW" sz="3200" dirty="0">
                <a:solidFill>
                  <a:srgbClr val="000000"/>
                </a:solidFill>
                <a:latin typeface="標楷體" pitchFamily="65" charset="-120"/>
                <a:ea typeface="標楷體" pitchFamily="65" charset="-120"/>
              </a:rPr>
              <a:t>A:</a:t>
            </a:r>
          </a:p>
          <a:p>
            <a:pPr marL="0" indent="0">
              <a:buNone/>
              <a:defRPr/>
            </a:pPr>
            <a:r>
              <a:rPr lang="zh-TW" altLang="en-US" dirty="0">
                <a:solidFill>
                  <a:srgbClr val="000000"/>
                </a:solidFill>
                <a:latin typeface="標楷體" pitchFamily="65" charset="-120"/>
                <a:ea typeface="標楷體" pitchFamily="65" charset="-120"/>
              </a:rPr>
              <a:t>一、因為尚未具有身分，故以</a:t>
            </a:r>
            <a:r>
              <a:rPr lang="zh-TW" altLang="en-US" dirty="0">
                <a:solidFill>
                  <a:srgbClr val="FF0000"/>
                </a:solidFill>
                <a:latin typeface="標楷體" pitchFamily="65" charset="-120"/>
                <a:ea typeface="標楷體" pitchFamily="65" charset="-120"/>
              </a:rPr>
              <a:t>新個案身份提報</a:t>
            </a:r>
            <a:r>
              <a:rPr lang="zh-TW" altLang="en-US" dirty="0">
                <a:solidFill>
                  <a:srgbClr val="000000"/>
                </a:solidFill>
                <a:latin typeface="標楷體" pitchFamily="65" charset="-120"/>
                <a:ea typeface="標楷體" pitchFamily="65" charset="-120"/>
              </a:rPr>
              <a:t>。信封提</a:t>
            </a:r>
            <a:r>
              <a:rPr lang="en-US" altLang="zh-TW" dirty="0">
                <a:solidFill>
                  <a:srgbClr val="000000"/>
                </a:solidFill>
                <a:latin typeface="標楷體" pitchFamily="65" charset="-120"/>
                <a:ea typeface="標楷體" pitchFamily="65" charset="-120"/>
              </a:rPr>
              <a:t/>
            </a:r>
            <a:br>
              <a:rPr lang="en-US" altLang="zh-TW" dirty="0">
                <a:solidFill>
                  <a:srgbClr val="000000"/>
                </a:solidFill>
                <a:latin typeface="標楷體" pitchFamily="65" charset="-120"/>
                <a:ea typeface="標楷體" pitchFamily="65" charset="-120"/>
              </a:rPr>
            </a:br>
            <a:r>
              <a:rPr lang="zh-TW" altLang="en-US" dirty="0">
                <a:solidFill>
                  <a:srgbClr val="000000"/>
                </a:solidFill>
                <a:latin typeface="標楷體" pitchFamily="65" charset="-120"/>
                <a:ea typeface="標楷體" pitchFamily="65" charset="-120"/>
              </a:rPr>
              <a:t>    報類組為</a:t>
            </a:r>
            <a:r>
              <a:rPr lang="en-US" altLang="zh-TW" dirty="0">
                <a:solidFill>
                  <a:srgbClr val="000000"/>
                </a:solidFill>
                <a:latin typeface="標楷體" pitchFamily="65" charset="-120"/>
                <a:ea typeface="標楷體" pitchFamily="65" charset="-120"/>
              </a:rPr>
              <a:t>A</a:t>
            </a:r>
            <a:r>
              <a:rPr lang="zh-TW" altLang="en-US" dirty="0">
                <a:solidFill>
                  <a:srgbClr val="000000"/>
                </a:solidFill>
                <a:latin typeface="標楷體" pitchFamily="65" charset="-120"/>
                <a:ea typeface="標楷體" pitchFamily="65" charset="-120"/>
              </a:rPr>
              <a:t>類</a:t>
            </a:r>
            <a:r>
              <a:rPr lang="en-US" altLang="zh-TW" dirty="0">
                <a:solidFill>
                  <a:srgbClr val="000000"/>
                </a:solidFill>
                <a:latin typeface="標楷體" pitchFamily="65" charset="-120"/>
                <a:ea typeface="標楷體" pitchFamily="65" charset="-120"/>
              </a:rPr>
              <a:t>(</a:t>
            </a:r>
            <a:r>
              <a:rPr lang="zh-TW" altLang="en-US" dirty="0">
                <a:solidFill>
                  <a:srgbClr val="000000"/>
                </a:solidFill>
                <a:latin typeface="標楷體" pitchFamily="65" charset="-120"/>
                <a:ea typeface="標楷體" pitchFamily="65" charset="-120"/>
              </a:rPr>
              <a:t>新個案</a:t>
            </a:r>
            <a:r>
              <a:rPr lang="en-US" altLang="zh-TW" dirty="0">
                <a:solidFill>
                  <a:srgbClr val="000000"/>
                </a:solidFill>
                <a:latin typeface="標楷體" pitchFamily="65" charset="-120"/>
                <a:ea typeface="標楷體" pitchFamily="65" charset="-120"/>
              </a:rPr>
              <a:t>)</a:t>
            </a:r>
            <a:endParaRPr lang="zh-TW" altLang="en-US" dirty="0">
              <a:solidFill>
                <a:srgbClr val="000000"/>
              </a:solidFill>
              <a:latin typeface="標楷體" pitchFamily="65" charset="-120"/>
              <a:ea typeface="標楷體" pitchFamily="65" charset="-120"/>
            </a:endParaRPr>
          </a:p>
          <a:p>
            <a:pPr marL="0" indent="0">
              <a:buNone/>
              <a:defRPr/>
            </a:pPr>
            <a:r>
              <a:rPr lang="zh-TW" altLang="en-US" dirty="0">
                <a:solidFill>
                  <a:srgbClr val="000000"/>
                </a:solidFill>
                <a:latin typeface="標楷體" pitchFamily="65" charset="-120"/>
                <a:ea typeface="標楷體" pitchFamily="65" charset="-120"/>
              </a:rPr>
              <a:t>二、依據檢核表備妥</a:t>
            </a:r>
            <a:r>
              <a:rPr lang="zh-TW" altLang="en-US" dirty="0">
                <a:solidFill>
                  <a:srgbClr val="000000"/>
                </a:solidFill>
                <a:latin typeface="標楷體"/>
                <a:ea typeface="標楷體"/>
              </a:rPr>
              <a:t>「跨階段轉銜」資料送件</a:t>
            </a:r>
            <a:endParaRPr lang="zh-TW" altLang="en-US" dirty="0">
              <a:solidFill>
                <a:srgbClr val="000000"/>
              </a:solidFill>
              <a:latin typeface="標楷體" pitchFamily="65" charset="-120"/>
              <a:ea typeface="標楷體" pitchFamily="65" charset="-120"/>
            </a:endParaRPr>
          </a:p>
          <a:p>
            <a:pPr marL="0" indent="0">
              <a:buNone/>
              <a:defRPr/>
            </a:pPr>
            <a:r>
              <a:rPr lang="zh-TW" altLang="en-US" dirty="0">
                <a:solidFill>
                  <a:srgbClr val="FF0000"/>
                </a:solidFill>
                <a:latin typeface="標楷體" pitchFamily="65" charset="-120"/>
                <a:ea typeface="標楷體" pitchFamily="65" charset="-120"/>
              </a:rPr>
              <a:t>三</a:t>
            </a:r>
            <a:r>
              <a:rPr lang="zh-TW" altLang="en-US" dirty="0">
                <a:solidFill>
                  <a:srgbClr val="000000"/>
                </a:solidFill>
                <a:latin typeface="標楷體" pitchFamily="65" charset="-120"/>
                <a:ea typeface="標楷體" pitchFamily="65" charset="-120"/>
              </a:rPr>
              <a:t>、</a:t>
            </a:r>
            <a:r>
              <a:rPr lang="zh-TW" altLang="en-US" dirty="0">
                <a:solidFill>
                  <a:srgbClr val="FF0000"/>
                </a:solidFill>
                <a:latin typeface="標楷體" pitchFamily="65" charset="-120"/>
                <a:ea typeface="標楷體" pitchFamily="65" charset="-120"/>
              </a:rPr>
              <a:t>鑑定安置會議通過後，不用填轉銜表，待鑑定結果</a:t>
            </a:r>
            <a:r>
              <a:rPr lang="en-US" altLang="zh-TW" dirty="0">
                <a:solidFill>
                  <a:srgbClr val="FF0000"/>
                </a:solidFill>
                <a:latin typeface="標楷體" pitchFamily="65" charset="-120"/>
                <a:ea typeface="標楷體" pitchFamily="65" charset="-120"/>
              </a:rPr>
              <a:t/>
            </a:r>
            <a:br>
              <a:rPr lang="en-US" altLang="zh-TW" dirty="0">
                <a:solidFill>
                  <a:srgbClr val="FF0000"/>
                </a:solidFill>
                <a:latin typeface="標楷體" pitchFamily="65" charset="-120"/>
                <a:ea typeface="標楷體" pitchFamily="65" charset="-120"/>
              </a:rPr>
            </a:br>
            <a:r>
              <a:rPr lang="zh-TW" altLang="en-US" dirty="0">
                <a:solidFill>
                  <a:srgbClr val="FF0000"/>
                </a:solidFill>
                <a:latin typeface="標楷體" pitchFamily="65" charset="-120"/>
                <a:ea typeface="標楷體" pitchFamily="65" charset="-120"/>
              </a:rPr>
              <a:t>　　公文通知後就可以直接在學務端「異動」學生資料</a:t>
            </a:r>
            <a:r>
              <a:rPr lang="en-US" altLang="zh-TW" dirty="0">
                <a:solidFill>
                  <a:srgbClr val="FF0000"/>
                </a:solidFill>
                <a:latin typeface="標楷體" pitchFamily="65" charset="-120"/>
                <a:ea typeface="標楷體" pitchFamily="65" charset="-120"/>
              </a:rPr>
              <a:t/>
            </a:r>
            <a:br>
              <a:rPr lang="en-US" altLang="zh-TW" dirty="0">
                <a:solidFill>
                  <a:srgbClr val="FF0000"/>
                </a:solidFill>
                <a:latin typeface="標楷體" pitchFamily="65" charset="-120"/>
                <a:ea typeface="標楷體" pitchFamily="65" charset="-120"/>
              </a:rPr>
            </a:br>
            <a:r>
              <a:rPr lang="zh-TW" altLang="en-US" dirty="0">
                <a:solidFill>
                  <a:srgbClr val="FF0000"/>
                </a:solidFill>
                <a:latin typeface="標楷體" pitchFamily="65" charset="-120"/>
                <a:ea typeface="標楷體" pitchFamily="65" charset="-120"/>
              </a:rPr>
              <a:t>　　</a:t>
            </a:r>
            <a:r>
              <a:rPr lang="zh-TW" altLang="en-US" dirty="0">
                <a:solidFill>
                  <a:srgbClr val="FF0000"/>
                </a:solidFill>
                <a:latin typeface="標楷體"/>
                <a:ea typeface="標楷體"/>
              </a:rPr>
              <a:t>，</a:t>
            </a:r>
            <a:r>
              <a:rPr lang="zh-TW" altLang="en-US" dirty="0">
                <a:solidFill>
                  <a:srgbClr val="FF0000"/>
                </a:solidFill>
                <a:latin typeface="標楷體" pitchFamily="65" charset="-120"/>
                <a:ea typeface="標楷體" pitchFamily="65" charset="-120"/>
              </a:rPr>
              <a:t>資料會轉至安置的學校（國小）</a:t>
            </a:r>
          </a:p>
          <a:p>
            <a:pPr>
              <a:defRPr/>
            </a:pPr>
            <a:endParaRPr lang="zh-TW" alt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7643192" cy="1354162"/>
          </a:xfrm>
        </p:spPr>
        <p:txBody>
          <a:bodyPr>
            <a:noAutofit/>
          </a:bodyPr>
          <a:lstStyle/>
          <a:p>
            <a:r>
              <a:rPr lang="en-US" altLang="zh-TW" sz="3200" b="1" dirty="0">
                <a:solidFill>
                  <a:srgbClr val="000000"/>
                </a:solidFill>
                <a:latin typeface="標楷體" pitchFamily="65" charset="-120"/>
                <a:ea typeface="標楷體" pitchFamily="65" charset="-120"/>
              </a:rPr>
              <a:t>Q6</a:t>
            </a:r>
            <a:r>
              <a:rPr lang="zh-TW" altLang="en-US" sz="3200" b="1" dirty="0">
                <a:solidFill>
                  <a:srgbClr val="000000"/>
                </a:solidFill>
                <a:latin typeface="標楷體" pitchFamily="65" charset="-120"/>
                <a:ea typeface="標楷體" pitchFamily="65" charset="-120"/>
              </a:rPr>
              <a:t> 安置後未報到且未至他校就學，要如何處理</a:t>
            </a:r>
            <a:r>
              <a:rPr lang="en-US" altLang="zh-TW" sz="3200" b="1" dirty="0">
                <a:solidFill>
                  <a:srgbClr val="000000"/>
                </a:solidFill>
                <a:latin typeface="標楷體" pitchFamily="65" charset="-120"/>
                <a:ea typeface="標楷體" pitchFamily="65" charset="-120"/>
              </a:rPr>
              <a:t>?</a:t>
            </a:r>
            <a:endParaRPr lang="zh-TW" altLang="en-US" sz="3200" dirty="0"/>
          </a:p>
        </p:txBody>
      </p:sp>
      <p:sp>
        <p:nvSpPr>
          <p:cNvPr id="3" name="內容版面配置區 2"/>
          <p:cNvSpPr>
            <a:spLocks noGrp="1"/>
          </p:cNvSpPr>
          <p:nvPr>
            <p:ph sz="quarter" idx="1"/>
          </p:nvPr>
        </p:nvSpPr>
        <p:spPr>
          <a:xfrm>
            <a:off x="457200" y="1916832"/>
            <a:ext cx="7467600" cy="4557120"/>
          </a:xfrm>
        </p:spPr>
        <p:txBody>
          <a:bodyPr/>
          <a:lstStyle/>
          <a:p>
            <a:pPr marL="0" indent="0">
              <a:buNone/>
            </a:pPr>
            <a:r>
              <a:rPr lang="zh-TW" altLang="en-US" sz="3200" dirty="0"/>
              <a:t>Ａ：</a:t>
            </a:r>
            <a:endParaRPr lang="en-US" altLang="zh-TW" sz="3200" dirty="0"/>
          </a:p>
          <a:p>
            <a:pPr marL="0" indent="0">
              <a:buNone/>
            </a:pPr>
            <a:r>
              <a:rPr lang="zh-TW" altLang="en-US" sz="3200" dirty="0">
                <a:latin typeface="標楷體" panose="03000509000000000000" pitchFamily="65" charset="-120"/>
                <a:ea typeface="標楷體" panose="03000509000000000000" pitchFamily="65" charset="-120"/>
              </a:rPr>
              <a:t>請通知特教資源中心及本縣特殊教育科業務承辦人</a:t>
            </a:r>
            <a:r>
              <a:rPr lang="zh-TW" altLang="en-US" sz="3200" dirty="0">
                <a:latin typeface="標楷體"/>
                <a:ea typeface="標楷體"/>
              </a:rPr>
              <a:t>，由</a:t>
            </a:r>
            <a:r>
              <a:rPr lang="zh-TW" altLang="en-US" sz="3200" dirty="0">
                <a:latin typeface="標楷體" panose="03000509000000000000" pitchFamily="65" charset="-120"/>
                <a:ea typeface="標楷體" panose="03000509000000000000" pitchFamily="65" charset="-120"/>
              </a:rPr>
              <a:t>特教資源中心協助處理特教通報網相關作業</a:t>
            </a:r>
            <a:r>
              <a:rPr lang="zh-TW" altLang="en-US" sz="3200" dirty="0">
                <a:latin typeface="標楷體"/>
                <a:ea typeface="標楷體"/>
              </a:rPr>
              <a:t>。</a:t>
            </a:r>
            <a:endParaRPr lang="zh-TW" altLang="en-US" sz="3200" dirty="0">
              <a:latin typeface="標楷體" pitchFamily="65" charset="-120"/>
              <a:ea typeface="標楷體" pitchFamily="65" charset="-120"/>
            </a:endParaRPr>
          </a:p>
          <a:p>
            <a:pPr marL="0" indent="0">
              <a:buNone/>
            </a:pPr>
            <a:endParaRPr lang="en-US" altLang="zh-TW" sz="3200" dirty="0"/>
          </a:p>
          <a:p>
            <a:pPr marL="0" indent="0">
              <a:buNone/>
            </a:pPr>
            <a:endParaRPr lang="zh-TW" altLang="en-US" sz="3200" dirty="0"/>
          </a:p>
        </p:txBody>
      </p:sp>
    </p:spTree>
    <p:extLst>
      <p:ext uri="{BB962C8B-B14F-4D97-AF65-F5344CB8AC3E}">
        <p14:creationId xmlns:p14="http://schemas.microsoft.com/office/powerpoint/2010/main" val="354515093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003232" cy="1143000"/>
          </a:xfrm>
        </p:spPr>
        <p:txBody>
          <a:bodyPr>
            <a:noAutofit/>
          </a:bodyPr>
          <a:lstStyle/>
          <a:p>
            <a:r>
              <a:rPr lang="en-US" altLang="zh-TW" sz="3200" b="1" dirty="0">
                <a:solidFill>
                  <a:srgbClr val="000000"/>
                </a:solidFill>
                <a:latin typeface="標楷體" pitchFamily="65" charset="-120"/>
                <a:ea typeface="標楷體" pitchFamily="65" charset="-120"/>
              </a:rPr>
              <a:t>Q7</a:t>
            </a:r>
            <a:r>
              <a:rPr lang="zh-TW" altLang="en-US" sz="3200" b="1" dirty="0">
                <a:solidFill>
                  <a:srgbClr val="000000"/>
                </a:solidFill>
                <a:latin typeface="標楷體" pitchFamily="65" charset="-120"/>
                <a:ea typeface="標楷體" pitchFamily="65" charset="-120"/>
              </a:rPr>
              <a:t> 安置後未報到且轉學至他校就讀，要如何處理</a:t>
            </a:r>
            <a:r>
              <a:rPr lang="en-US" altLang="zh-TW" sz="3200" b="1" dirty="0">
                <a:solidFill>
                  <a:srgbClr val="000000"/>
                </a:solidFill>
                <a:latin typeface="標楷體" pitchFamily="65" charset="-120"/>
                <a:ea typeface="標楷體" pitchFamily="65" charset="-120"/>
              </a:rPr>
              <a:t>?</a:t>
            </a:r>
            <a:endParaRPr lang="zh-TW" altLang="en-US" sz="3200" dirty="0"/>
          </a:p>
        </p:txBody>
      </p:sp>
      <p:sp>
        <p:nvSpPr>
          <p:cNvPr id="3" name="內容版面配置區 2"/>
          <p:cNvSpPr>
            <a:spLocks noGrp="1"/>
          </p:cNvSpPr>
          <p:nvPr>
            <p:ph sz="quarter" idx="1"/>
          </p:nvPr>
        </p:nvSpPr>
        <p:spPr>
          <a:xfrm>
            <a:off x="457200" y="1417638"/>
            <a:ext cx="8147248" cy="5056314"/>
          </a:xfrm>
        </p:spPr>
        <p:txBody>
          <a:bodyPr/>
          <a:lstStyle/>
          <a:p>
            <a:pPr marL="0" indent="0">
              <a:buNone/>
            </a:pPr>
            <a:r>
              <a:rPr lang="zh-TW" altLang="en-US" sz="3200" dirty="0">
                <a:solidFill>
                  <a:srgbClr val="3333FF"/>
                </a:solidFill>
                <a:latin typeface="標楷體" panose="03000509000000000000" pitchFamily="65" charset="-120"/>
                <a:ea typeface="標楷體" panose="03000509000000000000" pitchFamily="65" charset="-120"/>
              </a:rPr>
              <a:t>Ａ：</a:t>
            </a:r>
            <a:endParaRPr lang="en-US" altLang="zh-TW" sz="3200" dirty="0">
              <a:solidFill>
                <a:srgbClr val="3333FF"/>
              </a:solidFill>
              <a:latin typeface="標楷體" panose="03000509000000000000" pitchFamily="65" charset="-120"/>
              <a:ea typeface="標楷體" panose="03000509000000000000" pitchFamily="65" charset="-120"/>
            </a:endParaRPr>
          </a:p>
          <a:p>
            <a:pPr eaLnBrk="1" hangingPunct="1">
              <a:buClr>
                <a:srgbClr val="FE8637"/>
              </a:buClr>
              <a:buNone/>
            </a:pPr>
            <a:r>
              <a:rPr lang="zh-TW" altLang="en-US" dirty="0">
                <a:solidFill>
                  <a:srgbClr val="3333FF"/>
                </a:solidFill>
                <a:latin typeface="標楷體" panose="03000509000000000000" pitchFamily="65" charset="-120"/>
                <a:ea typeface="標楷體" panose="03000509000000000000" pitchFamily="65" charset="-120"/>
              </a:rPr>
              <a:t>一、</a:t>
            </a:r>
            <a:r>
              <a:rPr lang="zh-TW" altLang="en-US" dirty="0">
                <a:latin typeface="標楷體" panose="03000509000000000000" pitchFamily="65" charset="-120"/>
                <a:ea typeface="標楷體" panose="03000509000000000000" pitchFamily="65" charset="-120"/>
              </a:rPr>
              <a:t>請通知特殊教育資源中心及本縣特殊教育科業務承辦人</a:t>
            </a:r>
            <a:r>
              <a:rPr lang="zh-TW" altLang="en-US" dirty="0">
                <a:latin typeface="標楷體"/>
                <a:ea typeface="標楷體"/>
              </a:rPr>
              <a:t>，</a:t>
            </a:r>
            <a:r>
              <a:rPr lang="en-US" altLang="zh-TW" dirty="0">
                <a:latin typeface="標楷體"/>
                <a:ea typeface="標楷體"/>
              </a:rPr>
              <a:t/>
            </a:r>
            <a:br>
              <a:rPr lang="en-US" altLang="zh-TW" dirty="0">
                <a:latin typeface="標楷體"/>
                <a:ea typeface="標楷體"/>
              </a:rPr>
            </a:br>
            <a:r>
              <a:rPr lang="zh-TW" altLang="en-US" dirty="0">
                <a:latin typeface="標楷體"/>
                <a:ea typeface="標楷體"/>
              </a:rPr>
              <a:t>  由</a:t>
            </a:r>
            <a:r>
              <a:rPr lang="zh-TW" altLang="en-US" dirty="0">
                <a:latin typeface="標楷體" pitchFamily="65" charset="-120"/>
                <a:ea typeface="標楷體" pitchFamily="65" charset="-120"/>
              </a:rPr>
              <a:t>特殊教育資源中心協助處理</a:t>
            </a:r>
            <a:r>
              <a:rPr lang="zh-TW" altLang="en-US" dirty="0">
                <a:latin typeface="標楷體"/>
                <a:ea typeface="標楷體"/>
              </a:rPr>
              <a:t>。</a:t>
            </a:r>
            <a:endParaRPr lang="en-US" altLang="zh-TW" dirty="0">
              <a:solidFill>
                <a:srgbClr val="3333FF"/>
              </a:solidFill>
              <a:latin typeface="標楷體" panose="03000509000000000000" pitchFamily="65" charset="-120"/>
              <a:ea typeface="標楷體" panose="03000509000000000000" pitchFamily="65" charset="-120"/>
            </a:endParaRPr>
          </a:p>
          <a:p>
            <a:pPr marL="0" indent="0">
              <a:buNone/>
            </a:pPr>
            <a:r>
              <a:rPr lang="zh-TW" altLang="en-US" dirty="0">
                <a:solidFill>
                  <a:srgbClr val="3333FF"/>
                </a:solidFill>
                <a:latin typeface="標楷體" panose="03000509000000000000" pitchFamily="65" charset="-120"/>
                <a:ea typeface="標楷體" panose="03000509000000000000" pitchFamily="65" charset="-120"/>
              </a:rPr>
              <a:t>二、安置學校先於特教通報網接收學生，且確認學生就讀新</a:t>
            </a:r>
            <a:r>
              <a:rPr lang="en-US" altLang="zh-TW" dirty="0">
                <a:solidFill>
                  <a:srgbClr val="3333FF"/>
                </a:solidFill>
                <a:latin typeface="標楷體" panose="03000509000000000000" pitchFamily="65" charset="-120"/>
                <a:ea typeface="標楷體" panose="03000509000000000000" pitchFamily="65" charset="-120"/>
              </a:rPr>
              <a:t/>
            </a:r>
            <a:br>
              <a:rPr lang="en-US" altLang="zh-TW" dirty="0">
                <a:solidFill>
                  <a:srgbClr val="3333FF"/>
                </a:solidFill>
                <a:latin typeface="標楷體" panose="03000509000000000000" pitchFamily="65" charset="-120"/>
                <a:ea typeface="標楷體" panose="03000509000000000000" pitchFamily="65" charset="-120"/>
              </a:rPr>
            </a:br>
            <a:r>
              <a:rPr lang="zh-TW" altLang="en-US" dirty="0">
                <a:solidFill>
                  <a:srgbClr val="3333FF"/>
                </a:solidFill>
                <a:latin typeface="標楷體" panose="03000509000000000000" pitchFamily="65" charset="-120"/>
                <a:ea typeface="標楷體" panose="03000509000000000000" pitchFamily="65" charset="-120"/>
              </a:rPr>
              <a:t>    校為</a:t>
            </a:r>
            <a:r>
              <a:rPr lang="en-US" altLang="zh-TW" dirty="0">
                <a:solidFill>
                  <a:srgbClr val="3333FF"/>
                </a:solidFill>
                <a:latin typeface="標楷體" panose="03000509000000000000" pitchFamily="65" charset="-120"/>
                <a:ea typeface="標楷體" panose="03000509000000000000" pitchFamily="65" charset="-120"/>
              </a:rPr>
              <a:t>｢</a:t>
            </a:r>
            <a:r>
              <a:rPr lang="zh-TW" altLang="en-US" dirty="0">
                <a:solidFill>
                  <a:srgbClr val="3333FF"/>
                </a:solidFill>
                <a:latin typeface="標楷體" panose="03000509000000000000" pitchFamily="65" charset="-120"/>
                <a:ea typeface="標楷體" panose="03000509000000000000" pitchFamily="65" charset="-120"/>
              </a:rPr>
              <a:t>他校相同班別</a:t>
            </a:r>
            <a:r>
              <a:rPr lang="en-US" altLang="zh-TW" dirty="0">
                <a:solidFill>
                  <a:srgbClr val="3333FF"/>
                </a:solidFill>
                <a:latin typeface="標楷體"/>
                <a:ea typeface="標楷體"/>
              </a:rPr>
              <a:t>｣</a:t>
            </a:r>
            <a:r>
              <a:rPr lang="zh-TW" altLang="en-US" dirty="0">
                <a:solidFill>
                  <a:srgbClr val="3333FF"/>
                </a:solidFill>
                <a:latin typeface="標楷體" panose="03000509000000000000" pitchFamily="65" charset="-120"/>
                <a:ea typeface="標楷體" panose="03000509000000000000" pitchFamily="65" charset="-120"/>
              </a:rPr>
              <a:t>，再於特教通報網異動學生資料給</a:t>
            </a:r>
            <a:r>
              <a:rPr lang="en-US" altLang="zh-TW" dirty="0">
                <a:solidFill>
                  <a:srgbClr val="3333FF"/>
                </a:solidFill>
                <a:latin typeface="標楷體" panose="03000509000000000000" pitchFamily="65" charset="-120"/>
                <a:ea typeface="標楷體" panose="03000509000000000000" pitchFamily="65" charset="-120"/>
              </a:rPr>
              <a:t/>
            </a:r>
            <a:br>
              <a:rPr lang="en-US" altLang="zh-TW" dirty="0">
                <a:solidFill>
                  <a:srgbClr val="3333FF"/>
                </a:solidFill>
                <a:latin typeface="標楷體" panose="03000509000000000000" pitchFamily="65" charset="-120"/>
                <a:ea typeface="標楷體" panose="03000509000000000000" pitchFamily="65" charset="-120"/>
              </a:rPr>
            </a:br>
            <a:r>
              <a:rPr lang="zh-TW" altLang="en-US" dirty="0">
                <a:solidFill>
                  <a:srgbClr val="3333FF"/>
                </a:solidFill>
                <a:latin typeface="標楷體" panose="03000509000000000000" pitchFamily="65" charset="-120"/>
                <a:ea typeface="標楷體" panose="03000509000000000000" pitchFamily="65" charset="-120"/>
              </a:rPr>
              <a:t>    新學校，再由新學校填寫相同班別轉學申請資料送至特</a:t>
            </a:r>
            <a:r>
              <a:rPr lang="en-US" altLang="zh-TW" dirty="0">
                <a:solidFill>
                  <a:srgbClr val="3333FF"/>
                </a:solidFill>
                <a:latin typeface="標楷體" panose="03000509000000000000" pitchFamily="65" charset="-120"/>
                <a:ea typeface="標楷體" panose="03000509000000000000" pitchFamily="65" charset="-120"/>
              </a:rPr>
              <a:t/>
            </a:r>
            <a:br>
              <a:rPr lang="en-US" altLang="zh-TW" dirty="0">
                <a:solidFill>
                  <a:srgbClr val="3333FF"/>
                </a:solidFill>
                <a:latin typeface="標楷體" panose="03000509000000000000" pitchFamily="65" charset="-120"/>
                <a:ea typeface="標楷體" panose="03000509000000000000" pitchFamily="65" charset="-120"/>
              </a:rPr>
            </a:br>
            <a:r>
              <a:rPr lang="zh-TW" altLang="en-US" dirty="0">
                <a:solidFill>
                  <a:srgbClr val="3333FF"/>
                </a:solidFill>
                <a:latin typeface="標楷體" panose="03000509000000000000" pitchFamily="65" charset="-120"/>
                <a:ea typeface="標楷體" panose="03000509000000000000" pitchFamily="65" charset="-120"/>
              </a:rPr>
              <a:t>    教資源中心</a:t>
            </a:r>
            <a:endParaRPr lang="en-US" altLang="zh-TW" dirty="0">
              <a:solidFill>
                <a:srgbClr val="3333FF"/>
              </a:solidFill>
              <a:latin typeface="標楷體" panose="03000509000000000000" pitchFamily="65" charset="-120"/>
              <a:ea typeface="標楷體" panose="03000509000000000000" pitchFamily="65" charset="-120"/>
            </a:endParaRPr>
          </a:p>
          <a:p>
            <a:pPr marL="0" indent="0">
              <a:buNone/>
            </a:pPr>
            <a:r>
              <a:rPr lang="zh-TW" altLang="en-US" dirty="0">
                <a:solidFill>
                  <a:srgbClr val="3333FF"/>
                </a:solidFill>
                <a:latin typeface="標楷體" panose="03000509000000000000" pitchFamily="65" charset="-120"/>
                <a:ea typeface="標楷體" panose="03000509000000000000" pitchFamily="65" charset="-120"/>
              </a:rPr>
              <a:t>二、由安置學校轉學且確認學生就讀新校為</a:t>
            </a:r>
            <a:r>
              <a:rPr lang="en-US" altLang="zh-TW" dirty="0">
                <a:solidFill>
                  <a:srgbClr val="3333FF"/>
                </a:solidFill>
                <a:latin typeface="標楷體" panose="03000509000000000000" pitchFamily="65" charset="-120"/>
                <a:ea typeface="標楷體" panose="03000509000000000000" pitchFamily="65" charset="-120"/>
              </a:rPr>
              <a:t>｢</a:t>
            </a:r>
            <a:r>
              <a:rPr lang="zh-TW" altLang="en-US" dirty="0">
                <a:solidFill>
                  <a:srgbClr val="3333FF"/>
                </a:solidFill>
                <a:latin typeface="標楷體" panose="03000509000000000000" pitchFamily="65" charset="-120"/>
                <a:ea typeface="標楷體" panose="03000509000000000000" pitchFamily="65" charset="-120"/>
              </a:rPr>
              <a:t>原校不同班別</a:t>
            </a:r>
            <a:r>
              <a:rPr lang="en-US" altLang="zh-TW" dirty="0">
                <a:solidFill>
                  <a:srgbClr val="3333FF"/>
                </a:solidFill>
                <a:latin typeface="標楷體"/>
                <a:ea typeface="標楷體"/>
              </a:rPr>
              <a:t>｣</a:t>
            </a:r>
          </a:p>
          <a:p>
            <a:pPr marL="0" indent="0">
              <a:buNone/>
            </a:pPr>
            <a:r>
              <a:rPr lang="en-US" altLang="zh-TW" dirty="0">
                <a:solidFill>
                  <a:srgbClr val="3333FF"/>
                </a:solidFill>
                <a:latin typeface="標楷體"/>
                <a:ea typeface="標楷體"/>
              </a:rPr>
              <a:t>    </a:t>
            </a:r>
            <a:r>
              <a:rPr lang="zh-TW" altLang="en-US" dirty="0">
                <a:solidFill>
                  <a:srgbClr val="3333FF"/>
                </a:solidFill>
                <a:latin typeface="標楷體" panose="03000509000000000000" pitchFamily="65" charset="-120"/>
                <a:ea typeface="標楷體" panose="03000509000000000000" pitchFamily="65" charset="-120"/>
              </a:rPr>
              <a:t>或</a:t>
            </a:r>
            <a:r>
              <a:rPr lang="en-US" altLang="zh-TW" dirty="0">
                <a:solidFill>
                  <a:srgbClr val="3333FF"/>
                </a:solidFill>
                <a:latin typeface="標楷體" panose="03000509000000000000" pitchFamily="65" charset="-120"/>
                <a:ea typeface="標楷體" panose="03000509000000000000" pitchFamily="65" charset="-120"/>
              </a:rPr>
              <a:t>｢</a:t>
            </a:r>
            <a:r>
              <a:rPr lang="zh-TW" altLang="en-US" dirty="0">
                <a:solidFill>
                  <a:srgbClr val="3333FF"/>
                </a:solidFill>
                <a:latin typeface="標楷體" panose="03000509000000000000" pitchFamily="65" charset="-120"/>
                <a:ea typeface="標楷體" panose="03000509000000000000" pitchFamily="65" charset="-120"/>
              </a:rPr>
              <a:t>他校不同班別</a:t>
            </a:r>
            <a:r>
              <a:rPr lang="en-US" altLang="zh-TW" dirty="0">
                <a:solidFill>
                  <a:srgbClr val="3333FF"/>
                </a:solidFill>
                <a:latin typeface="標楷體"/>
                <a:ea typeface="標楷體"/>
              </a:rPr>
              <a:t>｣</a:t>
            </a:r>
            <a:r>
              <a:rPr lang="zh-TW" altLang="en-US" dirty="0">
                <a:solidFill>
                  <a:srgbClr val="3333FF"/>
                </a:solidFill>
                <a:latin typeface="標楷體" panose="03000509000000000000" pitchFamily="65" charset="-120"/>
                <a:ea typeface="標楷體" panose="03000509000000000000" pitchFamily="65" charset="-120"/>
              </a:rPr>
              <a:t> ，由安置學校準備重新評估之相關</a:t>
            </a:r>
            <a:r>
              <a:rPr lang="en-US" altLang="zh-TW" dirty="0">
                <a:solidFill>
                  <a:srgbClr val="3333FF"/>
                </a:solidFill>
                <a:latin typeface="標楷體" panose="03000509000000000000" pitchFamily="65" charset="-120"/>
                <a:ea typeface="標楷體" panose="03000509000000000000" pitchFamily="65" charset="-120"/>
              </a:rPr>
              <a:t/>
            </a:r>
            <a:br>
              <a:rPr lang="en-US" altLang="zh-TW" dirty="0">
                <a:solidFill>
                  <a:srgbClr val="3333FF"/>
                </a:solidFill>
                <a:latin typeface="標楷體" panose="03000509000000000000" pitchFamily="65" charset="-120"/>
                <a:ea typeface="標楷體" panose="03000509000000000000" pitchFamily="65" charset="-120"/>
              </a:rPr>
            </a:br>
            <a:r>
              <a:rPr lang="en-US" altLang="zh-TW" dirty="0">
                <a:solidFill>
                  <a:srgbClr val="3333FF"/>
                </a:solidFill>
                <a:latin typeface="標楷體" panose="03000509000000000000" pitchFamily="65" charset="-120"/>
                <a:ea typeface="標楷體" panose="03000509000000000000" pitchFamily="65" charset="-120"/>
              </a:rPr>
              <a:t>    </a:t>
            </a:r>
            <a:r>
              <a:rPr lang="zh-TW" altLang="en-US" dirty="0">
                <a:solidFill>
                  <a:srgbClr val="3333FF"/>
                </a:solidFill>
                <a:latin typeface="標楷體" panose="03000509000000000000" pitchFamily="65" charset="-120"/>
                <a:ea typeface="標楷體" panose="03000509000000000000" pitchFamily="65" charset="-120"/>
              </a:rPr>
              <a:t>資料，提報</a:t>
            </a:r>
            <a:r>
              <a:rPr lang="en-US" altLang="zh-TW" dirty="0">
                <a:solidFill>
                  <a:srgbClr val="3333FF"/>
                </a:solidFill>
                <a:latin typeface="標楷體" panose="03000509000000000000" pitchFamily="65" charset="-120"/>
                <a:ea typeface="標楷體" panose="03000509000000000000" pitchFamily="65" charset="-120"/>
              </a:rPr>
              <a:t>”</a:t>
            </a:r>
            <a:r>
              <a:rPr lang="zh-TW" altLang="en-US" dirty="0">
                <a:solidFill>
                  <a:srgbClr val="3333FF"/>
                </a:solidFill>
                <a:latin typeface="標楷體" panose="03000509000000000000" pitchFamily="65" charset="-120"/>
                <a:ea typeface="標楷體" panose="03000509000000000000" pitchFamily="65" charset="-120"/>
              </a:rPr>
              <a:t>重新安置之鑑定申請。</a:t>
            </a:r>
            <a:endParaRPr lang="en-US" altLang="zh-TW" dirty="0">
              <a:solidFill>
                <a:srgbClr val="3333FF"/>
              </a:solidFill>
              <a:latin typeface="標楷體" panose="03000509000000000000" pitchFamily="65" charset="-120"/>
              <a:ea typeface="標楷體" panose="03000509000000000000" pitchFamily="65" charset="-120"/>
            </a:endParaRPr>
          </a:p>
          <a:p>
            <a:pPr marL="0" indent="0">
              <a:buNone/>
            </a:pPr>
            <a:endParaRPr lang="en-US" altLang="zh-TW" sz="2800" dirty="0">
              <a:solidFill>
                <a:srgbClr val="3333FF"/>
              </a:solidFill>
              <a:latin typeface="標楷體" panose="03000509000000000000" pitchFamily="65" charset="-120"/>
              <a:ea typeface="標楷體" panose="03000509000000000000" pitchFamily="65" charset="-120"/>
            </a:endParaRPr>
          </a:p>
          <a:p>
            <a:pPr marL="0" indent="0">
              <a:buNone/>
            </a:pPr>
            <a:endParaRPr lang="en-US" altLang="zh-TW" sz="32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73696020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a:solidFill>
                  <a:srgbClr val="000000"/>
                </a:solidFill>
                <a:latin typeface="標楷體" pitchFamily="65" charset="-120"/>
                <a:ea typeface="標楷體" pitchFamily="65" charset="-120"/>
              </a:rPr>
              <a:t>Q8</a:t>
            </a:r>
            <a:r>
              <a:rPr lang="zh-TW" altLang="en-US" sz="3200" b="1" dirty="0">
                <a:solidFill>
                  <a:srgbClr val="000000"/>
                </a:solidFill>
                <a:latin typeface="標楷體" pitchFamily="65" charset="-120"/>
                <a:ea typeface="標楷體" pitchFamily="65" charset="-120"/>
              </a:rPr>
              <a:t> 學生更改姓名申請鑑定送件時在特教通報網要如何處理</a:t>
            </a:r>
            <a:r>
              <a:rPr lang="en-US" altLang="zh-TW" sz="3200" b="1" dirty="0">
                <a:solidFill>
                  <a:srgbClr val="000000"/>
                </a:solidFill>
                <a:latin typeface="標楷體" pitchFamily="65" charset="-120"/>
                <a:ea typeface="標楷體" pitchFamily="65" charset="-120"/>
              </a:rPr>
              <a:t>?</a:t>
            </a:r>
            <a:endParaRPr lang="zh-TW" altLang="en-US" sz="3200" dirty="0"/>
          </a:p>
        </p:txBody>
      </p:sp>
      <p:sp>
        <p:nvSpPr>
          <p:cNvPr id="3" name="內容版面配置區 2"/>
          <p:cNvSpPr>
            <a:spLocks noGrp="1"/>
          </p:cNvSpPr>
          <p:nvPr>
            <p:ph sz="quarter" idx="1"/>
          </p:nvPr>
        </p:nvSpPr>
        <p:spPr/>
        <p:txBody>
          <a:bodyPr/>
          <a:lstStyle/>
          <a:p>
            <a:pPr marL="0" indent="0">
              <a:buNone/>
            </a:pPr>
            <a:r>
              <a:rPr lang="en-US" altLang="zh-TW" sz="2800" dirty="0"/>
              <a:t>A:</a:t>
            </a:r>
          </a:p>
          <a:p>
            <a:pPr marL="0" indent="0">
              <a:buNone/>
            </a:pPr>
            <a:r>
              <a:rPr lang="zh-TW" altLang="en-US" sz="2800" dirty="0">
                <a:latin typeface="標楷體" panose="03000509000000000000" pitchFamily="65" charset="-120"/>
                <a:ea typeface="標楷體" panose="03000509000000000000" pitchFamily="65" charset="-120"/>
              </a:rPr>
              <a:t>一、在</a:t>
            </a:r>
            <a:r>
              <a:rPr lang="zh-TW" altLang="en-US" sz="2800" dirty="0">
                <a:solidFill>
                  <a:srgbClr val="000000"/>
                </a:solidFill>
                <a:latin typeface="標楷體" pitchFamily="65" charset="-120"/>
                <a:ea typeface="標楷體" pitchFamily="65" charset="-120"/>
              </a:rPr>
              <a:t>申請鑑定送件</a:t>
            </a:r>
            <a:r>
              <a:rPr lang="zh-TW" altLang="en-US" sz="2800" dirty="0">
                <a:solidFill>
                  <a:srgbClr val="FF0000"/>
                </a:solidFill>
                <a:latin typeface="標楷體" pitchFamily="65" charset="-120"/>
                <a:ea typeface="標楷體" pitchFamily="65" charset="-120"/>
              </a:rPr>
              <a:t>前</a:t>
            </a:r>
            <a:r>
              <a:rPr lang="zh-TW" altLang="en-US" sz="2800" dirty="0">
                <a:solidFill>
                  <a:srgbClr val="000000"/>
                </a:solidFill>
                <a:latin typeface="標楷體" pitchFamily="65" charset="-120"/>
                <a:ea typeface="標楷體" pitchFamily="65" charset="-120"/>
              </a:rPr>
              <a:t>至特教通報網學務端更</a:t>
            </a:r>
            <a:r>
              <a:rPr lang="en-US" altLang="zh-TW" sz="2800" dirty="0">
                <a:solidFill>
                  <a:srgbClr val="000000"/>
                </a:solidFill>
                <a:latin typeface="標楷體" pitchFamily="65" charset="-120"/>
                <a:ea typeface="標楷體" pitchFamily="65" charset="-120"/>
              </a:rPr>
              <a:t/>
            </a:r>
            <a:br>
              <a:rPr lang="en-US" altLang="zh-TW" sz="2800" dirty="0">
                <a:solidFill>
                  <a:srgbClr val="000000"/>
                </a:solidFill>
                <a:latin typeface="標楷體" pitchFamily="65" charset="-120"/>
                <a:ea typeface="標楷體" pitchFamily="65" charset="-120"/>
              </a:rPr>
            </a:br>
            <a:r>
              <a:rPr lang="zh-TW" altLang="en-US" sz="2800" dirty="0">
                <a:solidFill>
                  <a:srgbClr val="000000"/>
                </a:solidFill>
                <a:latin typeface="標楷體" pitchFamily="65" charset="-120"/>
                <a:ea typeface="標楷體" pitchFamily="65" charset="-120"/>
              </a:rPr>
              <a:t>    正學生姓名</a:t>
            </a:r>
            <a:r>
              <a:rPr lang="zh-TW" altLang="en-US" sz="2800" dirty="0">
                <a:latin typeface="標楷體"/>
                <a:ea typeface="標楷體"/>
              </a:rPr>
              <a:t>。</a:t>
            </a:r>
            <a:endParaRPr lang="en-US" altLang="zh-TW" sz="2800" dirty="0">
              <a:solidFill>
                <a:srgbClr val="000000"/>
              </a:solidFill>
              <a:latin typeface="標楷體" pitchFamily="65" charset="-120"/>
              <a:ea typeface="標楷體" pitchFamily="65" charset="-120"/>
            </a:endParaRPr>
          </a:p>
          <a:p>
            <a:pPr eaLnBrk="1" hangingPunct="1">
              <a:buClr>
                <a:srgbClr val="FE8637"/>
              </a:buClr>
              <a:buNone/>
            </a:pPr>
            <a:r>
              <a:rPr lang="zh-TW" altLang="en-US" sz="2800" dirty="0">
                <a:solidFill>
                  <a:srgbClr val="000000"/>
                </a:solidFill>
                <a:latin typeface="標楷體" pitchFamily="65" charset="-120"/>
                <a:ea typeface="標楷體" pitchFamily="65" charset="-120"/>
              </a:rPr>
              <a:t>二</a:t>
            </a:r>
            <a:r>
              <a:rPr lang="zh-TW" altLang="en-US" sz="2800" dirty="0">
                <a:latin typeface="標楷體" panose="03000509000000000000" pitchFamily="65" charset="-120"/>
                <a:ea typeface="標楷體" panose="03000509000000000000" pitchFamily="65" charset="-120"/>
              </a:rPr>
              <a:t>、在</a:t>
            </a:r>
            <a:r>
              <a:rPr lang="zh-TW" altLang="en-US" sz="2800" dirty="0">
                <a:solidFill>
                  <a:srgbClr val="000000"/>
                </a:solidFill>
                <a:latin typeface="標楷體" pitchFamily="65" charset="-120"/>
                <a:ea typeface="標楷體" pitchFamily="65" charset="-120"/>
              </a:rPr>
              <a:t>特教通報網提報鑑定作業後無法更正學　　   </a:t>
            </a:r>
            <a:r>
              <a:rPr lang="en-US" altLang="zh-TW" sz="2800" dirty="0">
                <a:solidFill>
                  <a:srgbClr val="000000"/>
                </a:solidFill>
                <a:latin typeface="標楷體" pitchFamily="65" charset="-120"/>
                <a:ea typeface="標楷體" pitchFamily="65" charset="-120"/>
              </a:rPr>
              <a:t/>
            </a:r>
            <a:br>
              <a:rPr lang="en-US" altLang="zh-TW" sz="2800" dirty="0">
                <a:solidFill>
                  <a:srgbClr val="000000"/>
                </a:solidFill>
                <a:latin typeface="標楷體" pitchFamily="65" charset="-120"/>
                <a:ea typeface="標楷體" pitchFamily="65" charset="-120"/>
              </a:rPr>
            </a:br>
            <a:r>
              <a:rPr lang="en-US" altLang="zh-TW" sz="2800" dirty="0">
                <a:solidFill>
                  <a:srgbClr val="000000"/>
                </a:solidFill>
                <a:latin typeface="標楷體" pitchFamily="65" charset="-120"/>
                <a:ea typeface="標楷體" pitchFamily="65" charset="-120"/>
              </a:rPr>
              <a:t>  </a:t>
            </a:r>
            <a:r>
              <a:rPr lang="zh-TW" altLang="en-US" sz="2800" dirty="0">
                <a:solidFill>
                  <a:srgbClr val="000000"/>
                </a:solidFill>
                <a:latin typeface="標楷體" pitchFamily="65" charset="-120"/>
                <a:ea typeface="標楷體" pitchFamily="65" charset="-120"/>
              </a:rPr>
              <a:t> 生姓名，請聯繫</a:t>
            </a:r>
            <a:r>
              <a:rPr lang="zh-TW" altLang="en-US" sz="2800" dirty="0">
                <a:latin typeface="標楷體" pitchFamily="65" charset="-120"/>
                <a:ea typeface="標楷體" pitchFamily="65" charset="-120"/>
              </a:rPr>
              <a:t>特殊教育資源中心</a:t>
            </a:r>
            <a:r>
              <a:rPr lang="zh-TW" altLang="en-US" sz="2800" dirty="0">
                <a:solidFill>
                  <a:srgbClr val="000000"/>
                </a:solidFill>
                <a:latin typeface="標楷體" pitchFamily="65" charset="-120"/>
                <a:ea typeface="標楷體" pitchFamily="65" charset="-120"/>
              </a:rPr>
              <a:t>協助</a:t>
            </a:r>
            <a:r>
              <a:rPr lang="en-US" altLang="zh-TW" sz="2800" dirty="0">
                <a:solidFill>
                  <a:srgbClr val="000000"/>
                </a:solidFill>
                <a:latin typeface="標楷體" pitchFamily="65" charset="-120"/>
                <a:ea typeface="標楷體" pitchFamily="65" charset="-120"/>
              </a:rPr>
              <a:t/>
            </a:r>
            <a:br>
              <a:rPr lang="en-US" altLang="zh-TW" sz="2800" dirty="0">
                <a:solidFill>
                  <a:srgbClr val="000000"/>
                </a:solidFill>
                <a:latin typeface="標楷體" pitchFamily="65" charset="-120"/>
                <a:ea typeface="標楷體" pitchFamily="65" charset="-120"/>
              </a:rPr>
            </a:br>
            <a:r>
              <a:rPr lang="zh-TW" altLang="en-US" sz="2800" dirty="0">
                <a:solidFill>
                  <a:srgbClr val="000000"/>
                </a:solidFill>
                <a:latin typeface="標楷體" pitchFamily="65" charset="-120"/>
                <a:ea typeface="標楷體" pitchFamily="65" charset="-120"/>
              </a:rPr>
              <a:t>   處理</a:t>
            </a:r>
            <a:r>
              <a:rPr lang="zh-TW" altLang="en-US" sz="2800" dirty="0">
                <a:latin typeface="標楷體"/>
                <a:ea typeface="標楷體"/>
              </a:rPr>
              <a:t>。</a:t>
            </a:r>
            <a:endParaRPr lang="en-US" altLang="zh-TW" sz="2800" dirty="0">
              <a:latin typeface="標楷體" panose="03000509000000000000" pitchFamily="65" charset="-120"/>
              <a:ea typeface="標楷體" panose="03000509000000000000" pitchFamily="65" charset="-120"/>
            </a:endParaRPr>
          </a:p>
          <a:p>
            <a:pPr marL="0" indent="0">
              <a:buNone/>
            </a:pPr>
            <a:r>
              <a:rPr lang="zh-TW" altLang="en-US" sz="3200" dirty="0"/>
              <a:t> </a:t>
            </a:r>
            <a:endParaRPr lang="en-US" altLang="zh-TW" sz="3200" dirty="0"/>
          </a:p>
        </p:txBody>
      </p:sp>
    </p:spTree>
    <p:extLst>
      <p:ext uri="{BB962C8B-B14F-4D97-AF65-F5344CB8AC3E}">
        <p14:creationId xmlns:p14="http://schemas.microsoft.com/office/powerpoint/2010/main" val="41006055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z="3200" b="1" dirty="0">
                <a:latin typeface="標楷體" panose="03000509000000000000" pitchFamily="65" charset="-120"/>
                <a:ea typeface="標楷體" panose="03000509000000000000" pitchFamily="65" charset="-120"/>
              </a:rPr>
              <a:t>         </a:t>
            </a:r>
            <a:r>
              <a:rPr lang="zh-TW" altLang="en-US" sz="3600" b="1" dirty="0">
                <a:latin typeface="標楷體" panose="03000509000000000000" pitchFamily="65" charset="-120"/>
                <a:ea typeface="標楷體" panose="03000509000000000000" pitchFamily="65" charset="-120"/>
              </a:rPr>
              <a:t>鑑定流程和鑑定期程</a:t>
            </a:r>
            <a:endParaRPr lang="zh-TW" altLang="en-US" sz="3600" dirty="0"/>
          </a:p>
        </p:txBody>
      </p:sp>
      <p:sp>
        <p:nvSpPr>
          <p:cNvPr id="3" name="內容版面配置區 2"/>
          <p:cNvSpPr>
            <a:spLocks noGrp="1"/>
          </p:cNvSpPr>
          <p:nvPr>
            <p:ph idx="1"/>
          </p:nvPr>
        </p:nvSpPr>
        <p:spPr/>
        <p:txBody>
          <a:bodyPr/>
          <a:lstStyle/>
          <a:p>
            <a:r>
              <a:rPr lang="zh-TW" altLang="en-US" dirty="0">
                <a:latin typeface="標楷體" pitchFamily="65" charset="-120"/>
                <a:ea typeface="標楷體" pitchFamily="65" charset="-120"/>
                <a:hlinkClick r:id="rId2" action="ppaction://hlinkfile"/>
              </a:rPr>
              <a:t>鑑定安置工作時程表</a:t>
            </a:r>
            <a:r>
              <a:rPr lang="en-US" altLang="zh-TW" dirty="0">
                <a:latin typeface="標楷體" pitchFamily="65" charset="-120"/>
                <a:ea typeface="標楷體" pitchFamily="65" charset="-120"/>
                <a:hlinkClick r:id="rId2" action="ppaction://hlinkfile"/>
              </a:rPr>
              <a:t>113</a:t>
            </a:r>
            <a:r>
              <a:rPr lang="zh-TW" altLang="en-US" dirty="0">
                <a:latin typeface="標楷體" pitchFamily="65" charset="-120"/>
                <a:ea typeface="標楷體" pitchFamily="65" charset="-120"/>
                <a:hlinkClick r:id="rId2" action="ppaction://hlinkfile"/>
              </a:rPr>
              <a:t>學年度上學期</a:t>
            </a:r>
            <a:endParaRPr lang="en-US" altLang="zh-TW" dirty="0">
              <a:latin typeface="標楷體" pitchFamily="65" charset="-120"/>
              <a:ea typeface="標楷體" pitchFamily="65" charset="-120"/>
            </a:endParaRPr>
          </a:p>
          <a:p>
            <a:r>
              <a:rPr lang="zh-TW" altLang="en-US" dirty="0">
                <a:latin typeface="標楷體" pitchFamily="65" charset="-120"/>
                <a:ea typeface="標楷體" pitchFamily="65" charset="-120"/>
                <a:hlinkClick r:id="rId3" action="ppaction://hlinkfile"/>
              </a:rPr>
              <a:t>鑑定安置工作時程表</a:t>
            </a:r>
            <a:r>
              <a:rPr lang="en-US" altLang="zh-TW" dirty="0">
                <a:latin typeface="標楷體" pitchFamily="65" charset="-120"/>
                <a:ea typeface="標楷體" pitchFamily="65" charset="-120"/>
                <a:hlinkClick r:id="rId3" action="ppaction://hlinkfile"/>
              </a:rPr>
              <a:t>113</a:t>
            </a:r>
            <a:r>
              <a:rPr lang="zh-TW" altLang="en-US" dirty="0">
                <a:latin typeface="標楷體" pitchFamily="65" charset="-120"/>
                <a:ea typeface="標楷體" pitchFamily="65" charset="-120"/>
                <a:hlinkClick r:id="rId3" action="ppaction://hlinkfile"/>
              </a:rPr>
              <a:t>學年度下學期</a:t>
            </a:r>
            <a:endParaRPr lang="en-US" altLang="zh-TW" dirty="0">
              <a:latin typeface="標楷體" pitchFamily="65" charset="-120"/>
              <a:ea typeface="標楷體" pitchFamily="65" charset="-120"/>
            </a:endParaRPr>
          </a:p>
          <a:p>
            <a:endParaRPr lang="en-US" altLang="zh-TW" dirty="0">
              <a:latin typeface="標楷體" pitchFamily="65" charset="-120"/>
              <a:ea typeface="標楷體" pitchFamily="65" charset="-120"/>
            </a:endParaRPr>
          </a:p>
          <a:p>
            <a:pPr marL="0" indent="0">
              <a:buNone/>
            </a:pPr>
            <a:r>
              <a:rPr lang="zh-TW" altLang="en-US" dirty="0">
                <a:latin typeface="標楷體" pitchFamily="65" charset="-120"/>
                <a:ea typeface="標楷體" pitchFamily="65" charset="-120"/>
              </a:rPr>
              <a:t>表件下載</a:t>
            </a:r>
            <a:r>
              <a:rPr lang="en-US" altLang="zh-TW" dirty="0">
                <a:latin typeface="標楷體" pitchFamily="65" charset="-120"/>
                <a:ea typeface="標楷體" pitchFamily="65" charset="-120"/>
              </a:rPr>
              <a:t>:</a:t>
            </a:r>
            <a:r>
              <a:rPr lang="zh-TW" altLang="en-US" dirty="0">
                <a:latin typeface="標楷體" pitchFamily="65" charset="-120"/>
                <a:ea typeface="標楷體" pitchFamily="65" charset="-120"/>
              </a:rPr>
              <a:t>屏東縣特殊教育資源中心→鑑定與安置→</a:t>
            </a:r>
            <a:endParaRPr lang="en-US" altLang="zh-TW" dirty="0">
              <a:latin typeface="標楷體" pitchFamily="65" charset="-120"/>
              <a:ea typeface="標楷體" pitchFamily="65" charset="-120"/>
            </a:endParaRPr>
          </a:p>
          <a:p>
            <a:pPr marL="0" indent="0">
              <a:buNone/>
            </a:pPr>
            <a:r>
              <a:rPr lang="en-US" altLang="zh-TW" dirty="0">
                <a:latin typeface="標楷體" pitchFamily="65" charset="-120"/>
                <a:ea typeface="標楷體" pitchFamily="65" charset="-120"/>
              </a:rPr>
              <a:t>            </a:t>
            </a:r>
            <a:r>
              <a:rPr lang="zh-TW" altLang="en-US" dirty="0">
                <a:latin typeface="標楷體" pitchFamily="65" charset="-120"/>
                <a:ea typeface="標楷體" pitchFamily="65" charset="-120"/>
              </a:rPr>
              <a:t>身心障礙鑑定相關表件→下載相關檔案</a:t>
            </a:r>
            <a:endParaRPr lang="en-US" altLang="zh-TW" dirty="0">
              <a:latin typeface="標楷體" pitchFamily="65" charset="-120"/>
              <a:ea typeface="標楷體" pitchFamily="65" charset="-120"/>
            </a:endParaRPr>
          </a:p>
          <a:p>
            <a:pPr marL="0" indent="0">
              <a:buNone/>
            </a:pPr>
            <a:r>
              <a:rPr lang="en-US" altLang="zh-TW" dirty="0">
                <a:latin typeface="標楷體" pitchFamily="65" charset="-120"/>
                <a:ea typeface="標楷體" pitchFamily="65" charset="-120"/>
              </a:rPr>
              <a:t>            (</a:t>
            </a:r>
            <a:r>
              <a:rPr lang="en-US" altLang="zh-TW" dirty="0">
                <a:latin typeface="標楷體" pitchFamily="65" charset="-120"/>
                <a:ea typeface="標楷體" pitchFamily="65" charset="-120"/>
                <a:hlinkClick r:id="rId4" action="ppaction://hlinkfile"/>
              </a:rPr>
              <a:t>113</a:t>
            </a:r>
            <a:r>
              <a:rPr lang="zh-TW" altLang="en-US" dirty="0">
                <a:latin typeface="標楷體" pitchFamily="65" charset="-120"/>
                <a:ea typeface="標楷體" pitchFamily="65" charset="-120"/>
                <a:hlinkClick r:id="rId4" action="ppaction://hlinkfile"/>
              </a:rPr>
              <a:t>學前送件時間時間時間表</a:t>
            </a:r>
            <a:r>
              <a:rPr lang="en-US" altLang="zh-TW" dirty="0">
                <a:latin typeface="標楷體" pitchFamily="65" charset="-120"/>
                <a:ea typeface="標楷體" pitchFamily="65" charset="-120"/>
              </a:rPr>
              <a:t>)</a:t>
            </a:r>
          </a:p>
          <a:p>
            <a:pPr marL="0" indent="0">
              <a:buNone/>
            </a:pPr>
            <a:r>
              <a:rPr lang="en-US" altLang="zh-TW" dirty="0">
                <a:latin typeface="標楷體" pitchFamily="65" charset="-120"/>
                <a:ea typeface="標楷體" pitchFamily="65" charset="-120"/>
              </a:rPr>
              <a:t>            (113</a:t>
            </a:r>
            <a:r>
              <a:rPr lang="zh-TW" altLang="en-US" dirty="0">
                <a:latin typeface="標楷體" pitchFamily="65" charset="-120"/>
                <a:ea typeface="標楷體" pitchFamily="65" charset="-120"/>
              </a:rPr>
              <a:t>學年學前鑑定掛網表件</a:t>
            </a:r>
            <a:r>
              <a:rPr lang="en-US" altLang="zh-TW" dirty="0">
                <a:latin typeface="標楷體" pitchFamily="65" charset="-120"/>
                <a:ea typeface="標楷體" pitchFamily="65" charset="-120"/>
              </a:rPr>
              <a:t>)</a:t>
            </a:r>
          </a:p>
          <a:p>
            <a:endParaRPr lang="en-US" altLang="zh-TW" dirty="0">
              <a:latin typeface="標楷體" pitchFamily="65" charset="-120"/>
              <a:ea typeface="標楷體" pitchFamily="65" charset="-120"/>
            </a:endParaRPr>
          </a:p>
          <a:p>
            <a:endParaRPr lang="zh-TW" altLang="en-US" dirty="0"/>
          </a:p>
        </p:txBody>
      </p:sp>
    </p:spTree>
    <p:extLst>
      <p:ext uri="{BB962C8B-B14F-4D97-AF65-F5344CB8AC3E}">
        <p14:creationId xmlns:p14="http://schemas.microsoft.com/office/powerpoint/2010/main" val="427521451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67544" y="188640"/>
            <a:ext cx="8147248" cy="1052736"/>
          </a:xfrm>
        </p:spPr>
        <p:txBody>
          <a:bodyPr>
            <a:noAutofit/>
          </a:bodyPr>
          <a:lstStyle/>
          <a:p>
            <a:r>
              <a:rPr lang="en-US" altLang="zh-TW" sz="2800" b="1" dirty="0">
                <a:solidFill>
                  <a:srgbClr val="000000"/>
                </a:solidFill>
                <a:latin typeface="標楷體" pitchFamily="65" charset="-120"/>
                <a:ea typeface="標楷體" pitchFamily="65" charset="-120"/>
              </a:rPr>
              <a:t>Q9</a:t>
            </a:r>
            <a:r>
              <a:rPr lang="zh-TW" altLang="en-US" sz="2800" b="1" dirty="0">
                <a:solidFill>
                  <a:srgbClr val="000000"/>
                </a:solidFill>
                <a:latin typeface="標楷體" pitchFamily="65" charset="-120"/>
                <a:ea typeface="標楷體" pitchFamily="65" charset="-120"/>
              </a:rPr>
              <a:t> 學生轉學於新校就讀，在經費補助申請期間要</a:t>
            </a:r>
            <a:r>
              <a:rPr lang="en-US" altLang="zh-TW" sz="2800" b="1" dirty="0">
                <a:solidFill>
                  <a:srgbClr val="000000"/>
                </a:solidFill>
                <a:latin typeface="標楷體" pitchFamily="65" charset="-120"/>
                <a:ea typeface="標楷體" pitchFamily="65" charset="-120"/>
              </a:rPr>
              <a:t/>
            </a:r>
            <a:br>
              <a:rPr lang="en-US" altLang="zh-TW" sz="2800" b="1" dirty="0">
                <a:solidFill>
                  <a:srgbClr val="000000"/>
                </a:solidFill>
                <a:latin typeface="標楷體" pitchFamily="65" charset="-120"/>
                <a:ea typeface="標楷體" pitchFamily="65" charset="-120"/>
              </a:rPr>
            </a:br>
            <a:r>
              <a:rPr lang="zh-TW" altLang="en-US" sz="2800" b="1" dirty="0">
                <a:solidFill>
                  <a:srgbClr val="000000"/>
                </a:solidFill>
                <a:latin typeface="標楷體" pitchFamily="65" charset="-120"/>
                <a:ea typeface="標楷體" pitchFamily="65" charset="-120"/>
              </a:rPr>
              <a:t>    如何辦理經費申請</a:t>
            </a:r>
            <a:r>
              <a:rPr lang="en-US" altLang="zh-TW" sz="2800" b="1" dirty="0">
                <a:solidFill>
                  <a:srgbClr val="000000"/>
                </a:solidFill>
                <a:latin typeface="標楷體" pitchFamily="65" charset="-120"/>
                <a:ea typeface="標楷體" pitchFamily="65" charset="-120"/>
              </a:rPr>
              <a:t>?</a:t>
            </a:r>
            <a:endParaRPr lang="zh-TW" altLang="en-US" sz="2800" dirty="0"/>
          </a:p>
        </p:txBody>
      </p:sp>
      <p:sp>
        <p:nvSpPr>
          <p:cNvPr id="3" name="內容版面配置區 2"/>
          <p:cNvSpPr>
            <a:spLocks noGrp="1"/>
          </p:cNvSpPr>
          <p:nvPr>
            <p:ph sz="quarter" idx="1"/>
          </p:nvPr>
        </p:nvSpPr>
        <p:spPr>
          <a:xfrm>
            <a:off x="323528" y="1340768"/>
            <a:ext cx="8280920" cy="5400600"/>
          </a:xfrm>
        </p:spPr>
        <p:txBody>
          <a:bodyPr/>
          <a:lstStyle/>
          <a:p>
            <a:pPr marL="0" indent="0">
              <a:buNone/>
            </a:pPr>
            <a:r>
              <a:rPr lang="en-US" altLang="zh-TW" sz="2300" dirty="0">
                <a:solidFill>
                  <a:srgbClr val="3333FF"/>
                </a:solidFill>
                <a:latin typeface="標楷體" panose="03000509000000000000" pitchFamily="65" charset="-120"/>
                <a:ea typeface="標楷體" panose="03000509000000000000" pitchFamily="65" charset="-120"/>
              </a:rPr>
              <a:t>A:</a:t>
            </a:r>
          </a:p>
          <a:p>
            <a:pPr marL="0" indent="0">
              <a:buNone/>
            </a:pPr>
            <a:r>
              <a:rPr lang="zh-TW" altLang="en-US" sz="2300" dirty="0">
                <a:solidFill>
                  <a:srgbClr val="3333FF"/>
                </a:solidFill>
                <a:latin typeface="標楷體" panose="03000509000000000000" pitchFamily="65" charset="-120"/>
                <a:ea typeface="標楷體" panose="03000509000000000000" pitchFamily="65" charset="-120"/>
              </a:rPr>
              <a:t>一、轉學至公立幼兒園</a:t>
            </a:r>
            <a:r>
              <a:rPr lang="en-US" altLang="zh-TW" sz="2300" dirty="0">
                <a:solidFill>
                  <a:srgbClr val="3333FF"/>
                </a:solidFill>
                <a:latin typeface="標楷體"/>
                <a:ea typeface="標楷體"/>
              </a:rPr>
              <a:t>､</a:t>
            </a:r>
            <a:r>
              <a:rPr lang="zh-TW" altLang="en-US" sz="2300" dirty="0">
                <a:solidFill>
                  <a:srgbClr val="3333FF"/>
                </a:solidFill>
                <a:latin typeface="標楷體" panose="03000509000000000000" pitchFamily="65" charset="-120"/>
                <a:ea typeface="標楷體" panose="03000509000000000000" pitchFamily="65" charset="-120"/>
              </a:rPr>
              <a:t>鄉立鎮立幼兒園</a:t>
            </a:r>
            <a:r>
              <a:rPr lang="en-US" altLang="zh-TW" sz="2300" dirty="0">
                <a:solidFill>
                  <a:srgbClr val="3333FF"/>
                </a:solidFill>
                <a:latin typeface="標楷體"/>
                <a:ea typeface="標楷體"/>
              </a:rPr>
              <a:t>､</a:t>
            </a:r>
            <a:r>
              <a:rPr lang="zh-TW" altLang="en-US" sz="2300" dirty="0">
                <a:solidFill>
                  <a:srgbClr val="3333FF"/>
                </a:solidFill>
                <a:latin typeface="標楷體"/>
                <a:ea typeface="標楷體"/>
              </a:rPr>
              <a:t>非營利幼兒園</a:t>
            </a:r>
            <a:r>
              <a:rPr lang="en-US" altLang="zh-TW" sz="2300" dirty="0">
                <a:solidFill>
                  <a:srgbClr val="3333FF"/>
                </a:solidFill>
                <a:latin typeface="標楷體"/>
                <a:ea typeface="標楷體"/>
              </a:rPr>
              <a:t>､</a:t>
            </a:r>
            <a:br>
              <a:rPr lang="en-US" altLang="zh-TW" sz="2300" dirty="0">
                <a:solidFill>
                  <a:srgbClr val="3333FF"/>
                </a:solidFill>
                <a:latin typeface="標楷體"/>
                <a:ea typeface="標楷體"/>
              </a:rPr>
            </a:br>
            <a:r>
              <a:rPr lang="zh-TW" altLang="en-US" sz="2300" dirty="0">
                <a:solidFill>
                  <a:srgbClr val="3333FF"/>
                </a:solidFill>
                <a:latin typeface="標楷體"/>
                <a:ea typeface="標楷體"/>
              </a:rPr>
              <a:t>    準公共幼兒園</a:t>
            </a:r>
            <a:r>
              <a:rPr lang="en-US" altLang="zh-TW" sz="2300" dirty="0">
                <a:solidFill>
                  <a:srgbClr val="3333FF"/>
                </a:solidFill>
                <a:latin typeface="標楷體"/>
                <a:ea typeface="標楷體"/>
              </a:rPr>
              <a:t>､</a:t>
            </a:r>
            <a:r>
              <a:rPr lang="zh-TW" altLang="en-US" sz="2300" dirty="0">
                <a:solidFill>
                  <a:srgbClr val="3333FF"/>
                </a:solidFill>
                <a:latin typeface="標楷體" panose="03000509000000000000" pitchFamily="65" charset="-120"/>
                <a:ea typeface="標楷體" panose="03000509000000000000" pitchFamily="65" charset="-120"/>
              </a:rPr>
              <a:t>職場教保中心</a:t>
            </a:r>
            <a:r>
              <a:rPr lang="en-US" altLang="zh-TW" sz="2300" dirty="0">
                <a:solidFill>
                  <a:srgbClr val="3333FF"/>
                </a:solidFill>
                <a:latin typeface="標楷體" panose="03000509000000000000" pitchFamily="65" charset="-120"/>
                <a:ea typeface="標楷體" panose="03000509000000000000" pitchFamily="65" charset="-120"/>
              </a:rPr>
              <a:t>(</a:t>
            </a:r>
            <a:r>
              <a:rPr lang="zh-TW" altLang="en-US" sz="2300" dirty="0">
                <a:solidFill>
                  <a:srgbClr val="3333FF"/>
                </a:solidFill>
                <a:latin typeface="標楷體" pitchFamily="65" charset="-120"/>
                <a:ea typeface="標楷體" pitchFamily="65" charset="-120"/>
              </a:rPr>
              <a:t>新校</a:t>
            </a:r>
            <a:r>
              <a:rPr lang="en-US" altLang="zh-TW" sz="2300" dirty="0">
                <a:solidFill>
                  <a:srgbClr val="3333FF"/>
                </a:solidFill>
                <a:latin typeface="標楷體" panose="03000509000000000000" pitchFamily="65" charset="-120"/>
                <a:ea typeface="標楷體" panose="03000509000000000000" pitchFamily="65" charset="-120"/>
              </a:rPr>
              <a:t>)</a:t>
            </a:r>
            <a:r>
              <a:rPr lang="zh-TW" altLang="en-US" sz="2300" dirty="0">
                <a:solidFill>
                  <a:srgbClr val="3333FF"/>
                </a:solidFill>
                <a:latin typeface="標楷體" panose="03000509000000000000" pitchFamily="65" charset="-120"/>
                <a:ea typeface="標楷體" panose="03000509000000000000" pitchFamily="65" charset="-120"/>
              </a:rPr>
              <a:t>不能辦理家長經費</a:t>
            </a:r>
            <a:r>
              <a:rPr lang="en-US" altLang="zh-TW" sz="2300" dirty="0">
                <a:solidFill>
                  <a:srgbClr val="3333FF"/>
                </a:solidFill>
                <a:latin typeface="標楷體" panose="03000509000000000000" pitchFamily="65" charset="-120"/>
                <a:ea typeface="標楷體" panose="03000509000000000000" pitchFamily="65" charset="-120"/>
              </a:rPr>
              <a:t/>
            </a:r>
            <a:br>
              <a:rPr lang="en-US" altLang="zh-TW" sz="2300" dirty="0">
                <a:solidFill>
                  <a:srgbClr val="3333FF"/>
                </a:solidFill>
                <a:latin typeface="標楷體" panose="03000509000000000000" pitchFamily="65" charset="-120"/>
                <a:ea typeface="標楷體" panose="03000509000000000000" pitchFamily="65" charset="-120"/>
              </a:rPr>
            </a:br>
            <a:r>
              <a:rPr lang="zh-TW" altLang="en-US" sz="2300" dirty="0">
                <a:solidFill>
                  <a:srgbClr val="3333FF"/>
                </a:solidFill>
                <a:latin typeface="標楷體" panose="03000509000000000000" pitchFamily="65" charset="-120"/>
                <a:ea typeface="標楷體" panose="03000509000000000000" pitchFamily="65" charset="-120"/>
              </a:rPr>
              <a:t>    補助</a:t>
            </a:r>
            <a:r>
              <a:rPr lang="zh-TW" altLang="en-US" sz="2300" dirty="0">
                <a:solidFill>
                  <a:srgbClr val="3333FF"/>
                </a:solidFill>
                <a:latin typeface="標楷體"/>
                <a:ea typeface="標楷體"/>
              </a:rPr>
              <a:t>。</a:t>
            </a:r>
            <a:endParaRPr lang="en-US" altLang="zh-TW" sz="2300" dirty="0">
              <a:solidFill>
                <a:srgbClr val="3333FF"/>
              </a:solidFill>
              <a:latin typeface="標楷體"/>
              <a:ea typeface="標楷體"/>
            </a:endParaRPr>
          </a:p>
          <a:p>
            <a:pPr marL="0" indent="0">
              <a:buNone/>
            </a:pPr>
            <a:r>
              <a:rPr lang="zh-TW" altLang="en-US" sz="2300" dirty="0">
                <a:solidFill>
                  <a:srgbClr val="3333FF"/>
                </a:solidFill>
                <a:latin typeface="標楷體"/>
                <a:ea typeface="標楷體"/>
              </a:rPr>
              <a:t>二</a:t>
            </a:r>
            <a:r>
              <a:rPr lang="zh-TW" altLang="en-US" sz="2300" dirty="0">
                <a:solidFill>
                  <a:srgbClr val="3333FF"/>
                </a:solidFill>
                <a:latin typeface="標楷體" panose="03000509000000000000" pitchFamily="65" charset="-120"/>
                <a:ea typeface="標楷體" panose="03000509000000000000" pitchFamily="65" charset="-120"/>
              </a:rPr>
              <a:t>、轉學至私立幼兒園</a:t>
            </a:r>
            <a:r>
              <a:rPr lang="en-US" altLang="zh-TW" sz="2300" dirty="0">
                <a:solidFill>
                  <a:srgbClr val="3333FF"/>
                </a:solidFill>
                <a:latin typeface="標楷體"/>
                <a:ea typeface="標楷體"/>
              </a:rPr>
              <a:t>､</a:t>
            </a:r>
            <a:r>
              <a:rPr lang="zh-TW" altLang="en-US" sz="2300" dirty="0">
                <a:solidFill>
                  <a:srgbClr val="3333FF"/>
                </a:solidFill>
                <a:latin typeface="標楷體"/>
                <a:ea typeface="標楷體"/>
              </a:rPr>
              <a:t>私立機構</a:t>
            </a:r>
            <a:r>
              <a:rPr lang="en-US" altLang="zh-TW" sz="2300" dirty="0">
                <a:solidFill>
                  <a:srgbClr val="3333FF"/>
                </a:solidFill>
                <a:latin typeface="標楷體"/>
                <a:ea typeface="標楷體"/>
              </a:rPr>
              <a:t>､</a:t>
            </a:r>
            <a:r>
              <a:rPr lang="zh-TW" altLang="en-US" sz="2300" dirty="0">
                <a:solidFill>
                  <a:srgbClr val="3333FF"/>
                </a:solidFill>
                <a:latin typeface="標楷體"/>
                <a:ea typeface="標楷體"/>
              </a:rPr>
              <a:t>社區互助教保服務中心</a:t>
            </a:r>
            <a:r>
              <a:rPr lang="en-US" altLang="zh-TW" sz="2300" dirty="0">
                <a:solidFill>
                  <a:srgbClr val="3333FF"/>
                </a:solidFill>
                <a:latin typeface="標楷體" panose="03000509000000000000" pitchFamily="65" charset="-120"/>
                <a:ea typeface="標楷體" panose="03000509000000000000" pitchFamily="65" charset="-120"/>
              </a:rPr>
              <a:t>(</a:t>
            </a:r>
            <a:br>
              <a:rPr lang="en-US" altLang="zh-TW" sz="2300" dirty="0">
                <a:solidFill>
                  <a:srgbClr val="3333FF"/>
                </a:solidFill>
                <a:latin typeface="標楷體" panose="03000509000000000000" pitchFamily="65" charset="-120"/>
                <a:ea typeface="標楷體" panose="03000509000000000000" pitchFamily="65" charset="-120"/>
              </a:rPr>
            </a:br>
            <a:r>
              <a:rPr lang="en-US" altLang="zh-TW" sz="2300" dirty="0">
                <a:solidFill>
                  <a:srgbClr val="3333FF"/>
                </a:solidFill>
                <a:latin typeface="標楷體" panose="03000509000000000000" pitchFamily="65" charset="-120"/>
                <a:ea typeface="標楷體" panose="03000509000000000000" pitchFamily="65" charset="-120"/>
              </a:rPr>
              <a:t>    </a:t>
            </a:r>
            <a:r>
              <a:rPr lang="zh-TW" altLang="en-US" sz="2300" dirty="0">
                <a:solidFill>
                  <a:srgbClr val="3333FF"/>
                </a:solidFill>
                <a:latin typeface="標楷體" pitchFamily="65" charset="-120"/>
                <a:ea typeface="標楷體" pitchFamily="65" charset="-120"/>
              </a:rPr>
              <a:t>新校</a:t>
            </a:r>
            <a:r>
              <a:rPr lang="en-US" altLang="zh-TW" sz="2300" dirty="0">
                <a:solidFill>
                  <a:srgbClr val="3333FF"/>
                </a:solidFill>
                <a:latin typeface="標楷體" panose="03000509000000000000" pitchFamily="65" charset="-120"/>
                <a:ea typeface="標楷體" panose="03000509000000000000" pitchFamily="65" charset="-120"/>
              </a:rPr>
              <a:t>)</a:t>
            </a:r>
            <a:r>
              <a:rPr lang="zh-TW" altLang="en-US" sz="2300" dirty="0">
                <a:solidFill>
                  <a:srgbClr val="3333FF"/>
                </a:solidFill>
                <a:latin typeface="標楷體" panose="03000509000000000000" pitchFamily="65" charset="-120"/>
                <a:ea typeface="標楷體" panose="03000509000000000000" pitchFamily="65" charset="-120"/>
              </a:rPr>
              <a:t>可以辦理家長經費補助</a:t>
            </a:r>
            <a:r>
              <a:rPr lang="zh-TW" altLang="en-US" sz="2300" dirty="0">
                <a:solidFill>
                  <a:srgbClr val="3333FF"/>
                </a:solidFill>
                <a:latin typeface="標楷體"/>
                <a:ea typeface="標楷體"/>
              </a:rPr>
              <a:t>。</a:t>
            </a:r>
            <a:endParaRPr lang="en-US" altLang="zh-TW" sz="2300" dirty="0">
              <a:solidFill>
                <a:srgbClr val="3333FF"/>
              </a:solidFill>
              <a:latin typeface="標楷體" panose="03000509000000000000" pitchFamily="65" charset="-120"/>
              <a:ea typeface="標楷體" panose="03000509000000000000" pitchFamily="65" charset="-120"/>
            </a:endParaRPr>
          </a:p>
          <a:p>
            <a:pPr marL="0" indent="0">
              <a:buNone/>
            </a:pPr>
            <a:r>
              <a:rPr lang="zh-TW" altLang="en-US" sz="2300" dirty="0">
                <a:solidFill>
                  <a:srgbClr val="3333FF"/>
                </a:solidFill>
                <a:latin typeface="標楷體"/>
                <a:ea typeface="標楷體"/>
              </a:rPr>
              <a:t>三</a:t>
            </a:r>
            <a:r>
              <a:rPr lang="zh-TW" altLang="en-US" sz="2300" dirty="0">
                <a:solidFill>
                  <a:srgbClr val="3333FF"/>
                </a:solidFill>
                <a:latin typeface="標楷體" panose="03000509000000000000" pitchFamily="65" charset="-120"/>
                <a:ea typeface="標楷體" panose="03000509000000000000" pitchFamily="65" charset="-120"/>
              </a:rPr>
              <a:t>、私立幼兒園</a:t>
            </a:r>
            <a:r>
              <a:rPr lang="en-US" altLang="zh-TW" sz="2300" dirty="0">
                <a:solidFill>
                  <a:srgbClr val="3333FF"/>
                </a:solidFill>
                <a:latin typeface="標楷體"/>
                <a:ea typeface="標楷體"/>
              </a:rPr>
              <a:t>､</a:t>
            </a:r>
            <a:r>
              <a:rPr lang="zh-TW" altLang="en-US" sz="2300" dirty="0">
                <a:solidFill>
                  <a:srgbClr val="3333FF"/>
                </a:solidFill>
                <a:latin typeface="標楷體"/>
                <a:ea typeface="標楷體"/>
              </a:rPr>
              <a:t>私立機構</a:t>
            </a:r>
            <a:r>
              <a:rPr lang="en-US" altLang="zh-TW" sz="2300" dirty="0">
                <a:solidFill>
                  <a:srgbClr val="3333FF"/>
                </a:solidFill>
                <a:latin typeface="標楷體"/>
                <a:ea typeface="標楷體"/>
              </a:rPr>
              <a:t>､</a:t>
            </a:r>
            <a:r>
              <a:rPr lang="zh-TW" altLang="en-US" sz="2300" dirty="0">
                <a:solidFill>
                  <a:srgbClr val="3333FF"/>
                </a:solidFill>
                <a:latin typeface="標楷體"/>
                <a:ea typeface="標楷體"/>
              </a:rPr>
              <a:t>社區互助教保服務中心</a:t>
            </a:r>
            <a:r>
              <a:rPr lang="en-US" altLang="zh-TW" sz="2300" dirty="0">
                <a:solidFill>
                  <a:srgbClr val="3333FF"/>
                </a:solidFill>
                <a:latin typeface="標楷體" panose="03000509000000000000" pitchFamily="65" charset="-120"/>
                <a:ea typeface="標楷體" panose="03000509000000000000" pitchFamily="65" charset="-120"/>
              </a:rPr>
              <a:t>(</a:t>
            </a:r>
            <a:r>
              <a:rPr lang="zh-TW" altLang="en-US" sz="2300" dirty="0">
                <a:solidFill>
                  <a:srgbClr val="3333FF"/>
                </a:solidFill>
                <a:latin typeface="標楷體" pitchFamily="65" charset="-120"/>
                <a:ea typeface="標楷體" pitchFamily="65" charset="-120"/>
              </a:rPr>
              <a:t>新校</a:t>
            </a:r>
            <a:r>
              <a:rPr lang="en-US" altLang="zh-TW" sz="2300" dirty="0">
                <a:solidFill>
                  <a:srgbClr val="3333FF"/>
                </a:solidFill>
                <a:latin typeface="標楷體" panose="03000509000000000000" pitchFamily="65" charset="-120"/>
                <a:ea typeface="標楷體" panose="03000509000000000000" pitchFamily="65" charset="-120"/>
              </a:rPr>
              <a:t>)</a:t>
            </a:r>
            <a:br>
              <a:rPr lang="en-US" altLang="zh-TW" sz="2300" dirty="0">
                <a:solidFill>
                  <a:srgbClr val="3333FF"/>
                </a:solidFill>
                <a:latin typeface="標楷體" panose="03000509000000000000" pitchFamily="65" charset="-120"/>
                <a:ea typeface="標楷體" panose="03000509000000000000" pitchFamily="65" charset="-120"/>
              </a:rPr>
            </a:br>
            <a:r>
              <a:rPr lang="zh-TW" altLang="en-US" sz="2300" dirty="0">
                <a:solidFill>
                  <a:srgbClr val="3333FF"/>
                </a:solidFill>
                <a:latin typeface="標楷體" panose="03000509000000000000" pitchFamily="65" charset="-120"/>
                <a:ea typeface="標楷體" panose="03000509000000000000" pitchFamily="65" charset="-120"/>
              </a:rPr>
              <a:t>    可以辦理學校經費補助</a:t>
            </a:r>
            <a:r>
              <a:rPr lang="zh-TW" altLang="en-US" sz="2300" dirty="0">
                <a:solidFill>
                  <a:srgbClr val="3333FF"/>
                </a:solidFill>
                <a:latin typeface="標楷體"/>
                <a:ea typeface="標楷體"/>
              </a:rPr>
              <a:t>。</a:t>
            </a:r>
            <a:endParaRPr lang="en-US" altLang="zh-TW" sz="2300" dirty="0">
              <a:solidFill>
                <a:srgbClr val="3333FF"/>
              </a:solidFill>
              <a:latin typeface="標楷體" pitchFamily="65" charset="-120"/>
              <a:ea typeface="標楷體" pitchFamily="65" charset="-120"/>
            </a:endParaRPr>
          </a:p>
          <a:p>
            <a:pPr marL="0" indent="0">
              <a:buNone/>
            </a:pPr>
            <a:r>
              <a:rPr lang="zh-TW" altLang="en-US" sz="2300" dirty="0">
                <a:solidFill>
                  <a:srgbClr val="3333FF"/>
                </a:solidFill>
                <a:latin typeface="標楷體" panose="03000509000000000000" pitchFamily="65" charset="-120"/>
                <a:ea typeface="標楷體" panose="03000509000000000000" pitchFamily="65" charset="-120"/>
              </a:rPr>
              <a:t>四、確認原校於幼生管理系統異動學生資料</a:t>
            </a:r>
            <a:r>
              <a:rPr lang="en-US" altLang="zh-TW" sz="2300" dirty="0">
                <a:solidFill>
                  <a:srgbClr val="3333FF"/>
                </a:solidFill>
                <a:latin typeface="標楷體" panose="03000509000000000000" pitchFamily="65" charset="-120"/>
                <a:ea typeface="標楷體" panose="03000509000000000000" pitchFamily="65" charset="-120"/>
              </a:rPr>
              <a:t>(</a:t>
            </a:r>
            <a:r>
              <a:rPr lang="zh-TW" altLang="en-US" sz="2300" dirty="0">
                <a:solidFill>
                  <a:srgbClr val="3333FF"/>
                </a:solidFill>
                <a:latin typeface="標楷體" panose="03000509000000000000" pitchFamily="65" charset="-120"/>
                <a:ea typeface="標楷體" panose="03000509000000000000" pitchFamily="65" charset="-120"/>
              </a:rPr>
              <a:t>轉學</a:t>
            </a:r>
            <a:r>
              <a:rPr lang="en-US" altLang="zh-TW" sz="2300" dirty="0">
                <a:solidFill>
                  <a:srgbClr val="3333FF"/>
                </a:solidFill>
                <a:latin typeface="標楷體" panose="03000509000000000000" pitchFamily="65" charset="-120"/>
                <a:ea typeface="標楷體" panose="03000509000000000000" pitchFamily="65" charset="-120"/>
              </a:rPr>
              <a:t>)</a:t>
            </a:r>
            <a:r>
              <a:rPr lang="zh-TW" altLang="en-US" sz="2300" dirty="0">
                <a:solidFill>
                  <a:srgbClr val="3333FF"/>
                </a:solidFill>
                <a:latin typeface="標楷體"/>
                <a:ea typeface="標楷體"/>
              </a:rPr>
              <a:t> 。</a:t>
            </a:r>
            <a:endParaRPr lang="en-US" altLang="zh-TW" sz="2300" dirty="0">
              <a:solidFill>
                <a:srgbClr val="3333FF"/>
              </a:solidFill>
              <a:latin typeface="標楷體" pitchFamily="65" charset="-120"/>
              <a:ea typeface="標楷體" pitchFamily="65" charset="-120"/>
            </a:endParaRPr>
          </a:p>
          <a:p>
            <a:pPr marL="0" indent="0">
              <a:buNone/>
            </a:pPr>
            <a:r>
              <a:rPr lang="zh-TW" altLang="en-US" sz="2300" dirty="0">
                <a:solidFill>
                  <a:srgbClr val="3333FF"/>
                </a:solidFill>
                <a:latin typeface="標楷體" panose="03000509000000000000" pitchFamily="65" charset="-120"/>
                <a:ea typeface="標楷體" panose="03000509000000000000" pitchFamily="65" charset="-120"/>
              </a:rPr>
              <a:t>五、學生已於新校辦理完畢就學程序</a:t>
            </a:r>
            <a:r>
              <a:rPr lang="en-US" altLang="zh-TW" sz="2300" dirty="0">
                <a:solidFill>
                  <a:srgbClr val="3333FF"/>
                </a:solidFill>
                <a:latin typeface="標楷體" pitchFamily="65" charset="-120"/>
                <a:ea typeface="標楷體" pitchFamily="65" charset="-120"/>
              </a:rPr>
              <a:t>(</a:t>
            </a:r>
            <a:r>
              <a:rPr lang="zh-TW" altLang="en-US" sz="2300" dirty="0">
                <a:solidFill>
                  <a:srgbClr val="3333FF"/>
                </a:solidFill>
                <a:latin typeface="標楷體" pitchFamily="65" charset="-120"/>
                <a:ea typeface="標楷體" pitchFamily="65" charset="-120"/>
              </a:rPr>
              <a:t>報到、繳費、註冊、在</a:t>
            </a:r>
            <a:r>
              <a:rPr lang="en-US" altLang="zh-TW" sz="2300" dirty="0">
                <a:solidFill>
                  <a:srgbClr val="3333FF"/>
                </a:solidFill>
                <a:latin typeface="標楷體" pitchFamily="65" charset="-120"/>
                <a:ea typeface="標楷體" pitchFamily="65" charset="-120"/>
              </a:rPr>
              <a:t/>
            </a:r>
            <a:br>
              <a:rPr lang="en-US" altLang="zh-TW" sz="2300" dirty="0">
                <a:solidFill>
                  <a:srgbClr val="3333FF"/>
                </a:solidFill>
                <a:latin typeface="標楷體" pitchFamily="65" charset="-120"/>
                <a:ea typeface="標楷體" pitchFamily="65" charset="-120"/>
              </a:rPr>
            </a:br>
            <a:r>
              <a:rPr lang="zh-TW" altLang="en-US" sz="2300" dirty="0">
                <a:solidFill>
                  <a:srgbClr val="3333FF"/>
                </a:solidFill>
                <a:latin typeface="標楷體" pitchFamily="65" charset="-120"/>
                <a:ea typeface="標楷體" pitchFamily="65" charset="-120"/>
              </a:rPr>
              <a:t>    幼生系統建置資料</a:t>
            </a:r>
            <a:r>
              <a:rPr lang="en-US" altLang="zh-TW" sz="2300" dirty="0">
                <a:solidFill>
                  <a:srgbClr val="3333FF"/>
                </a:solidFill>
                <a:latin typeface="標楷體" pitchFamily="65" charset="-120"/>
                <a:ea typeface="標楷體" pitchFamily="65" charset="-120"/>
              </a:rPr>
              <a:t>)</a:t>
            </a:r>
            <a:r>
              <a:rPr lang="zh-TW" altLang="en-US" sz="2300" dirty="0">
                <a:solidFill>
                  <a:srgbClr val="3333FF"/>
                </a:solidFill>
                <a:latin typeface="標楷體"/>
                <a:ea typeface="標楷體"/>
              </a:rPr>
              <a:t>。</a:t>
            </a:r>
            <a:endParaRPr lang="en-US" altLang="zh-TW" sz="2300" dirty="0">
              <a:solidFill>
                <a:srgbClr val="3333FF"/>
              </a:solidFill>
              <a:latin typeface="標楷體" pitchFamily="65" charset="-120"/>
              <a:ea typeface="標楷體" pitchFamily="65" charset="-120"/>
            </a:endParaRPr>
          </a:p>
          <a:p>
            <a:pPr marL="0" indent="0">
              <a:buNone/>
            </a:pPr>
            <a:r>
              <a:rPr lang="zh-TW" altLang="en-US" sz="2300" dirty="0">
                <a:solidFill>
                  <a:srgbClr val="3333FF"/>
                </a:solidFill>
                <a:latin typeface="標楷體" pitchFamily="65" charset="-120"/>
                <a:ea typeface="標楷體" pitchFamily="65" charset="-120"/>
              </a:rPr>
              <a:t>六、新學校於特教通報網接收轉學生資料</a:t>
            </a:r>
            <a:r>
              <a:rPr lang="zh-TW" altLang="en-US" sz="2300" dirty="0">
                <a:latin typeface="標楷體"/>
                <a:ea typeface="標楷體"/>
              </a:rPr>
              <a:t>。</a:t>
            </a:r>
            <a:endParaRPr lang="en-US" altLang="zh-TW" sz="2300" dirty="0">
              <a:solidFill>
                <a:srgbClr val="3333FF"/>
              </a:solidFill>
              <a:latin typeface="標楷體" pitchFamily="65" charset="-120"/>
              <a:ea typeface="標楷體" pitchFamily="65" charset="-120"/>
            </a:endParaRPr>
          </a:p>
          <a:p>
            <a:pPr marL="0" indent="0">
              <a:buNone/>
            </a:pPr>
            <a:r>
              <a:rPr lang="zh-TW" altLang="en-US" sz="2300" dirty="0">
                <a:solidFill>
                  <a:srgbClr val="3333FF"/>
                </a:solidFill>
                <a:latin typeface="標楷體" pitchFamily="65" charset="-120"/>
                <a:ea typeface="標楷體" pitchFamily="65" charset="-120"/>
              </a:rPr>
              <a:t>七、備妥經費申請資料於送件期程辨理經費申</a:t>
            </a:r>
            <a:r>
              <a:rPr lang="zh-TW" altLang="en-US" sz="2300" dirty="0">
                <a:solidFill>
                  <a:srgbClr val="000000"/>
                </a:solidFill>
                <a:latin typeface="標楷體" pitchFamily="65" charset="-120"/>
                <a:ea typeface="標楷體" pitchFamily="65" charset="-120"/>
              </a:rPr>
              <a:t>，</a:t>
            </a:r>
            <a:r>
              <a:rPr lang="zh-TW" altLang="en-US" sz="2300" dirty="0">
                <a:solidFill>
                  <a:srgbClr val="3333FF"/>
                </a:solidFill>
                <a:latin typeface="標楷體" pitchFamily="65" charset="-120"/>
                <a:ea typeface="標楷體" pitchFamily="65" charset="-120"/>
              </a:rPr>
              <a:t>請逾期不受理</a:t>
            </a:r>
            <a:endParaRPr lang="en-US" altLang="zh-TW" sz="2300" dirty="0">
              <a:solidFill>
                <a:srgbClr val="3333FF"/>
              </a:solidFill>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147172668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7467600" cy="634082"/>
          </a:xfrm>
        </p:spPr>
        <p:txBody>
          <a:bodyPr>
            <a:noAutofit/>
          </a:bodyPr>
          <a:lstStyle/>
          <a:p>
            <a:r>
              <a:rPr lang="zh-TW" altLang="en-US" sz="3600" b="1" cap="none" dirty="0">
                <a:latin typeface="標楷體" pitchFamily="65" charset="-120"/>
                <a:ea typeface="標楷體" pitchFamily="65" charset="-120"/>
              </a:rPr>
              <a:t>             提 醒</a:t>
            </a:r>
            <a:endParaRPr lang="zh-TW" altLang="en-US" sz="3600" dirty="0"/>
          </a:p>
        </p:txBody>
      </p:sp>
      <p:sp>
        <p:nvSpPr>
          <p:cNvPr id="3" name="內容版面配置區 2"/>
          <p:cNvSpPr>
            <a:spLocks noGrp="1"/>
          </p:cNvSpPr>
          <p:nvPr>
            <p:ph sz="quarter" idx="1"/>
          </p:nvPr>
        </p:nvSpPr>
        <p:spPr>
          <a:xfrm>
            <a:off x="251520" y="1124744"/>
            <a:ext cx="8712968" cy="5349208"/>
          </a:xfrm>
        </p:spPr>
        <p:txBody>
          <a:bodyPr/>
          <a:lstStyle/>
          <a:p>
            <a:pPr marL="0" indent="0">
              <a:buNone/>
            </a:pPr>
            <a:r>
              <a:rPr lang="en-US" altLang="zh-TW" sz="2100" dirty="0">
                <a:latin typeface="標楷體" pitchFamily="65" charset="-120"/>
                <a:ea typeface="標楷體" pitchFamily="65" charset="-120"/>
              </a:rPr>
              <a:t>※</a:t>
            </a:r>
            <a:r>
              <a:rPr lang="zh-TW" altLang="en-US" sz="2100" dirty="0">
                <a:latin typeface="標楷體" pitchFamily="65" charset="-120"/>
                <a:ea typeface="標楷體" pitchFamily="65" charset="-120"/>
              </a:rPr>
              <a:t>申請鑑定送件相關資料期限即將失效時，務必準備新資料，以免錯</a:t>
            </a:r>
            <a:r>
              <a:rPr lang="en-US" altLang="zh-TW" sz="2100" dirty="0">
                <a:latin typeface="標楷體" pitchFamily="65" charset="-120"/>
                <a:ea typeface="標楷體" pitchFamily="65" charset="-120"/>
              </a:rPr>
              <a:t/>
            </a:r>
            <a:br>
              <a:rPr lang="en-US" altLang="zh-TW" sz="2100" dirty="0">
                <a:latin typeface="標楷體" pitchFamily="65" charset="-120"/>
                <a:ea typeface="標楷體" pitchFamily="65" charset="-120"/>
              </a:rPr>
            </a:br>
            <a:r>
              <a:rPr lang="en-US" altLang="zh-TW" sz="2100" dirty="0">
                <a:latin typeface="標楷體" pitchFamily="65" charset="-120"/>
                <a:ea typeface="標楷體" pitchFamily="65" charset="-120"/>
              </a:rPr>
              <a:t>  </a:t>
            </a:r>
            <a:r>
              <a:rPr lang="zh-TW" altLang="en-US" sz="2100" dirty="0">
                <a:latin typeface="標楷體" pitchFamily="65" charset="-120"/>
                <a:ea typeface="標楷體" pitchFamily="65" charset="-120"/>
              </a:rPr>
              <a:t>過鑑定安置申請作業</a:t>
            </a:r>
            <a:r>
              <a:rPr lang="zh-TW" altLang="en-US" sz="2100" dirty="0">
                <a:latin typeface="標楷體"/>
                <a:ea typeface="標楷體"/>
              </a:rPr>
              <a:t>而</a:t>
            </a:r>
            <a:r>
              <a:rPr lang="zh-TW" altLang="en-US" sz="2100" dirty="0">
                <a:latin typeface="標楷體" pitchFamily="65" charset="-120"/>
                <a:ea typeface="標楷體" pitchFamily="65" charset="-120"/>
              </a:rPr>
              <a:t>延遲相關的特教教育服務。</a:t>
            </a:r>
          </a:p>
          <a:p>
            <a:pPr>
              <a:buNone/>
            </a:pPr>
            <a:r>
              <a:rPr lang="zh-TW" altLang="zh-TW" sz="2100" dirty="0">
                <a:latin typeface="標楷體" pitchFamily="65" charset="-120"/>
                <a:ea typeface="標楷體" pitchFamily="65" charset="-120"/>
              </a:rPr>
              <a:t>※</a:t>
            </a:r>
            <a:r>
              <a:rPr lang="zh-TW" altLang="en-US" sz="2100" dirty="0">
                <a:latin typeface="標楷體" pitchFamily="65" charset="-120"/>
                <a:ea typeface="標楷體" pitchFamily="65" charset="-120"/>
              </a:rPr>
              <a:t>大班跨階段轉銜學生於上學期期末與家長召開內轉銜會議時需說明國小的特教資源</a:t>
            </a:r>
            <a:r>
              <a:rPr lang="zh-TW" altLang="en-US" sz="2100" dirty="0">
                <a:latin typeface="標楷體"/>
                <a:ea typeface="標楷體"/>
              </a:rPr>
              <a:t>，經評估需求後再</a:t>
            </a:r>
            <a:r>
              <a:rPr lang="zh-TW" altLang="en-US" sz="2100" dirty="0">
                <a:solidFill>
                  <a:srgbClr val="FF0000"/>
                </a:solidFill>
                <a:latin typeface="標楷體" pitchFamily="65" charset="-120"/>
                <a:ea typeface="標楷體" pitchFamily="65" charset="-120"/>
              </a:rPr>
              <a:t>確定</a:t>
            </a:r>
            <a:r>
              <a:rPr lang="zh-TW" altLang="en-US" sz="2100" dirty="0">
                <a:latin typeface="標楷體" pitchFamily="65" charset="-120"/>
                <a:ea typeface="標楷體" pitchFamily="65" charset="-120"/>
              </a:rPr>
              <a:t>國小要就讀的學校。 </a:t>
            </a:r>
          </a:p>
          <a:p>
            <a:pPr>
              <a:buNone/>
            </a:pPr>
            <a:r>
              <a:rPr lang="zh-TW" altLang="zh-TW" sz="2100" dirty="0">
                <a:solidFill>
                  <a:srgbClr val="3333FF"/>
                </a:solidFill>
                <a:latin typeface="標楷體" pitchFamily="65" charset="-120"/>
                <a:ea typeface="標楷體" pitchFamily="65" charset="-120"/>
              </a:rPr>
              <a:t>※</a:t>
            </a:r>
            <a:r>
              <a:rPr lang="zh-TW" altLang="en-US" sz="2100" dirty="0">
                <a:solidFill>
                  <a:srgbClr val="3333FF"/>
                </a:solidFill>
                <a:latin typeface="標楷體"/>
                <a:ea typeface="標楷體"/>
              </a:rPr>
              <a:t>學校</a:t>
            </a:r>
            <a:r>
              <a:rPr lang="zh-TW" altLang="en-US" sz="2100" dirty="0">
                <a:solidFill>
                  <a:srgbClr val="3333FF"/>
                </a:solidFill>
                <a:latin typeface="標楷體" pitchFamily="65" charset="-120"/>
                <a:ea typeface="標楷體" pitchFamily="65" charset="-120"/>
              </a:rPr>
              <a:t>於收到鑑定公文通知後</a:t>
            </a:r>
            <a:r>
              <a:rPr lang="zh-TW" altLang="en-US" sz="2100" dirty="0">
                <a:solidFill>
                  <a:srgbClr val="3333FF"/>
                </a:solidFill>
                <a:latin typeface="標楷體"/>
                <a:ea typeface="標楷體"/>
              </a:rPr>
              <a:t>，</a:t>
            </a:r>
            <a:r>
              <a:rPr lang="zh-TW" altLang="en-US" sz="2100" dirty="0">
                <a:solidFill>
                  <a:srgbClr val="3333FF"/>
                </a:solidFill>
                <a:latin typeface="標楷體" pitchFamily="65" charset="-120"/>
                <a:ea typeface="標楷體" pitchFamily="65" charset="-120"/>
              </a:rPr>
              <a:t>在特教通報網學務端先接收學生資料</a:t>
            </a:r>
            <a:r>
              <a:rPr lang="zh-TW" altLang="en-US" sz="2100" dirty="0">
                <a:solidFill>
                  <a:srgbClr val="3333FF"/>
                </a:solidFill>
                <a:latin typeface="標楷體"/>
                <a:ea typeface="標楷體"/>
              </a:rPr>
              <a:t>，若學生</a:t>
            </a:r>
            <a:r>
              <a:rPr lang="zh-TW" altLang="en-US" sz="2100" dirty="0">
                <a:solidFill>
                  <a:srgbClr val="3333FF"/>
                </a:solidFill>
                <a:latin typeface="標楷體" pitchFamily="65" charset="-120"/>
                <a:ea typeface="標楷體" pitchFamily="65" charset="-120"/>
              </a:rPr>
              <a:t>未報到再依規定辦理</a:t>
            </a:r>
            <a:r>
              <a:rPr lang="zh-TW" altLang="en-US" sz="2100" dirty="0">
                <a:solidFill>
                  <a:srgbClr val="3333FF"/>
                </a:solidFill>
                <a:latin typeface="標楷體"/>
                <a:ea typeface="標楷體"/>
              </a:rPr>
              <a:t>「安置後未報到」作業</a:t>
            </a:r>
            <a:r>
              <a:rPr lang="zh-TW" altLang="en-US" sz="2100" dirty="0">
                <a:latin typeface="標楷體"/>
                <a:ea typeface="標楷體"/>
              </a:rPr>
              <a:t>，</a:t>
            </a:r>
            <a:r>
              <a:rPr lang="zh-TW" altLang="en-US" sz="2100" dirty="0">
                <a:solidFill>
                  <a:srgbClr val="3333FF"/>
                </a:solidFill>
                <a:latin typeface="標楷體"/>
                <a:ea typeface="標楷體"/>
              </a:rPr>
              <a:t>並通知特教資源中心，待作業完畢</a:t>
            </a:r>
            <a:r>
              <a:rPr lang="zh-TW" altLang="en-US" sz="2100" dirty="0">
                <a:solidFill>
                  <a:srgbClr val="3333FF"/>
                </a:solidFill>
                <a:latin typeface="標楷體" pitchFamily="65" charset="-120"/>
                <a:ea typeface="標楷體" pitchFamily="65" charset="-120"/>
              </a:rPr>
              <a:t>填寫轉銜再於學務端異動學生資料至新學校。</a:t>
            </a:r>
            <a:endParaRPr lang="en-US" altLang="zh-TW" sz="2100" dirty="0">
              <a:solidFill>
                <a:srgbClr val="3333FF"/>
              </a:solidFill>
              <a:latin typeface="標楷體" pitchFamily="65" charset="-120"/>
              <a:ea typeface="標楷體" pitchFamily="65" charset="-120"/>
            </a:endParaRPr>
          </a:p>
          <a:p>
            <a:pPr>
              <a:buNone/>
            </a:pPr>
            <a:r>
              <a:rPr lang="zh-TW" altLang="zh-TW" sz="2100" dirty="0">
                <a:latin typeface="標楷體" pitchFamily="65" charset="-120"/>
                <a:ea typeface="標楷體" pitchFamily="65" charset="-120"/>
              </a:rPr>
              <a:t>※</a:t>
            </a:r>
            <a:r>
              <a:rPr lang="zh-TW" altLang="en-US" sz="2100" dirty="0">
                <a:latin typeface="標楷體" pitchFamily="65" charset="-120"/>
                <a:ea typeface="標楷體" pitchFamily="65" charset="-120"/>
              </a:rPr>
              <a:t>申請</a:t>
            </a:r>
            <a:r>
              <a:rPr lang="zh-TW" altLang="en-US" sz="2100" dirty="0">
                <a:latin typeface="標楷體"/>
                <a:ea typeface="標楷體"/>
              </a:rPr>
              <a:t>「</a:t>
            </a:r>
            <a:r>
              <a:rPr lang="zh-TW" altLang="en-US" sz="2100" dirty="0">
                <a:latin typeface="標楷體" pitchFamily="65" charset="-120"/>
                <a:ea typeface="標楷體" pitchFamily="65" charset="-120"/>
              </a:rPr>
              <a:t>轉學</a:t>
            </a:r>
            <a:r>
              <a:rPr lang="zh-TW" altLang="en-US" sz="2100" dirty="0">
                <a:latin typeface="標楷體"/>
                <a:ea typeface="標楷體"/>
              </a:rPr>
              <a:t>」</a:t>
            </a:r>
            <a:r>
              <a:rPr lang="zh-TW" altLang="en-US" sz="2100" dirty="0">
                <a:latin typeface="標楷體" pitchFamily="65" charset="-120"/>
                <a:ea typeface="標楷體" pitchFamily="65" charset="-120"/>
              </a:rPr>
              <a:t>或</a:t>
            </a:r>
            <a:r>
              <a:rPr lang="zh-TW" altLang="en-US" sz="2100" dirty="0">
                <a:latin typeface="標楷體"/>
                <a:ea typeface="標楷體"/>
              </a:rPr>
              <a:t>「</a:t>
            </a:r>
            <a:r>
              <a:rPr lang="zh-TW" altLang="en-US" sz="2100" dirty="0">
                <a:latin typeface="標楷體" pitchFamily="65" charset="-120"/>
                <a:ea typeface="標楷體" pitchFamily="65" charset="-120"/>
              </a:rPr>
              <a:t>就學</a:t>
            </a:r>
            <a:r>
              <a:rPr lang="zh-TW" altLang="en-US" sz="2100" dirty="0">
                <a:latin typeface="標楷體"/>
                <a:ea typeface="標楷體"/>
              </a:rPr>
              <a:t>」</a:t>
            </a:r>
            <a:r>
              <a:rPr lang="zh-TW" altLang="en-US" sz="2100" dirty="0">
                <a:latin typeface="標楷體" pitchFamily="65" charset="-120"/>
                <a:ea typeface="標楷體" pitchFamily="65" charset="-120"/>
              </a:rPr>
              <a:t>前</a:t>
            </a:r>
            <a:r>
              <a:rPr lang="zh-TW" altLang="en-US" sz="2100" dirty="0">
                <a:latin typeface="標楷體"/>
                <a:ea typeface="標楷體"/>
              </a:rPr>
              <a:t>，</a:t>
            </a:r>
            <a:r>
              <a:rPr lang="zh-TW" altLang="en-US" sz="2100" dirty="0">
                <a:latin typeface="標楷體" pitchFamily="65" charset="-120"/>
                <a:ea typeface="標楷體" pitchFamily="65" charset="-120"/>
              </a:rPr>
              <a:t>請務必評估學校之相關資源是否符合幼兒就讀之需求</a:t>
            </a:r>
            <a:r>
              <a:rPr lang="zh-TW" altLang="en-US" sz="2100" dirty="0">
                <a:latin typeface="標楷體"/>
                <a:ea typeface="標楷體"/>
              </a:rPr>
              <a:t>，</a:t>
            </a:r>
            <a:r>
              <a:rPr lang="zh-TW" altLang="en-US" sz="2100" dirty="0">
                <a:solidFill>
                  <a:srgbClr val="FF0000"/>
                </a:solidFill>
                <a:latin typeface="標楷體" pitchFamily="65" charset="-120"/>
                <a:ea typeface="標楷體" pitchFamily="65" charset="-120"/>
              </a:rPr>
              <a:t>以免鑑定後再次鑑定</a:t>
            </a:r>
            <a:r>
              <a:rPr lang="zh-TW" altLang="en-US" sz="2100" dirty="0">
                <a:latin typeface="標楷體"/>
                <a:ea typeface="標楷體"/>
              </a:rPr>
              <a:t>，</a:t>
            </a:r>
            <a:r>
              <a:rPr lang="zh-TW" altLang="en-US" sz="2100" dirty="0">
                <a:latin typeface="標楷體" pitchFamily="65" charset="-120"/>
                <a:ea typeface="標楷體" pitchFamily="65" charset="-120"/>
              </a:rPr>
              <a:t>重新安置的結果會延遲相關特教服務。</a:t>
            </a:r>
            <a:endParaRPr lang="en-US" altLang="zh-TW" sz="2100" dirty="0">
              <a:latin typeface="標楷體" pitchFamily="65" charset="-120"/>
              <a:ea typeface="標楷體" pitchFamily="65" charset="-120"/>
            </a:endParaRPr>
          </a:p>
          <a:p>
            <a:pPr>
              <a:buNone/>
            </a:pPr>
            <a:r>
              <a:rPr lang="zh-TW" altLang="zh-TW" sz="2100" dirty="0">
                <a:solidFill>
                  <a:srgbClr val="FF0000"/>
                </a:solidFill>
                <a:latin typeface="標楷體" pitchFamily="65" charset="-120"/>
                <a:ea typeface="標楷體" pitchFamily="65" charset="-120"/>
              </a:rPr>
              <a:t>※</a:t>
            </a:r>
            <a:r>
              <a:rPr lang="zh-TW" altLang="en-US" sz="2100" dirty="0">
                <a:solidFill>
                  <a:srgbClr val="FF0000"/>
                </a:solidFill>
                <a:latin typeface="標楷體" pitchFamily="65" charset="-120"/>
                <a:ea typeface="標楷體" pitchFamily="65" charset="-120"/>
              </a:rPr>
              <a:t>未入學的</a:t>
            </a:r>
            <a:r>
              <a:rPr lang="zh-TW" altLang="en-US" sz="2100" dirty="0" smtClean="0">
                <a:solidFill>
                  <a:srgbClr val="FF0000"/>
                </a:solidFill>
                <a:latin typeface="標楷體" pitchFamily="65" charset="-120"/>
                <a:ea typeface="標楷體" pitchFamily="65" charset="-120"/>
              </a:rPr>
              <a:t>學生，</a:t>
            </a:r>
            <a:r>
              <a:rPr lang="zh-TW" altLang="en-US" sz="2100" dirty="0">
                <a:solidFill>
                  <a:srgbClr val="FF0000"/>
                </a:solidFill>
                <a:latin typeface="標楷體" pitchFamily="65" charset="-120"/>
                <a:ea typeface="標楷體" pitchFamily="65" charset="-120"/>
              </a:rPr>
              <a:t>請聯絡早療個案通報轉介</a:t>
            </a:r>
            <a:r>
              <a:rPr lang="zh-TW" altLang="en-US" sz="2100" dirty="0" smtClean="0">
                <a:solidFill>
                  <a:srgbClr val="FF0000"/>
                </a:solidFill>
                <a:latin typeface="標楷體" pitchFamily="65" charset="-120"/>
                <a:ea typeface="標楷體" pitchFamily="65" charset="-120"/>
              </a:rPr>
              <a:t>中心由該單位以新個案身分提報</a:t>
            </a:r>
            <a:r>
              <a:rPr lang="zh-TW" altLang="en-US" sz="2100" dirty="0">
                <a:solidFill>
                  <a:srgbClr val="FF0000"/>
                </a:solidFill>
                <a:latin typeface="標楷體" pitchFamily="65" charset="-120"/>
                <a:ea typeface="標楷體" pitchFamily="65" charset="-120"/>
              </a:rPr>
              <a:t>鑑定後再安置入學。</a:t>
            </a:r>
            <a:endParaRPr lang="en-US" altLang="zh-TW" sz="2100" dirty="0">
              <a:solidFill>
                <a:srgbClr val="FF0000"/>
              </a:solidFill>
              <a:latin typeface="標楷體" pitchFamily="65" charset="-120"/>
              <a:ea typeface="標楷體" pitchFamily="65" charset="-120"/>
            </a:endParaRPr>
          </a:p>
          <a:p>
            <a:pPr>
              <a:buNone/>
            </a:pPr>
            <a:r>
              <a:rPr lang="zh-TW" altLang="zh-TW" sz="2100" dirty="0">
                <a:solidFill>
                  <a:srgbClr val="FF0000"/>
                </a:solidFill>
                <a:latin typeface="標楷體" pitchFamily="65" charset="-120"/>
                <a:ea typeface="標楷體" pitchFamily="65" charset="-120"/>
              </a:rPr>
              <a:t>※</a:t>
            </a:r>
            <a:r>
              <a:rPr lang="zh-TW" altLang="en-US" sz="2100" dirty="0">
                <a:solidFill>
                  <a:srgbClr val="FF0000"/>
                </a:solidFill>
                <a:latin typeface="標楷體" pitchFamily="65" charset="-120"/>
                <a:ea typeface="標楷體" pitchFamily="65" charset="-120"/>
              </a:rPr>
              <a:t>已入學</a:t>
            </a:r>
            <a:r>
              <a:rPr lang="en-US" altLang="zh-TW" sz="2100" dirty="0">
                <a:solidFill>
                  <a:srgbClr val="FF0000"/>
                </a:solidFill>
                <a:latin typeface="標楷體" pitchFamily="65" charset="-120"/>
                <a:ea typeface="標楷體" pitchFamily="65" charset="-120"/>
              </a:rPr>
              <a:t>(</a:t>
            </a:r>
            <a:r>
              <a:rPr lang="zh-TW" altLang="en-US" sz="2100" dirty="0">
                <a:solidFill>
                  <a:srgbClr val="FF0000"/>
                </a:solidFill>
                <a:latin typeface="標楷體" pitchFamily="65" charset="-120"/>
                <a:ea typeface="標楷體" pitchFamily="65" charset="-120"/>
              </a:rPr>
              <a:t>在學且就讀</a:t>
            </a:r>
            <a:r>
              <a:rPr lang="en-US" altLang="zh-TW" sz="2100" dirty="0">
                <a:solidFill>
                  <a:srgbClr val="FF0000"/>
                </a:solidFill>
                <a:latin typeface="標楷體" pitchFamily="65" charset="-120"/>
                <a:ea typeface="標楷體" pitchFamily="65" charset="-120"/>
              </a:rPr>
              <a:t>)</a:t>
            </a:r>
            <a:r>
              <a:rPr lang="zh-TW" altLang="en-US" sz="2100" dirty="0">
                <a:solidFill>
                  <a:srgbClr val="FF0000"/>
                </a:solidFill>
                <a:latin typeface="標楷體" pitchFamily="65" charset="-120"/>
                <a:ea typeface="標楷體" pitchFamily="65" charset="-120"/>
              </a:rPr>
              <a:t>的學生，則由就讀</a:t>
            </a:r>
            <a:r>
              <a:rPr lang="zh-TW" altLang="en-US" sz="2100" dirty="0" smtClean="0">
                <a:solidFill>
                  <a:srgbClr val="FF0000"/>
                </a:solidFill>
                <a:latin typeface="標楷體" pitchFamily="65" charset="-120"/>
                <a:ea typeface="標楷體" pitchFamily="65" charset="-120"/>
              </a:rPr>
              <a:t>學校以新</a:t>
            </a:r>
            <a:r>
              <a:rPr lang="zh-TW" altLang="en-US" sz="2100" dirty="0">
                <a:solidFill>
                  <a:srgbClr val="FF0000"/>
                </a:solidFill>
                <a:latin typeface="標楷體" pitchFamily="65" charset="-120"/>
                <a:ea typeface="標楷體" pitchFamily="65" charset="-120"/>
              </a:rPr>
              <a:t>個案身分提報</a:t>
            </a:r>
            <a:r>
              <a:rPr lang="zh-TW" altLang="en-US" sz="2100" dirty="0" smtClean="0">
                <a:solidFill>
                  <a:srgbClr val="FF0000"/>
                </a:solidFill>
                <a:latin typeface="標楷體" pitchFamily="65" charset="-120"/>
                <a:ea typeface="標楷體" pitchFamily="65" charset="-120"/>
              </a:rPr>
              <a:t>鑑定提報疑似生鑑定。</a:t>
            </a:r>
            <a:endParaRPr lang="zh-TW" altLang="en-US" sz="2100" dirty="0">
              <a:solidFill>
                <a:srgbClr val="FF0000"/>
              </a:solidFill>
            </a:endParaRPr>
          </a:p>
          <a:p>
            <a:endParaRPr lang="zh-TW" altLang="en-US" sz="2200" dirty="0"/>
          </a:p>
        </p:txBody>
      </p:sp>
    </p:spTree>
    <p:extLst>
      <p:ext uri="{BB962C8B-B14F-4D97-AF65-F5344CB8AC3E}">
        <p14:creationId xmlns:p14="http://schemas.microsoft.com/office/powerpoint/2010/main" val="108180570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7467600" cy="922114"/>
          </a:xfrm>
        </p:spPr>
        <p:txBody>
          <a:bodyPr>
            <a:normAutofit/>
          </a:bodyPr>
          <a:lstStyle/>
          <a:p>
            <a:r>
              <a:rPr lang="zh-TW" altLang="en-US" sz="3600" b="1" dirty="0">
                <a:latin typeface="標楷體" pitchFamily="65" charset="-120"/>
                <a:ea typeface="標楷體" pitchFamily="65" charset="-120"/>
              </a:rPr>
              <a:t>             申 訴</a:t>
            </a:r>
            <a:endParaRPr lang="zh-TW" altLang="en-US" sz="3600" dirty="0"/>
          </a:p>
        </p:txBody>
      </p:sp>
      <p:sp>
        <p:nvSpPr>
          <p:cNvPr id="3" name="內容版面配置區 2"/>
          <p:cNvSpPr>
            <a:spLocks noGrp="1"/>
          </p:cNvSpPr>
          <p:nvPr>
            <p:ph sz="quarter" idx="1"/>
          </p:nvPr>
        </p:nvSpPr>
        <p:spPr/>
        <p:txBody>
          <a:bodyPr/>
          <a:lstStyle/>
          <a:p>
            <a:r>
              <a:rPr lang="zh-TW" altLang="en-US" sz="3200" dirty="0">
                <a:latin typeface="標楷體" pitchFamily="65" charset="-120"/>
                <a:ea typeface="標楷體" pitchFamily="65" charset="-120"/>
              </a:rPr>
              <a:t>依據</a:t>
            </a:r>
            <a:r>
              <a:rPr lang="zh-TW" altLang="en-US" sz="3200" dirty="0">
                <a:latin typeface="標楷體" pitchFamily="65" charset="-120"/>
                <a:ea typeface="標楷體" pitchFamily="65" charset="-120"/>
                <a:hlinkClick r:id="rId2" action="ppaction://hlinkfile"/>
              </a:rPr>
              <a:t>特殊教育</a:t>
            </a:r>
            <a:r>
              <a:rPr lang="zh-TW" altLang="en-US" sz="3200" dirty="0" smtClean="0">
                <a:latin typeface="標楷體" pitchFamily="65" charset="-120"/>
                <a:ea typeface="標楷體" pitchFamily="65" charset="-120"/>
                <a:hlinkClick r:id="rId2" action="ppaction://hlinkfile"/>
              </a:rPr>
              <a:t>學生及</a:t>
            </a:r>
            <a:r>
              <a:rPr lang="zh-TW" altLang="en-US" sz="3200" dirty="0">
                <a:latin typeface="標楷體" pitchFamily="65" charset="-120"/>
                <a:ea typeface="標楷體" pitchFamily="65" charset="-120"/>
                <a:hlinkClick r:id="rId2" action="ppaction://hlinkfile"/>
              </a:rPr>
              <a:t>幼兒</a:t>
            </a:r>
            <a:r>
              <a:rPr lang="zh-TW" altLang="en-US" sz="3200" dirty="0" smtClean="0">
                <a:latin typeface="標楷體" pitchFamily="65" charset="-120"/>
                <a:ea typeface="標楷體" pitchFamily="65" charset="-120"/>
                <a:hlinkClick r:id="rId2" action="ppaction://hlinkfile"/>
              </a:rPr>
              <a:t>申訴</a:t>
            </a:r>
            <a:r>
              <a:rPr lang="zh-TW" altLang="en-US" sz="3200" dirty="0">
                <a:latin typeface="標楷體" pitchFamily="65" charset="-120"/>
                <a:ea typeface="標楷體" pitchFamily="65" charset="-120"/>
                <a:hlinkClick r:id="rId2" action="ppaction://hlinkfile"/>
              </a:rPr>
              <a:t>服務辦法</a:t>
            </a:r>
            <a:endParaRPr lang="en-US" altLang="zh-TW" sz="3200" dirty="0">
              <a:latin typeface="標楷體" pitchFamily="65" charset="-120"/>
              <a:ea typeface="標楷體" pitchFamily="65" charset="-120"/>
            </a:endParaRPr>
          </a:p>
          <a:p>
            <a:pPr marL="0" indent="0">
              <a:buNone/>
            </a:pPr>
            <a:r>
              <a:rPr lang="zh-TW" altLang="en-US" dirty="0">
                <a:solidFill>
                  <a:srgbClr val="0070C0"/>
                </a:solidFill>
                <a:latin typeface="標楷體" pitchFamily="65" charset="-120"/>
                <a:ea typeface="標楷體" pitchFamily="65" charset="-120"/>
              </a:rPr>
              <a:t>特殊教育學生或</a:t>
            </a:r>
            <a:r>
              <a:rPr lang="zh-TW" altLang="en-US" dirty="0" smtClean="0">
                <a:solidFill>
                  <a:srgbClr val="0070C0"/>
                </a:solidFill>
                <a:latin typeface="標楷體" pitchFamily="65" charset="-120"/>
                <a:ea typeface="標楷體" pitchFamily="65" charset="-120"/>
              </a:rPr>
              <a:t>其監護人</a:t>
            </a:r>
            <a:r>
              <a:rPr lang="zh-TW" altLang="en-US" dirty="0">
                <a:solidFill>
                  <a:srgbClr val="0070C0"/>
                </a:solidFill>
                <a:latin typeface="標楷體" pitchFamily="65" charset="-120"/>
                <a:ea typeface="標楷體" pitchFamily="65" charset="-120"/>
              </a:rPr>
              <a:t>、法定代理人對鑑定、安置及輔導有爭議時，得於收到通知書之次日起二十日內，向主管機關提起申訴。</a:t>
            </a:r>
            <a:endParaRPr lang="en-US" altLang="zh-TW" dirty="0">
              <a:solidFill>
                <a:srgbClr val="0070C0"/>
              </a:solidFill>
              <a:latin typeface="標楷體" pitchFamily="65" charset="-120"/>
              <a:ea typeface="標楷體" pitchFamily="65" charset="-120"/>
            </a:endParaRPr>
          </a:p>
          <a:p>
            <a:pPr marL="0" indent="0">
              <a:buNone/>
            </a:pPr>
            <a:endParaRPr lang="en-US" altLang="zh-TW" dirty="0">
              <a:latin typeface="標楷體" pitchFamily="65" charset="-120"/>
              <a:ea typeface="標楷體" pitchFamily="65" charset="-120"/>
            </a:endParaRPr>
          </a:p>
          <a:p>
            <a:endParaRPr lang="zh-TW" altLang="en-US" dirty="0"/>
          </a:p>
        </p:txBody>
      </p:sp>
    </p:spTree>
    <p:extLst>
      <p:ext uri="{BB962C8B-B14F-4D97-AF65-F5344CB8AC3E}">
        <p14:creationId xmlns:p14="http://schemas.microsoft.com/office/powerpoint/2010/main" val="413398095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標題 1"/>
          <p:cNvSpPr>
            <a:spLocks noGrp="1"/>
          </p:cNvSpPr>
          <p:nvPr>
            <p:ph type="title"/>
          </p:nvPr>
        </p:nvSpPr>
        <p:spPr bwMode="auto">
          <a:xfrm>
            <a:off x="457200" y="274637"/>
            <a:ext cx="7467600" cy="1354137"/>
          </a:xfrm>
        </p:spPr>
        <p:txBody>
          <a:bodyPr wrap="square" lIns="91440" tIns="45720" rIns="91440" bIns="45720" numCol="1" anchorCtr="0" compatLnSpc="1">
            <a:prstTxWarp prst="textNoShape">
              <a:avLst/>
            </a:prstTxWarp>
            <a:normAutofit/>
          </a:bodyPr>
          <a:lstStyle/>
          <a:p>
            <a:pPr eaLnBrk="1" hangingPunct="1"/>
            <a:r>
              <a:rPr lang="zh-TW" altLang="en-US" sz="3200" b="1" cap="none" dirty="0">
                <a:solidFill>
                  <a:srgbClr val="000000"/>
                </a:solidFill>
                <a:latin typeface="標楷體" pitchFamily="65" charset="-120"/>
                <a:ea typeface="標楷體" pitchFamily="65" charset="-120"/>
              </a:rPr>
              <a:t>         屏東縣特殊教育資源中心</a:t>
            </a:r>
          </a:p>
        </p:txBody>
      </p:sp>
      <p:sp>
        <p:nvSpPr>
          <p:cNvPr id="35843" name="內容版面配置區 2"/>
          <p:cNvSpPr>
            <a:spLocks noGrp="1"/>
          </p:cNvSpPr>
          <p:nvPr>
            <p:ph sz="quarter" idx="1"/>
          </p:nvPr>
        </p:nvSpPr>
        <p:spPr>
          <a:xfrm>
            <a:off x="1043607" y="1340767"/>
            <a:ext cx="6892305" cy="5161633"/>
          </a:xfrm>
        </p:spPr>
        <p:txBody>
          <a:bodyPr/>
          <a:lstStyle/>
          <a:p>
            <a:pPr marL="0" indent="0" eaLnBrk="1" hangingPunct="1">
              <a:buClr>
                <a:srgbClr val="FE8637"/>
              </a:buClr>
              <a:buFont typeface="Wingdings" pitchFamily="2" charset="2"/>
              <a:buNone/>
            </a:pPr>
            <a:endParaRPr lang="en-US" altLang="zh-TW" sz="2800" dirty="0">
              <a:solidFill>
                <a:srgbClr val="000000"/>
              </a:solidFill>
            </a:endParaRPr>
          </a:p>
          <a:p>
            <a:pPr marL="0" indent="0" eaLnBrk="1" hangingPunct="1">
              <a:buClr>
                <a:srgbClr val="FE8637"/>
              </a:buClr>
              <a:buFont typeface="Wingdings" pitchFamily="2" charset="2"/>
              <a:buNone/>
            </a:pPr>
            <a:r>
              <a:rPr lang="zh-TW" altLang="en-US" dirty="0">
                <a:solidFill>
                  <a:srgbClr val="000000"/>
                </a:solidFill>
                <a:latin typeface="標楷體" pitchFamily="65" charset="-120"/>
                <a:ea typeface="標楷體" pitchFamily="65" charset="-120"/>
              </a:rPr>
              <a:t>鑑定安置作業</a:t>
            </a:r>
            <a:r>
              <a:rPr lang="zh-TW" altLang="zh-TW" dirty="0">
                <a:latin typeface="標楷體" pitchFamily="65" charset="-120"/>
                <a:ea typeface="標楷體" pitchFamily="65" charset="-120"/>
              </a:rPr>
              <a:t>、</a:t>
            </a:r>
            <a:r>
              <a:rPr lang="zh-TW" altLang="en-US" dirty="0">
                <a:latin typeface="標楷體" pitchFamily="65" charset="-120"/>
                <a:ea typeface="標楷體" pitchFamily="65" charset="-120"/>
              </a:rPr>
              <a:t>特教經費補助作業</a:t>
            </a:r>
            <a:r>
              <a:rPr lang="zh-TW" altLang="zh-TW" dirty="0">
                <a:latin typeface="標楷體" pitchFamily="65" charset="-120"/>
                <a:ea typeface="標楷體" pitchFamily="65" charset="-120"/>
              </a:rPr>
              <a:t>、各項</a:t>
            </a:r>
            <a:r>
              <a:rPr lang="zh-TW" altLang="en-US" dirty="0">
                <a:solidFill>
                  <a:srgbClr val="000000"/>
                </a:solidFill>
                <a:latin typeface="標楷體" pitchFamily="65" charset="-120"/>
                <a:ea typeface="標楷體" pitchFamily="65" charset="-120"/>
              </a:rPr>
              <a:t>問題諮詢</a:t>
            </a:r>
            <a:r>
              <a:rPr lang="zh-TW" altLang="en-US" sz="1800" dirty="0"/>
              <a:t>、</a:t>
            </a:r>
            <a:r>
              <a:rPr lang="zh-TW" altLang="en-US" dirty="0">
                <a:ea typeface="標楷體" pitchFamily="65" charset="-120"/>
              </a:rPr>
              <a:t>測驗工具借用</a:t>
            </a:r>
            <a:r>
              <a:rPr lang="en-US" altLang="zh-TW" dirty="0">
                <a:solidFill>
                  <a:srgbClr val="000000"/>
                </a:solidFill>
                <a:latin typeface="標楷體" pitchFamily="65" charset="-120"/>
                <a:ea typeface="標楷體" pitchFamily="65" charset="-120"/>
              </a:rPr>
              <a:t> </a:t>
            </a:r>
            <a:endParaRPr lang="en-US" altLang="zh-TW" dirty="0" smtClean="0">
              <a:solidFill>
                <a:srgbClr val="000000"/>
              </a:solidFill>
              <a:latin typeface="標楷體" pitchFamily="65" charset="-120"/>
              <a:ea typeface="標楷體" pitchFamily="65" charset="-120"/>
            </a:endParaRPr>
          </a:p>
          <a:p>
            <a:pPr marL="0" indent="0" eaLnBrk="1" hangingPunct="1">
              <a:buClr>
                <a:srgbClr val="FE8637"/>
              </a:buClr>
              <a:buFont typeface="Wingdings" pitchFamily="2" charset="2"/>
              <a:buNone/>
            </a:pPr>
            <a:r>
              <a:rPr lang="zh-TW" altLang="en-US" dirty="0" smtClean="0">
                <a:solidFill>
                  <a:srgbClr val="000000"/>
                </a:solidFill>
                <a:latin typeface="標楷體" pitchFamily="65" charset="-120"/>
                <a:ea typeface="標楷體" pitchFamily="65" charset="-120"/>
              </a:rPr>
              <a:t>華正路</a:t>
            </a:r>
            <a:r>
              <a:rPr lang="en-US" altLang="zh-TW" dirty="0">
                <a:solidFill>
                  <a:srgbClr val="000000"/>
                </a:solidFill>
                <a:latin typeface="標楷體" pitchFamily="65" charset="-120"/>
                <a:ea typeface="標楷體" pitchFamily="65" charset="-120"/>
              </a:rPr>
              <a:t>80</a:t>
            </a:r>
            <a:r>
              <a:rPr lang="zh-TW" altLang="en-US" dirty="0">
                <a:solidFill>
                  <a:srgbClr val="000000"/>
                </a:solidFill>
                <a:latin typeface="標楷體" pitchFamily="65" charset="-120"/>
                <a:ea typeface="標楷體" pitchFamily="65" charset="-120"/>
              </a:rPr>
              <a:t>號和平國小</a:t>
            </a:r>
            <a:r>
              <a:rPr lang="zh-TW" altLang="en-US" dirty="0" smtClean="0">
                <a:solidFill>
                  <a:srgbClr val="000000"/>
                </a:solidFill>
                <a:latin typeface="標楷體" pitchFamily="65" charset="-120"/>
                <a:ea typeface="標楷體" pitchFamily="65" charset="-120"/>
              </a:rPr>
              <a:t>內</a:t>
            </a:r>
            <a:r>
              <a:rPr lang="en-US" altLang="zh-TW" dirty="0" smtClean="0">
                <a:solidFill>
                  <a:srgbClr val="000000"/>
                </a:solidFill>
                <a:latin typeface="標楷體" pitchFamily="65" charset="-120"/>
                <a:ea typeface="標楷體" pitchFamily="65" charset="-120"/>
              </a:rPr>
              <a:t> 08-7371783</a:t>
            </a:r>
            <a:endParaRPr lang="en-US" altLang="zh-TW" dirty="0">
              <a:solidFill>
                <a:srgbClr val="000000"/>
              </a:solidFill>
              <a:latin typeface="標楷體" pitchFamily="65" charset="-120"/>
              <a:ea typeface="標楷體" pitchFamily="65" charset="-120"/>
            </a:endParaRPr>
          </a:p>
          <a:p>
            <a:pPr marL="0" indent="0" eaLnBrk="1" hangingPunct="1">
              <a:buClr>
                <a:srgbClr val="FE8637"/>
              </a:buClr>
              <a:buNone/>
            </a:pPr>
            <a:endParaRPr lang="en-US" altLang="zh-TW" sz="2800" dirty="0" smtClean="0">
              <a:solidFill>
                <a:srgbClr val="000000"/>
              </a:solidFill>
              <a:latin typeface="標楷體" pitchFamily="65" charset="-120"/>
              <a:ea typeface="標楷體" pitchFamily="65" charset="-120"/>
            </a:endParaRPr>
          </a:p>
          <a:p>
            <a:pPr marL="0" indent="0" eaLnBrk="1" hangingPunct="1">
              <a:buClr>
                <a:srgbClr val="FE8637"/>
              </a:buClr>
              <a:buNone/>
            </a:pPr>
            <a:r>
              <a:rPr lang="en-US" altLang="zh-TW" sz="2800" dirty="0">
                <a:solidFill>
                  <a:srgbClr val="000000"/>
                </a:solidFill>
                <a:latin typeface="標楷體" pitchFamily="65" charset="-120"/>
                <a:ea typeface="標楷體" pitchFamily="65" charset="-120"/>
              </a:rPr>
              <a:t> </a:t>
            </a:r>
            <a:r>
              <a:rPr lang="en-US" altLang="zh-TW" sz="2800" dirty="0" smtClean="0">
                <a:solidFill>
                  <a:srgbClr val="000000"/>
                </a:solidFill>
                <a:latin typeface="標楷體" pitchFamily="65" charset="-120"/>
                <a:ea typeface="標楷體" pitchFamily="65" charset="-120"/>
              </a:rPr>
              <a:t>    </a:t>
            </a:r>
            <a:r>
              <a:rPr lang="zh-TW" altLang="en-US" sz="3200" b="1" dirty="0" smtClean="0">
                <a:solidFill>
                  <a:srgbClr val="000000"/>
                </a:solidFill>
                <a:latin typeface="標楷體" pitchFamily="65" charset="-120"/>
                <a:ea typeface="標楷體" pitchFamily="65" charset="-120"/>
              </a:rPr>
              <a:t>屏東縣政府教育處特殊教育</a:t>
            </a:r>
            <a:r>
              <a:rPr lang="zh-TW" altLang="en-US" sz="3200" b="1" dirty="0">
                <a:solidFill>
                  <a:srgbClr val="000000"/>
                </a:solidFill>
                <a:latin typeface="標楷體" pitchFamily="65" charset="-120"/>
                <a:ea typeface="標楷體" pitchFamily="65" charset="-120"/>
              </a:rPr>
              <a:t>科</a:t>
            </a:r>
            <a:endParaRPr lang="en-US" altLang="zh-TW" sz="3200" b="1" dirty="0">
              <a:solidFill>
                <a:srgbClr val="000000"/>
              </a:solidFill>
              <a:latin typeface="標楷體" pitchFamily="65" charset="-120"/>
              <a:ea typeface="標楷體" pitchFamily="65" charset="-120"/>
            </a:endParaRPr>
          </a:p>
          <a:p>
            <a:pPr marL="0" indent="0" eaLnBrk="1" hangingPunct="1">
              <a:buClr>
                <a:srgbClr val="FE8637"/>
              </a:buClr>
              <a:buNone/>
            </a:pPr>
            <a:r>
              <a:rPr lang="zh-TW" altLang="en-US" dirty="0">
                <a:solidFill>
                  <a:srgbClr val="000000"/>
                </a:solidFill>
                <a:latin typeface="標楷體" pitchFamily="65" charset="-120"/>
                <a:ea typeface="標楷體" pitchFamily="65" charset="-120"/>
              </a:rPr>
              <a:t>鑑定安置業務承辦人</a:t>
            </a:r>
            <a:r>
              <a:rPr lang="en-US" altLang="zh-TW" dirty="0">
                <a:solidFill>
                  <a:srgbClr val="000000"/>
                </a:solidFill>
                <a:latin typeface="標楷體" pitchFamily="65" charset="-120"/>
                <a:ea typeface="標楷體" pitchFamily="65" charset="-120"/>
              </a:rPr>
              <a:t>:</a:t>
            </a:r>
            <a:r>
              <a:rPr lang="zh-TW" altLang="en-US" dirty="0">
                <a:solidFill>
                  <a:srgbClr val="000000"/>
                </a:solidFill>
                <a:latin typeface="標楷體" pitchFamily="65" charset="-120"/>
                <a:ea typeface="標楷體" pitchFamily="65" charset="-120"/>
              </a:rPr>
              <a:t>陳季昀 </a:t>
            </a:r>
            <a:r>
              <a:rPr lang="en-US" altLang="zh-TW" dirty="0">
                <a:solidFill>
                  <a:srgbClr val="000000"/>
                </a:solidFill>
                <a:latin typeface="標楷體" pitchFamily="65" charset="-120"/>
                <a:ea typeface="標楷體" pitchFamily="65" charset="-120"/>
              </a:rPr>
              <a:t>7320415</a:t>
            </a:r>
            <a:r>
              <a:rPr lang="zh-TW" altLang="en-US" dirty="0">
                <a:solidFill>
                  <a:srgbClr val="000000"/>
                </a:solidFill>
                <a:latin typeface="標楷體" pitchFamily="65" charset="-120"/>
                <a:ea typeface="標楷體" pitchFamily="65" charset="-120"/>
              </a:rPr>
              <a:t>*</a:t>
            </a:r>
            <a:r>
              <a:rPr lang="en-US" altLang="zh-TW" dirty="0">
                <a:solidFill>
                  <a:srgbClr val="000000"/>
                </a:solidFill>
                <a:latin typeface="標楷體" pitchFamily="65" charset="-120"/>
                <a:ea typeface="標楷體" pitchFamily="65" charset="-120"/>
              </a:rPr>
              <a:t>3663</a:t>
            </a:r>
          </a:p>
          <a:p>
            <a:pPr marL="0" indent="0" eaLnBrk="1" hangingPunct="1">
              <a:buClr>
                <a:srgbClr val="FE8637"/>
              </a:buClr>
              <a:buNone/>
            </a:pPr>
            <a:r>
              <a:rPr lang="zh-TW" altLang="en-US" dirty="0">
                <a:solidFill>
                  <a:srgbClr val="000000"/>
                </a:solidFill>
                <a:latin typeface="標楷體" pitchFamily="65" charset="-120"/>
                <a:ea typeface="標楷體" pitchFamily="65" charset="-120"/>
              </a:rPr>
              <a:t>學前經費業務承辦人</a:t>
            </a:r>
            <a:r>
              <a:rPr lang="en-US" altLang="zh-TW" dirty="0">
                <a:solidFill>
                  <a:srgbClr val="000000"/>
                </a:solidFill>
                <a:latin typeface="標楷體" pitchFamily="65" charset="-120"/>
                <a:ea typeface="標楷體" pitchFamily="65" charset="-120"/>
              </a:rPr>
              <a:t>:</a:t>
            </a:r>
            <a:r>
              <a:rPr lang="zh-TW" altLang="en-US" dirty="0">
                <a:solidFill>
                  <a:srgbClr val="000000"/>
                </a:solidFill>
                <a:latin typeface="標楷體" pitchFamily="65" charset="-120"/>
                <a:ea typeface="標楷體" pitchFamily="65" charset="-120"/>
              </a:rPr>
              <a:t>陳季昀 </a:t>
            </a:r>
            <a:r>
              <a:rPr lang="en-US" altLang="zh-TW" dirty="0">
                <a:solidFill>
                  <a:srgbClr val="000000"/>
                </a:solidFill>
                <a:latin typeface="標楷體" pitchFamily="65" charset="-120"/>
                <a:ea typeface="標楷體" pitchFamily="65" charset="-120"/>
              </a:rPr>
              <a:t>7320415</a:t>
            </a:r>
            <a:r>
              <a:rPr lang="zh-TW" altLang="en-US" dirty="0">
                <a:solidFill>
                  <a:srgbClr val="000000"/>
                </a:solidFill>
                <a:latin typeface="標楷體" pitchFamily="65" charset="-120"/>
                <a:ea typeface="標楷體" pitchFamily="65" charset="-120"/>
              </a:rPr>
              <a:t>*</a:t>
            </a:r>
            <a:r>
              <a:rPr lang="en-US" altLang="zh-TW" dirty="0" smtClean="0">
                <a:solidFill>
                  <a:srgbClr val="000000"/>
                </a:solidFill>
                <a:latin typeface="標楷體" pitchFamily="65" charset="-120"/>
                <a:ea typeface="標楷體" pitchFamily="65" charset="-120"/>
              </a:rPr>
              <a:t>3663</a:t>
            </a:r>
          </a:p>
          <a:p>
            <a:pPr marL="0" indent="0" eaLnBrk="1" hangingPunct="1">
              <a:buClr>
                <a:srgbClr val="FE8637"/>
              </a:buClr>
              <a:buNone/>
            </a:pPr>
            <a:r>
              <a:rPr lang="zh-TW" altLang="en-US" dirty="0">
                <a:solidFill>
                  <a:srgbClr val="000000"/>
                </a:solidFill>
                <a:latin typeface="標楷體" pitchFamily="65" charset="-120"/>
                <a:ea typeface="標楷體" pitchFamily="65" charset="-120"/>
              </a:rPr>
              <a:t>助理</a:t>
            </a:r>
            <a:r>
              <a:rPr lang="zh-TW" altLang="en-US" dirty="0" smtClean="0">
                <a:solidFill>
                  <a:srgbClr val="000000"/>
                </a:solidFill>
                <a:latin typeface="標楷體" pitchFamily="65" charset="-120"/>
                <a:ea typeface="標楷體" pitchFamily="65" charset="-120"/>
              </a:rPr>
              <a:t>人員</a:t>
            </a:r>
            <a:r>
              <a:rPr lang="zh-TW" altLang="en-US" dirty="0">
                <a:solidFill>
                  <a:srgbClr val="000000"/>
                </a:solidFill>
                <a:latin typeface="標楷體" pitchFamily="65" charset="-120"/>
                <a:ea typeface="標楷體" pitchFamily="65" charset="-120"/>
              </a:rPr>
              <a:t>業務承辦人</a:t>
            </a:r>
            <a:r>
              <a:rPr lang="en-US" altLang="zh-TW" dirty="0" smtClean="0">
                <a:solidFill>
                  <a:srgbClr val="000000"/>
                </a:solidFill>
                <a:latin typeface="標楷體" pitchFamily="65" charset="-120"/>
                <a:ea typeface="標楷體" pitchFamily="65" charset="-120"/>
              </a:rPr>
              <a:t>:</a:t>
            </a:r>
            <a:r>
              <a:rPr lang="zh-TW" altLang="en-US" dirty="0" smtClean="0">
                <a:solidFill>
                  <a:srgbClr val="000000"/>
                </a:solidFill>
                <a:latin typeface="標楷體" pitchFamily="65" charset="-120"/>
                <a:ea typeface="標楷體" pitchFamily="65" charset="-120"/>
              </a:rPr>
              <a:t>李佳蓉 </a:t>
            </a:r>
            <a:r>
              <a:rPr lang="en-US" altLang="zh-TW" dirty="0">
                <a:solidFill>
                  <a:srgbClr val="000000"/>
                </a:solidFill>
                <a:latin typeface="標楷體" pitchFamily="65" charset="-120"/>
                <a:ea typeface="標楷體" pitchFamily="65" charset="-120"/>
              </a:rPr>
              <a:t>7320415</a:t>
            </a:r>
            <a:r>
              <a:rPr lang="zh-TW" altLang="en-US" dirty="0">
                <a:solidFill>
                  <a:srgbClr val="000000"/>
                </a:solidFill>
                <a:latin typeface="標楷體" pitchFamily="65" charset="-120"/>
                <a:ea typeface="標楷體" pitchFamily="65" charset="-120"/>
              </a:rPr>
              <a:t>*</a:t>
            </a:r>
            <a:r>
              <a:rPr lang="en-US" altLang="zh-TW" dirty="0" smtClean="0">
                <a:solidFill>
                  <a:srgbClr val="000000"/>
                </a:solidFill>
                <a:latin typeface="標楷體" pitchFamily="65" charset="-120"/>
                <a:ea typeface="標楷體" pitchFamily="65" charset="-120"/>
              </a:rPr>
              <a:t>3676</a:t>
            </a:r>
            <a:endParaRPr lang="en-US" altLang="zh-TW" dirty="0">
              <a:solidFill>
                <a:srgbClr val="000000"/>
              </a:solidFill>
              <a:latin typeface="標楷體" pitchFamily="65" charset="-120"/>
              <a:ea typeface="標楷體" pitchFamily="65" charset="-120"/>
            </a:endParaRPr>
          </a:p>
          <a:p>
            <a:pPr marL="0" indent="0" eaLnBrk="1" hangingPunct="1">
              <a:buClr>
                <a:srgbClr val="FE8637"/>
              </a:buClr>
              <a:buFont typeface="Wingdings" pitchFamily="2" charset="2"/>
              <a:buNone/>
            </a:pPr>
            <a:r>
              <a:rPr lang="zh-TW" altLang="en-US" dirty="0" smtClean="0">
                <a:solidFill>
                  <a:srgbClr val="000000"/>
                </a:solidFill>
                <a:latin typeface="標楷體" pitchFamily="65" charset="-120"/>
                <a:ea typeface="標楷體" pitchFamily="65" charset="-120"/>
              </a:rPr>
              <a:t>屏東市自由路</a:t>
            </a:r>
            <a:r>
              <a:rPr lang="en-US" altLang="zh-TW" dirty="0" smtClean="0">
                <a:solidFill>
                  <a:srgbClr val="000000"/>
                </a:solidFill>
                <a:latin typeface="標楷體" pitchFamily="65" charset="-120"/>
                <a:ea typeface="標楷體" pitchFamily="65" charset="-120"/>
              </a:rPr>
              <a:t>527</a:t>
            </a:r>
            <a:r>
              <a:rPr lang="zh-TW" altLang="en-US" dirty="0" smtClean="0">
                <a:solidFill>
                  <a:srgbClr val="000000"/>
                </a:solidFill>
                <a:latin typeface="標楷體" pitchFamily="65" charset="-120"/>
                <a:ea typeface="標楷體" pitchFamily="65" charset="-120"/>
              </a:rPr>
              <a:t>號 新南</a:t>
            </a:r>
            <a:r>
              <a:rPr lang="zh-TW" altLang="en-US" dirty="0">
                <a:solidFill>
                  <a:srgbClr val="000000"/>
                </a:solidFill>
                <a:latin typeface="標楷體" pitchFamily="65" charset="-120"/>
                <a:ea typeface="標楷體" pitchFamily="65" charset="-120"/>
              </a:rPr>
              <a:t>棟大樓</a:t>
            </a:r>
            <a:r>
              <a:rPr lang="en-US" altLang="zh-TW" dirty="0">
                <a:solidFill>
                  <a:srgbClr val="000000"/>
                </a:solidFill>
                <a:latin typeface="標楷體" pitchFamily="65" charset="-120"/>
                <a:ea typeface="標楷體" pitchFamily="65" charset="-120"/>
              </a:rPr>
              <a:t>5</a:t>
            </a:r>
            <a:r>
              <a:rPr lang="zh-TW" altLang="en-US" dirty="0" smtClean="0">
                <a:solidFill>
                  <a:srgbClr val="000000"/>
                </a:solidFill>
                <a:latin typeface="標楷體" pitchFamily="65" charset="-120"/>
                <a:ea typeface="標楷體" pitchFamily="65" charset="-120"/>
              </a:rPr>
              <a:t>樓</a:t>
            </a:r>
            <a:endParaRPr lang="en-US" altLang="zh-TW" dirty="0">
              <a:solidFill>
                <a:srgbClr val="000000"/>
              </a:solidFill>
              <a:latin typeface="標楷體" pitchFamily="65" charset="-120"/>
              <a:ea typeface="標楷體" pitchFamily="65" charset="-120"/>
            </a:endParaRPr>
          </a:p>
          <a:p>
            <a:pPr marL="0" indent="0" eaLnBrk="1" hangingPunct="1">
              <a:buClr>
                <a:srgbClr val="FE8637"/>
              </a:buClr>
              <a:buFont typeface="Wingdings" pitchFamily="2" charset="2"/>
              <a:buNone/>
            </a:pPr>
            <a:endParaRPr lang="en-US" altLang="zh-TW" sz="2800" dirty="0">
              <a:solidFill>
                <a:srgbClr val="000000"/>
              </a:solidFill>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標題 1"/>
          <p:cNvSpPr>
            <a:spLocks noGrp="1"/>
          </p:cNvSpPr>
          <p:nvPr>
            <p:ph type="title"/>
          </p:nvPr>
        </p:nvSpPr>
        <p:spPr bwMode="auto">
          <a:xfrm>
            <a:off x="468313" y="260648"/>
            <a:ext cx="7467600" cy="1872208"/>
          </a:xfrm>
        </p:spPr>
        <p:txBody>
          <a:bodyPr wrap="square" lIns="91440" tIns="45720" rIns="91440" bIns="45720" numCol="1" anchorCtr="0" compatLnSpc="1">
            <a:prstTxWarp prst="textNoShape">
              <a:avLst/>
            </a:prstTxWarp>
            <a:normAutofit fontScale="90000"/>
          </a:bodyPr>
          <a:lstStyle/>
          <a:p>
            <a:pPr algn="ctr" eaLnBrk="1" hangingPunct="1"/>
            <a:r>
              <a:rPr lang="en-US" altLang="zh-TW" sz="4800" b="1" cap="none" dirty="0">
                <a:solidFill>
                  <a:schemeClr val="tx1"/>
                </a:solidFill>
                <a:latin typeface="標楷體" pitchFamily="65" charset="-120"/>
                <a:ea typeface="標楷體" pitchFamily="65" charset="-120"/>
              </a:rPr>
              <a:t/>
            </a:r>
            <a:br>
              <a:rPr lang="en-US" altLang="zh-TW" sz="4800" b="1" cap="none" dirty="0">
                <a:solidFill>
                  <a:schemeClr val="tx1"/>
                </a:solidFill>
                <a:latin typeface="標楷體" pitchFamily="65" charset="-120"/>
                <a:ea typeface="標楷體" pitchFamily="65" charset="-120"/>
              </a:rPr>
            </a:br>
            <a:r>
              <a:rPr lang="en-US" altLang="zh-TW" sz="4800" b="1" cap="none" dirty="0">
                <a:solidFill>
                  <a:schemeClr val="tx1"/>
                </a:solidFill>
                <a:latin typeface="標楷體" pitchFamily="65" charset="-120"/>
                <a:ea typeface="標楷體" pitchFamily="65" charset="-120"/>
              </a:rPr>
              <a:t/>
            </a:r>
            <a:br>
              <a:rPr lang="en-US" altLang="zh-TW" sz="4800" b="1" cap="none" dirty="0">
                <a:solidFill>
                  <a:schemeClr val="tx1"/>
                </a:solidFill>
                <a:latin typeface="標楷體" pitchFamily="65" charset="-120"/>
                <a:ea typeface="標楷體" pitchFamily="65" charset="-120"/>
              </a:rPr>
            </a:br>
            <a:r>
              <a:rPr lang="zh-TW" altLang="en-US" sz="4800" cap="none" dirty="0">
                <a:solidFill>
                  <a:schemeClr val="tx1"/>
                </a:solidFill>
                <a:latin typeface="標楷體" pitchFamily="65" charset="-120"/>
                <a:ea typeface="標楷體" pitchFamily="65" charset="-120"/>
              </a:rPr>
              <a:t>報告結束 </a:t>
            </a:r>
            <a:r>
              <a:rPr lang="zh-TW" altLang="en-US" sz="4800" dirty="0">
                <a:solidFill>
                  <a:schemeClr val="tx1"/>
                </a:solidFill>
                <a:latin typeface="標楷體" pitchFamily="65" charset="-120"/>
                <a:ea typeface="標楷體" pitchFamily="65" charset="-120"/>
              </a:rPr>
              <a:t>謝謝聆聽</a:t>
            </a:r>
            <a:r>
              <a:rPr lang="en-US" altLang="zh-TW" sz="4800" b="1" cap="none" dirty="0">
                <a:solidFill>
                  <a:schemeClr val="tx1"/>
                </a:solidFill>
                <a:latin typeface="標楷體" pitchFamily="65" charset="-120"/>
                <a:ea typeface="標楷體" pitchFamily="65" charset="-120"/>
              </a:rPr>
              <a:t/>
            </a:r>
            <a:br>
              <a:rPr lang="en-US" altLang="zh-TW" sz="4800" b="1" cap="none" dirty="0">
                <a:solidFill>
                  <a:schemeClr val="tx1"/>
                </a:solidFill>
                <a:latin typeface="標楷體" pitchFamily="65" charset="-120"/>
                <a:ea typeface="標楷體" pitchFamily="65" charset="-120"/>
              </a:rPr>
            </a:br>
            <a:endParaRPr lang="en-US" altLang="zh-TW" sz="4800" b="1" cap="none" dirty="0">
              <a:solidFill>
                <a:schemeClr val="tx1"/>
              </a:solidFill>
              <a:latin typeface="標楷體" pitchFamily="65" charset="-120"/>
              <a:ea typeface="標楷體" pitchFamily="65" charset="-120"/>
            </a:endParaRPr>
          </a:p>
        </p:txBody>
      </p:sp>
      <p:sp>
        <p:nvSpPr>
          <p:cNvPr id="37891" name="Rectangle 4"/>
          <p:cNvSpPr>
            <a:spLocks noChangeArrowheads="1"/>
          </p:cNvSpPr>
          <p:nvPr/>
        </p:nvSpPr>
        <p:spPr bwMode="auto">
          <a:xfrm>
            <a:off x="2987675" y="3357563"/>
            <a:ext cx="259243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kumimoji="0" lang="en-US" altLang="zh-TW" sz="3200" b="1" dirty="0">
                <a:latin typeface="標楷體" pitchFamily="65" charset="-120"/>
                <a:ea typeface="標楷體" pitchFamily="65" charset="-120"/>
              </a:rPr>
              <a:t>~</a:t>
            </a:r>
            <a:r>
              <a:rPr kumimoji="0" lang="zh-TW" altLang="en-US" sz="3200" b="1" dirty="0">
                <a:latin typeface="標楷體" pitchFamily="65" charset="-120"/>
                <a:ea typeface="標楷體" pitchFamily="65" charset="-120"/>
              </a:rPr>
              <a:t>謝謝聆聽</a:t>
            </a:r>
            <a:r>
              <a:rPr kumimoji="0" lang="en-US" altLang="zh-TW" sz="3200" b="1" dirty="0">
                <a:latin typeface="標楷體" pitchFamily="65" charset="-120"/>
                <a:ea typeface="標楷體" pitchFamily="65" charset="-120"/>
              </a:rPr>
              <a:t>~</a:t>
            </a:r>
          </a:p>
        </p:txBody>
      </p:sp>
      <p:pic>
        <p:nvPicPr>
          <p:cNvPr id="6" name="圖片 5">
            <a:extLst>
              <a:ext uri="{FF2B5EF4-FFF2-40B4-BE49-F238E27FC236}">
                <a16:creationId xmlns:a16="http://schemas.microsoft.com/office/drawing/2014/main" id="{B0B9794C-B876-4555-AE69-FC335C41826A}"/>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xmlns="" r:id="rId4"/>
              </a:ext>
            </a:extLst>
          </a:blip>
          <a:stretch>
            <a:fillRect/>
          </a:stretch>
        </p:blipFill>
        <p:spPr>
          <a:xfrm>
            <a:off x="1871625" y="2348880"/>
            <a:ext cx="4824536" cy="36004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755576" y="389674"/>
            <a:ext cx="7560840" cy="720080"/>
          </a:xfrm>
        </p:spPr>
        <p:txBody>
          <a:bodyPr>
            <a:normAutofit/>
          </a:bodyPr>
          <a:lstStyle/>
          <a:p>
            <a:r>
              <a:rPr lang="zh-TW" altLang="en-US" sz="3600" b="1" cap="none" dirty="0">
                <a:solidFill>
                  <a:prstClr val="black"/>
                </a:solidFill>
                <a:latin typeface="微軟正黑體" pitchFamily="34" charset="-120"/>
                <a:ea typeface="華康隸書體W7" pitchFamily="65" charset="-120"/>
              </a:rPr>
              <a:t>                  鑑定安置流</a:t>
            </a:r>
            <a:r>
              <a:rPr lang="zh-TW" altLang="en-US" sz="3600" b="1" cap="none" dirty="0">
                <a:solidFill>
                  <a:prstClr val="black"/>
                </a:solidFill>
                <a:latin typeface="微軟正黑體" pitchFamily="34" charset="-120"/>
                <a:ea typeface="標楷體" pitchFamily="65" charset="-120"/>
              </a:rPr>
              <a:t>程    </a:t>
            </a:r>
            <a:r>
              <a:rPr lang="en-US" altLang="zh-TW" sz="2400" b="1" cap="none" dirty="0">
                <a:solidFill>
                  <a:prstClr val="black"/>
                </a:solidFill>
                <a:latin typeface="微軟正黑體" pitchFamily="34" charset="-120"/>
                <a:ea typeface="標楷體" pitchFamily="65" charset="-120"/>
              </a:rPr>
              <a:t>113</a:t>
            </a:r>
            <a:r>
              <a:rPr lang="zh-TW" altLang="en-US" sz="2400" b="1" cap="none" dirty="0">
                <a:solidFill>
                  <a:prstClr val="black"/>
                </a:solidFill>
                <a:latin typeface="微軟正黑體" pitchFamily="34" charset="-120"/>
                <a:ea typeface="標楷體" pitchFamily="65" charset="-120"/>
              </a:rPr>
              <a:t>學年上學期</a:t>
            </a:r>
            <a:endParaRPr lang="zh-TW" altLang="en-US" sz="2400" b="1" dirty="0"/>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1097131475"/>
              </p:ext>
            </p:extLst>
          </p:nvPr>
        </p:nvGraphicFramePr>
        <p:xfrm>
          <a:off x="457200" y="1268760"/>
          <a:ext cx="7859216" cy="52565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126480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755576" y="389674"/>
            <a:ext cx="7560840" cy="720080"/>
          </a:xfrm>
        </p:spPr>
        <p:txBody>
          <a:bodyPr>
            <a:normAutofit/>
          </a:bodyPr>
          <a:lstStyle/>
          <a:p>
            <a:r>
              <a:rPr lang="zh-TW" altLang="en-US" sz="3600" b="1" cap="none" dirty="0">
                <a:solidFill>
                  <a:prstClr val="black"/>
                </a:solidFill>
                <a:latin typeface="微軟正黑體" pitchFamily="34" charset="-120"/>
                <a:ea typeface="華康隸書體W7" pitchFamily="65" charset="-120"/>
              </a:rPr>
              <a:t>                  鑑定安置流</a:t>
            </a:r>
            <a:r>
              <a:rPr lang="zh-TW" altLang="en-US" sz="3600" b="1" cap="none" dirty="0">
                <a:solidFill>
                  <a:prstClr val="black"/>
                </a:solidFill>
                <a:latin typeface="微軟正黑體" pitchFamily="34" charset="-120"/>
                <a:ea typeface="標楷體" pitchFamily="65" charset="-120"/>
              </a:rPr>
              <a:t>程    </a:t>
            </a:r>
            <a:r>
              <a:rPr lang="en-US" altLang="zh-TW" sz="2400" b="1" cap="none" dirty="0">
                <a:solidFill>
                  <a:prstClr val="black"/>
                </a:solidFill>
                <a:latin typeface="微軟正黑體" pitchFamily="34" charset="-120"/>
                <a:ea typeface="標楷體" pitchFamily="65" charset="-120"/>
              </a:rPr>
              <a:t>113</a:t>
            </a:r>
            <a:r>
              <a:rPr lang="zh-TW" altLang="en-US" sz="2400" b="1" cap="none" dirty="0">
                <a:solidFill>
                  <a:prstClr val="black"/>
                </a:solidFill>
                <a:latin typeface="微軟正黑體" pitchFamily="34" charset="-120"/>
                <a:ea typeface="標楷體" pitchFamily="65" charset="-120"/>
              </a:rPr>
              <a:t>學年下學期</a:t>
            </a:r>
            <a:endParaRPr lang="zh-TW" altLang="en-US" sz="2400" b="1" dirty="0"/>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34284838"/>
              </p:ext>
            </p:extLst>
          </p:nvPr>
        </p:nvGraphicFramePr>
        <p:xfrm>
          <a:off x="457200" y="1268760"/>
          <a:ext cx="8003232" cy="52565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556199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7859216" cy="1066130"/>
          </a:xfrm>
        </p:spPr>
        <p:txBody>
          <a:bodyPr>
            <a:normAutofit fontScale="90000"/>
          </a:bodyPr>
          <a:lstStyle/>
          <a:p>
            <a:pPr algn="ctr"/>
            <a:r>
              <a:rPr lang="zh-TW" altLang="en-US" sz="4000" b="1" cap="none" dirty="0">
                <a:solidFill>
                  <a:schemeClr val="tx1"/>
                </a:solidFill>
                <a:latin typeface="標楷體" pitchFamily="65" charset="-120"/>
                <a:ea typeface="標楷體" pitchFamily="65" charset="-120"/>
              </a:rPr>
              <a:t> 新提報個案鑑定</a:t>
            </a:r>
            <a:r>
              <a:rPr lang="en-US" altLang="zh-TW" sz="2800" b="1" cap="none" dirty="0">
                <a:solidFill>
                  <a:schemeClr val="tx1"/>
                </a:solidFill>
                <a:latin typeface="標楷體" pitchFamily="65" charset="-120"/>
                <a:ea typeface="標楷體" pitchFamily="65" charset="-120"/>
              </a:rPr>
              <a:t/>
            </a:r>
            <a:br>
              <a:rPr lang="en-US" altLang="zh-TW" sz="2800" b="1" cap="none" dirty="0">
                <a:solidFill>
                  <a:schemeClr val="tx1"/>
                </a:solidFill>
                <a:latin typeface="標楷體" pitchFamily="65" charset="-120"/>
                <a:ea typeface="標楷體" pitchFamily="65" charset="-120"/>
              </a:rPr>
            </a:br>
            <a:endParaRPr lang="zh-TW" altLang="en-US" dirty="0"/>
          </a:p>
        </p:txBody>
      </p:sp>
      <p:sp>
        <p:nvSpPr>
          <p:cNvPr id="3" name="內容版面配置區 2"/>
          <p:cNvSpPr>
            <a:spLocks noGrp="1"/>
          </p:cNvSpPr>
          <p:nvPr>
            <p:ph idx="1"/>
          </p:nvPr>
        </p:nvSpPr>
        <p:spPr>
          <a:xfrm>
            <a:off x="179512" y="1124744"/>
            <a:ext cx="8712968" cy="5349081"/>
          </a:xfrm>
        </p:spPr>
        <p:txBody>
          <a:bodyPr/>
          <a:lstStyle/>
          <a:p>
            <a:pPr marL="0" indent="0">
              <a:buNone/>
            </a:pPr>
            <a:r>
              <a:rPr lang="zh-TW" altLang="zh-TW" sz="1600" b="1" dirty="0">
                <a:latin typeface="標楷體" pitchFamily="65" charset="-120"/>
                <a:ea typeface="標楷體" pitchFamily="65" charset="-120"/>
              </a:rPr>
              <a:t>對象</a:t>
            </a:r>
            <a:r>
              <a:rPr lang="en-US" altLang="zh-TW" sz="1600" b="1" dirty="0">
                <a:latin typeface="標楷體" pitchFamily="65" charset="-120"/>
                <a:ea typeface="標楷體" pitchFamily="65" charset="-120"/>
              </a:rPr>
              <a:t>:</a:t>
            </a:r>
            <a:r>
              <a:rPr lang="en-US" altLang="zh-TW" sz="1600" dirty="0">
                <a:latin typeface="標楷體" pitchFamily="65" charset="-120"/>
                <a:ea typeface="標楷體" pitchFamily="65" charset="-120"/>
              </a:rPr>
              <a:t> </a:t>
            </a:r>
          </a:p>
          <a:p>
            <a:pPr marL="0" indent="0">
              <a:buNone/>
            </a:pPr>
            <a:r>
              <a:rPr lang="zh-TW" altLang="en-US" sz="1600" dirty="0">
                <a:latin typeface="標楷體" pitchFamily="65" charset="-120"/>
                <a:ea typeface="標楷體" pitchFamily="65" charset="-120"/>
              </a:rPr>
              <a:t>設籍屏東縣</a:t>
            </a:r>
            <a:r>
              <a:rPr lang="zh-TW" altLang="en-US" sz="1600" dirty="0">
                <a:latin typeface="標楷體"/>
                <a:ea typeface="標楷體"/>
              </a:rPr>
              <a:t>，</a:t>
            </a:r>
            <a:r>
              <a:rPr lang="zh-TW" altLang="en-US" sz="1600" dirty="0">
                <a:latin typeface="標楷體" pitchFamily="65" charset="-120"/>
                <a:ea typeface="標楷體" pitchFamily="65" charset="-120"/>
              </a:rPr>
              <a:t>在幼兒園就學的疑似特殊幼兒但未經鑑輔會鑑定。</a:t>
            </a:r>
            <a:endParaRPr lang="en-US" altLang="zh-TW" sz="1600" dirty="0">
              <a:latin typeface="標楷體" pitchFamily="65" charset="-120"/>
              <a:ea typeface="標楷體" pitchFamily="65" charset="-120"/>
            </a:endParaRPr>
          </a:p>
          <a:p>
            <a:pPr marL="0" lvl="0" indent="0">
              <a:buNone/>
            </a:pPr>
            <a:r>
              <a:rPr lang="zh-TW" altLang="en-US" sz="1600" b="1" dirty="0">
                <a:latin typeface="標楷體" pitchFamily="65" charset="-120"/>
                <a:ea typeface="標楷體" pitchFamily="65" charset="-120"/>
              </a:rPr>
              <a:t>時間</a:t>
            </a:r>
            <a:r>
              <a:rPr lang="en-US" altLang="zh-TW" sz="1600" b="1" dirty="0">
                <a:latin typeface="標楷體" pitchFamily="65" charset="-120"/>
                <a:ea typeface="標楷體" pitchFamily="65" charset="-120"/>
              </a:rPr>
              <a:t>:</a:t>
            </a:r>
          </a:p>
          <a:p>
            <a:pPr marL="0" indent="0">
              <a:buNone/>
            </a:pPr>
            <a:r>
              <a:rPr lang="zh-TW" altLang="en-US" sz="1600" dirty="0">
                <a:latin typeface="標楷體" pitchFamily="65" charset="-120"/>
                <a:ea typeface="標楷體" pitchFamily="65" charset="-120"/>
              </a:rPr>
              <a:t>依鑑定期程於特教通報網提報鑑定安置並送相關表件給本縣鑑輔會。</a:t>
            </a:r>
            <a:endParaRPr lang="zh-TW" altLang="en-US" sz="1600" dirty="0">
              <a:solidFill>
                <a:srgbClr val="FF0000"/>
              </a:solidFill>
              <a:latin typeface="標楷體" pitchFamily="65" charset="-120"/>
              <a:ea typeface="標楷體" pitchFamily="65" charset="-120"/>
            </a:endParaRPr>
          </a:p>
          <a:p>
            <a:pPr marL="0" lvl="0" indent="0">
              <a:buNone/>
            </a:pPr>
            <a:r>
              <a:rPr lang="zh-TW" altLang="en-US" sz="1600" b="1" dirty="0">
                <a:latin typeface="標楷體" panose="03000509000000000000" pitchFamily="65" charset="-120"/>
                <a:ea typeface="標楷體" panose="03000509000000000000" pitchFamily="65" charset="-120"/>
                <a:hlinkClick r:id="rId2" action="ppaction://hlinkfile"/>
              </a:rPr>
              <a:t>流程</a:t>
            </a:r>
            <a:r>
              <a:rPr lang="en-US" altLang="zh-TW" sz="1600" b="1" dirty="0">
                <a:latin typeface="標楷體" pitchFamily="65" charset="-120"/>
                <a:ea typeface="標楷體" pitchFamily="65" charset="-120"/>
                <a:hlinkClick r:id="rId2" action="ppaction://hlinkfile"/>
              </a:rPr>
              <a:t>:</a:t>
            </a:r>
            <a:endParaRPr lang="en-US" altLang="zh-TW" sz="1600" b="1" dirty="0">
              <a:latin typeface="標楷體" pitchFamily="65" charset="-120"/>
              <a:ea typeface="標楷體" pitchFamily="65" charset="-120"/>
            </a:endParaRPr>
          </a:p>
          <a:p>
            <a:pPr marL="0" lvl="0" indent="0">
              <a:buNone/>
            </a:pPr>
            <a:r>
              <a:rPr lang="zh-TW" altLang="en-US" sz="1600" dirty="0">
                <a:latin typeface="標楷體" panose="03000509000000000000" pitchFamily="65" charset="-120"/>
                <a:ea typeface="標楷體" panose="03000509000000000000" pitchFamily="65" charset="-120"/>
              </a:rPr>
              <a:t> </a:t>
            </a:r>
            <a:r>
              <a:rPr lang="en-US" altLang="zh-TW" sz="1600" dirty="0">
                <a:latin typeface="標楷體" panose="03000509000000000000" pitchFamily="65" charset="-120"/>
                <a:ea typeface="標楷體" panose="03000509000000000000" pitchFamily="65" charset="-120"/>
              </a:rPr>
              <a:t>1.</a:t>
            </a:r>
            <a:r>
              <a:rPr lang="zh-TW" altLang="en-US" sz="1600" dirty="0">
                <a:latin typeface="標楷體" panose="03000509000000000000" pitchFamily="65" charset="-120"/>
                <a:ea typeface="標楷體" panose="03000509000000000000" pitchFamily="65" charset="-120"/>
              </a:rPr>
              <a:t>於</a:t>
            </a:r>
            <a:r>
              <a:rPr lang="zh-TW" altLang="zh-TW" sz="1600" dirty="0">
                <a:latin typeface="標楷體" panose="03000509000000000000" pitchFamily="65" charset="-120"/>
                <a:ea typeface="標楷體" panose="03000509000000000000" pitchFamily="65" charset="-120"/>
              </a:rPr>
              <a:t>學生</a:t>
            </a:r>
            <a:r>
              <a:rPr lang="zh-TW" altLang="en-US" sz="1600" dirty="0">
                <a:latin typeface="標楷體" panose="03000509000000000000" pitchFamily="65" charset="-120"/>
                <a:ea typeface="標楷體" panose="03000509000000000000" pitchFamily="65" charset="-120"/>
              </a:rPr>
              <a:t>入學後觀察</a:t>
            </a:r>
            <a:r>
              <a:rPr lang="en-US" altLang="zh-TW" sz="1600" dirty="0">
                <a:latin typeface="標楷體" panose="03000509000000000000" pitchFamily="65" charset="-120"/>
                <a:ea typeface="標楷體" panose="03000509000000000000" pitchFamily="65" charset="-120"/>
              </a:rPr>
              <a:t>3-6</a:t>
            </a:r>
            <a:r>
              <a:rPr lang="zh-TW" altLang="en-US" sz="1600" dirty="0">
                <a:latin typeface="標楷體" panose="03000509000000000000" pitchFamily="65" charset="-120"/>
                <a:ea typeface="標楷體" panose="03000509000000000000" pitchFamily="65" charset="-120"/>
              </a:rPr>
              <a:t>個月</a:t>
            </a:r>
            <a:r>
              <a:rPr lang="zh-TW" altLang="zh-TW" sz="1600" dirty="0">
                <a:latin typeface="標楷體" panose="03000509000000000000" pitchFamily="65" charset="-120"/>
                <a:ea typeface="標楷體" panose="03000509000000000000" pitchFamily="65" charset="-120"/>
              </a:rPr>
              <a:t>，</a:t>
            </a:r>
            <a:r>
              <a:rPr lang="zh-TW" altLang="en-US" sz="1600" dirty="0">
                <a:latin typeface="標楷體" pitchFamily="65" charset="-120"/>
                <a:ea typeface="標楷體" pitchFamily="65" charset="-120"/>
              </a:rPr>
              <a:t>給予輔導。</a:t>
            </a:r>
            <a:endParaRPr lang="en-US" altLang="zh-TW" sz="1600" dirty="0">
              <a:latin typeface="標楷體" pitchFamily="65" charset="-120"/>
              <a:ea typeface="標楷體" pitchFamily="65" charset="-120"/>
            </a:endParaRPr>
          </a:p>
          <a:p>
            <a:pPr marL="0" lvl="0" indent="0">
              <a:buNone/>
            </a:pPr>
            <a:r>
              <a:rPr lang="zh-TW" altLang="en-US" sz="1600" dirty="0">
                <a:latin typeface="標楷體" pitchFamily="65" charset="-120"/>
                <a:ea typeface="標楷體" pitchFamily="65" charset="-120"/>
              </a:rPr>
              <a:t> </a:t>
            </a:r>
            <a:r>
              <a:rPr lang="en-US" altLang="zh-TW" sz="1600" dirty="0">
                <a:latin typeface="標楷體" pitchFamily="65" charset="-120"/>
                <a:ea typeface="標楷體" pitchFamily="65" charset="-120"/>
              </a:rPr>
              <a:t>2.</a:t>
            </a:r>
            <a:r>
              <a:rPr lang="zh-TW" altLang="en-US" sz="1600" dirty="0">
                <a:latin typeface="標楷體" panose="03000509000000000000" pitchFamily="65" charset="-120"/>
                <a:ea typeface="標楷體" panose="03000509000000000000" pitchFamily="65" charset="-120"/>
              </a:rPr>
              <a:t>由普通班教師及家長填寫</a:t>
            </a:r>
            <a:r>
              <a:rPr lang="zh-TW" altLang="en-US" sz="1600" dirty="0">
                <a:solidFill>
                  <a:srgbClr val="FF0000"/>
                </a:solidFill>
                <a:latin typeface="標楷體" panose="03000509000000000000" pitchFamily="65" charset="-120"/>
                <a:ea typeface="標楷體" panose="03000509000000000000" pitchFamily="65" charset="-120"/>
              </a:rPr>
              <a:t>屏東縣學齡前兒童發展檢核表</a:t>
            </a:r>
            <a:r>
              <a:rPr lang="zh-TW" altLang="zh-TW" sz="1600" dirty="0">
                <a:latin typeface="標楷體" panose="03000509000000000000" pitchFamily="65" charset="-120"/>
                <a:ea typeface="標楷體" panose="03000509000000000000" pitchFamily="65" charset="-120"/>
              </a:rPr>
              <a:t>，</a:t>
            </a:r>
            <a:r>
              <a:rPr lang="zh-TW" altLang="en-US" sz="1600" dirty="0">
                <a:latin typeface="標楷體" panose="03000509000000000000" pitchFamily="65" charset="-120"/>
                <a:ea typeface="標楷體" panose="03000509000000000000" pitchFamily="65" charset="-120"/>
              </a:rPr>
              <a:t>進行校內評估蒐</a:t>
            </a:r>
            <a:r>
              <a:rPr lang="en-US" altLang="zh-TW" sz="1600" dirty="0">
                <a:latin typeface="標楷體" panose="03000509000000000000" pitchFamily="65" charset="-120"/>
                <a:ea typeface="標楷體" panose="03000509000000000000" pitchFamily="65" charset="-120"/>
              </a:rPr>
              <a:t/>
            </a:r>
            <a:br>
              <a:rPr lang="en-US" altLang="zh-TW" sz="1600" dirty="0">
                <a:latin typeface="標楷體" panose="03000509000000000000" pitchFamily="65" charset="-120"/>
                <a:ea typeface="標楷體" panose="03000509000000000000" pitchFamily="65" charset="-120"/>
              </a:rPr>
            </a:br>
            <a:r>
              <a:rPr lang="zh-TW" altLang="en-US" sz="1600" dirty="0">
                <a:latin typeface="標楷體" panose="03000509000000000000" pitchFamily="65" charset="-120"/>
                <a:ea typeface="標楷體" panose="03000509000000000000" pitchFamily="65" charset="-120"/>
              </a:rPr>
              <a:t>   集資料</a:t>
            </a:r>
            <a:r>
              <a:rPr lang="zh-TW" altLang="zh-TW" sz="1600" dirty="0">
                <a:latin typeface="標楷體" panose="03000509000000000000" pitchFamily="65" charset="-120"/>
                <a:ea typeface="標楷體" panose="03000509000000000000" pitchFamily="65" charset="-120"/>
              </a:rPr>
              <a:t>。</a:t>
            </a:r>
            <a:endParaRPr lang="en-US" altLang="zh-TW" sz="1600" dirty="0">
              <a:latin typeface="標楷體" panose="03000509000000000000" pitchFamily="65" charset="-120"/>
              <a:ea typeface="標楷體" panose="03000509000000000000" pitchFamily="65" charset="-120"/>
            </a:endParaRPr>
          </a:p>
          <a:p>
            <a:pPr marL="0" indent="0">
              <a:buNone/>
            </a:pPr>
            <a:r>
              <a:rPr lang="zh-TW" altLang="en-US" sz="1600" dirty="0">
                <a:latin typeface="標楷體" panose="03000509000000000000" pitchFamily="65" charset="-120"/>
                <a:ea typeface="標楷體" panose="03000509000000000000" pitchFamily="65" charset="-120"/>
              </a:rPr>
              <a:t> </a:t>
            </a:r>
            <a:r>
              <a:rPr lang="en-US" altLang="zh-TW" sz="1600" dirty="0">
                <a:latin typeface="標楷體" panose="03000509000000000000" pitchFamily="65" charset="-120"/>
                <a:ea typeface="標楷體" panose="03000509000000000000" pitchFamily="65" charset="-120"/>
              </a:rPr>
              <a:t>3.</a:t>
            </a:r>
            <a:r>
              <a:rPr lang="zh-TW" altLang="en-US" sz="1600" dirty="0">
                <a:latin typeface="標楷體" panose="03000509000000000000" pitchFamily="65" charset="-120"/>
                <a:ea typeface="標楷體" panose="03000509000000000000" pitchFamily="65" charset="-120"/>
              </a:rPr>
              <a:t>召開特殊教育推行委員會會議</a:t>
            </a:r>
            <a:r>
              <a:rPr lang="zh-TW" altLang="zh-TW" sz="1600" dirty="0">
                <a:latin typeface="標楷體" panose="03000509000000000000" pitchFamily="65" charset="-120"/>
                <a:ea typeface="標楷體" panose="03000509000000000000" pitchFamily="65" charset="-120"/>
              </a:rPr>
              <a:t>，</a:t>
            </a:r>
            <a:r>
              <a:rPr lang="zh-TW" altLang="en-US" sz="1600" dirty="0">
                <a:latin typeface="標楷體" pitchFamily="65" charset="-120"/>
                <a:ea typeface="標楷體" pitchFamily="65" charset="-120"/>
              </a:rPr>
              <a:t>檢附鑑定所需相關資料</a:t>
            </a:r>
            <a:r>
              <a:rPr lang="en-US" altLang="zh-TW" sz="1600" dirty="0">
                <a:latin typeface="標楷體" pitchFamily="65" charset="-120"/>
                <a:ea typeface="標楷體" pitchFamily="65" charset="-120"/>
              </a:rPr>
              <a:t>(</a:t>
            </a:r>
            <a:r>
              <a:rPr lang="zh-TW" altLang="en-US" sz="1600" dirty="0">
                <a:latin typeface="標楷體" pitchFamily="65" charset="-120"/>
                <a:ea typeface="標楷體" pitchFamily="65" charset="-120"/>
              </a:rPr>
              <a:t>詳閱檢核表說明</a:t>
            </a:r>
            <a:r>
              <a:rPr lang="en-US" altLang="zh-TW" sz="1600" dirty="0">
                <a:latin typeface="標楷體" pitchFamily="65" charset="-120"/>
                <a:ea typeface="標楷體" pitchFamily="65" charset="-120"/>
              </a:rPr>
              <a:t>)</a:t>
            </a:r>
          </a:p>
          <a:p>
            <a:pPr marL="0" indent="0">
              <a:buNone/>
            </a:pPr>
            <a:r>
              <a:rPr lang="zh-TW" altLang="en-US" sz="1600" dirty="0">
                <a:latin typeface="標楷體" pitchFamily="65" charset="-120"/>
                <a:ea typeface="標楷體" pitchFamily="65" charset="-120"/>
              </a:rPr>
              <a:t> </a:t>
            </a:r>
            <a:r>
              <a:rPr lang="en-US" altLang="zh-TW" sz="1600" dirty="0">
                <a:latin typeface="標楷體" pitchFamily="65" charset="-120"/>
                <a:ea typeface="標楷體" pitchFamily="65" charset="-120"/>
              </a:rPr>
              <a:t>4.</a:t>
            </a:r>
            <a:r>
              <a:rPr lang="zh-TW" altLang="en-US" sz="1600" dirty="0">
                <a:latin typeface="標楷體" pitchFamily="65" charset="-120"/>
                <a:ea typeface="標楷體" pitchFamily="65" charset="-120"/>
              </a:rPr>
              <a:t>備妥資料依送件時程至學前鑑定中心學校進行資料審查及綜合研判</a:t>
            </a:r>
            <a:r>
              <a:rPr lang="zh-TW" altLang="zh-TW" sz="1600" dirty="0">
                <a:latin typeface="標楷體" panose="03000509000000000000" pitchFamily="65" charset="-120"/>
                <a:ea typeface="標楷體" panose="03000509000000000000" pitchFamily="65" charset="-120"/>
              </a:rPr>
              <a:t>。</a:t>
            </a:r>
            <a:r>
              <a:rPr lang="en-US" altLang="zh-TW" sz="1600" dirty="0">
                <a:latin typeface="標楷體" panose="03000509000000000000" pitchFamily="65" charset="-120"/>
                <a:ea typeface="標楷體" panose="03000509000000000000" pitchFamily="65" charset="-120"/>
              </a:rPr>
              <a:t> </a:t>
            </a:r>
          </a:p>
          <a:p>
            <a:pPr marL="0" indent="0">
              <a:buNone/>
            </a:pPr>
            <a:r>
              <a:rPr lang="zh-TW" altLang="en-US" sz="1600" dirty="0">
                <a:latin typeface="標楷體" panose="03000509000000000000" pitchFamily="65" charset="-120"/>
                <a:ea typeface="標楷體" panose="03000509000000000000" pitchFamily="65" charset="-120"/>
              </a:rPr>
              <a:t> </a:t>
            </a:r>
            <a:r>
              <a:rPr lang="en-US" altLang="zh-TW" sz="1600" dirty="0">
                <a:latin typeface="標楷體" panose="03000509000000000000" pitchFamily="65" charset="-120"/>
                <a:ea typeface="標楷體" panose="03000509000000000000" pitchFamily="65" charset="-120"/>
              </a:rPr>
              <a:t>5.</a:t>
            </a:r>
            <a:r>
              <a:rPr lang="zh-TW" altLang="en-US" sz="1600" dirty="0">
                <a:latin typeface="標楷體" panose="03000509000000000000" pitchFamily="65" charset="-120"/>
                <a:ea typeface="標楷體" panose="03000509000000000000" pitchFamily="65" charset="-120"/>
              </a:rPr>
              <a:t>依公文函示參加鑑定安置輔導會議</a:t>
            </a:r>
            <a:r>
              <a:rPr lang="zh-TW" altLang="zh-TW" sz="1600" dirty="0">
                <a:latin typeface="標楷體" panose="03000509000000000000" pitchFamily="65" charset="-120"/>
                <a:ea typeface="標楷體" panose="03000509000000000000" pitchFamily="65" charset="-120"/>
              </a:rPr>
              <a:t>，</a:t>
            </a:r>
            <a:r>
              <a:rPr lang="zh-TW" altLang="en-US" sz="1600" dirty="0">
                <a:latin typeface="標楷體" panose="03000509000000000000" pitchFamily="65" charset="-120"/>
                <a:ea typeface="標楷體" panose="03000509000000000000" pitchFamily="65" charset="-120"/>
              </a:rPr>
              <a:t>評估及鑑定特殊幼兒障礙類別</a:t>
            </a:r>
            <a:r>
              <a:rPr lang="en-US" altLang="zh-TW" sz="1600" dirty="0">
                <a:latin typeface="標楷體"/>
                <a:ea typeface="標楷體"/>
              </a:rPr>
              <a:t>､</a:t>
            </a:r>
            <a:r>
              <a:rPr lang="zh-TW" altLang="en-US" sz="1600" dirty="0">
                <a:latin typeface="標楷體" panose="03000509000000000000" pitchFamily="65" charset="-120"/>
                <a:ea typeface="標楷體" panose="03000509000000000000" pitchFamily="65" charset="-120"/>
              </a:rPr>
              <a:t>安置型態及特殊需求</a:t>
            </a:r>
            <a:r>
              <a:rPr lang="zh-TW" altLang="zh-TW" sz="1600" dirty="0">
                <a:latin typeface="標楷體" panose="03000509000000000000" pitchFamily="65" charset="-120"/>
                <a:ea typeface="標楷體" panose="03000509000000000000" pitchFamily="65" charset="-120"/>
              </a:rPr>
              <a:t>。</a:t>
            </a:r>
            <a:endParaRPr lang="en-US" altLang="zh-TW" sz="1600" dirty="0">
              <a:latin typeface="標楷體" panose="03000509000000000000" pitchFamily="65" charset="-120"/>
              <a:ea typeface="標楷體" panose="03000509000000000000" pitchFamily="65" charset="-120"/>
            </a:endParaRPr>
          </a:p>
          <a:p>
            <a:pPr marL="0" indent="0">
              <a:buNone/>
            </a:pPr>
            <a:r>
              <a:rPr lang="zh-TW" altLang="en-US" sz="1600" dirty="0">
                <a:solidFill>
                  <a:srgbClr val="FF0000"/>
                </a:solidFill>
                <a:latin typeface="標楷體" panose="03000509000000000000" pitchFamily="65" charset="-120"/>
                <a:ea typeface="標楷體" panose="03000509000000000000" pitchFamily="65" charset="-120"/>
              </a:rPr>
              <a:t> </a:t>
            </a:r>
            <a:r>
              <a:rPr lang="en-US" altLang="zh-TW" sz="1600" dirty="0">
                <a:solidFill>
                  <a:srgbClr val="FF0000"/>
                </a:solidFill>
                <a:latin typeface="標楷體" pitchFamily="65" charset="-120"/>
                <a:ea typeface="標楷體" pitchFamily="65" charset="-120"/>
              </a:rPr>
              <a:t>6.</a:t>
            </a:r>
            <a:r>
              <a:rPr lang="zh-TW" altLang="en-US" sz="1600" dirty="0">
                <a:solidFill>
                  <a:srgbClr val="FF0000"/>
                </a:solidFill>
                <a:latin typeface="標楷體" pitchFamily="65" charset="-120"/>
                <a:ea typeface="標楷體" pitchFamily="65" charset="-120"/>
              </a:rPr>
              <a:t>提報學校</a:t>
            </a:r>
            <a:r>
              <a:rPr lang="zh-TW" altLang="zh-TW" sz="1600" dirty="0">
                <a:solidFill>
                  <a:srgbClr val="FF0000"/>
                </a:solidFill>
                <a:latin typeface="標楷體" panose="03000509000000000000" pitchFamily="65" charset="-120"/>
                <a:ea typeface="標楷體" panose="03000509000000000000" pitchFamily="65" charset="-120"/>
              </a:rPr>
              <a:t>收到公文通知，</a:t>
            </a:r>
            <a:r>
              <a:rPr lang="zh-TW" altLang="en-US" sz="1600" dirty="0">
                <a:solidFill>
                  <a:srgbClr val="FF0000"/>
                </a:solidFill>
                <a:latin typeface="標楷體" panose="03000509000000000000" pitchFamily="65" charset="-120"/>
                <a:ea typeface="標楷體" panose="03000509000000000000" pitchFamily="65" charset="-120"/>
              </a:rPr>
              <a:t>鑑定</a:t>
            </a:r>
            <a:r>
              <a:rPr lang="zh-TW" altLang="zh-TW" sz="1600" dirty="0">
                <a:solidFill>
                  <a:srgbClr val="FF0000"/>
                </a:solidFill>
                <a:latin typeface="標楷體" panose="03000509000000000000" pitchFamily="65" charset="-120"/>
                <a:ea typeface="標楷體" panose="03000509000000000000" pitchFamily="65" charset="-120"/>
              </a:rPr>
              <a:t>結果</a:t>
            </a:r>
            <a:r>
              <a:rPr lang="zh-TW" altLang="en-US" sz="1600" dirty="0">
                <a:solidFill>
                  <a:srgbClr val="FF0000"/>
                </a:solidFill>
                <a:latin typeface="標楷體" panose="03000509000000000000" pitchFamily="65" charset="-120"/>
                <a:ea typeface="標楷體" panose="03000509000000000000" pitchFamily="65" charset="-120"/>
              </a:rPr>
              <a:t>為</a:t>
            </a:r>
            <a:r>
              <a:rPr lang="en-US" altLang="zh-TW" sz="1600" dirty="0">
                <a:solidFill>
                  <a:srgbClr val="FF0000"/>
                </a:solidFill>
                <a:latin typeface="標楷體" panose="03000509000000000000" pitchFamily="65" charset="-120"/>
                <a:ea typeface="標楷體" panose="03000509000000000000" pitchFamily="65" charset="-120"/>
              </a:rPr>
              <a:t>”</a:t>
            </a:r>
            <a:r>
              <a:rPr lang="zh-TW" altLang="en-US" sz="1600" dirty="0">
                <a:solidFill>
                  <a:srgbClr val="FF0000"/>
                </a:solidFill>
                <a:latin typeface="標楷體" panose="03000509000000000000" pitchFamily="65" charset="-120"/>
                <a:ea typeface="標楷體" panose="03000509000000000000" pitchFamily="65" charset="-120"/>
              </a:rPr>
              <a:t>特殊幼兒</a:t>
            </a:r>
            <a:r>
              <a:rPr lang="en-US" altLang="zh-TW" sz="1600" dirty="0">
                <a:solidFill>
                  <a:srgbClr val="FF0000"/>
                </a:solidFill>
                <a:latin typeface="標楷體" panose="03000509000000000000" pitchFamily="65" charset="-120"/>
                <a:ea typeface="標楷體" panose="03000509000000000000" pitchFamily="65" charset="-120"/>
              </a:rPr>
              <a:t>”</a:t>
            </a:r>
            <a:r>
              <a:rPr lang="zh-TW" altLang="zh-TW" sz="1600" dirty="0">
                <a:solidFill>
                  <a:srgbClr val="FF0000"/>
                </a:solidFill>
                <a:latin typeface="標楷體" panose="03000509000000000000" pitchFamily="65" charset="-120"/>
                <a:ea typeface="標楷體" panose="03000509000000000000" pitchFamily="65" charset="-120"/>
              </a:rPr>
              <a:t> </a:t>
            </a:r>
            <a:r>
              <a:rPr lang="zh-TW" altLang="en-US" sz="1600" dirty="0">
                <a:solidFill>
                  <a:srgbClr val="FF0000"/>
                </a:solidFill>
                <a:latin typeface="標楷體" panose="03000509000000000000" pitchFamily="65" charset="-120"/>
                <a:ea typeface="標楷體" panose="03000509000000000000" pitchFamily="65" charset="-120"/>
              </a:rPr>
              <a:t>且安置就讀原學校</a:t>
            </a:r>
            <a:r>
              <a:rPr lang="zh-TW" altLang="zh-TW" sz="1600" dirty="0">
                <a:solidFill>
                  <a:srgbClr val="FF0000"/>
                </a:solidFill>
                <a:latin typeface="標楷體" panose="03000509000000000000" pitchFamily="65" charset="-120"/>
                <a:ea typeface="標楷體" panose="03000509000000000000" pitchFamily="65" charset="-120"/>
              </a:rPr>
              <a:t>，至</a:t>
            </a:r>
            <a:r>
              <a:rPr lang="zh-TW" altLang="en-US" sz="1600" dirty="0">
                <a:solidFill>
                  <a:srgbClr val="FF0000"/>
                </a:solidFill>
                <a:latin typeface="標楷體" panose="03000509000000000000" pitchFamily="65" charset="-120"/>
                <a:ea typeface="標楷體" panose="03000509000000000000" pitchFamily="65" charset="-120"/>
              </a:rPr>
              <a:t>特教</a:t>
            </a:r>
            <a:r>
              <a:rPr lang="zh-TW" altLang="zh-TW" sz="1600" dirty="0">
                <a:solidFill>
                  <a:srgbClr val="FF0000"/>
                </a:solidFill>
                <a:latin typeface="標楷體" panose="03000509000000000000" pitchFamily="65" charset="-120"/>
                <a:ea typeface="標楷體" panose="03000509000000000000" pitchFamily="65" charset="-120"/>
              </a:rPr>
              <a:t>通報網</a:t>
            </a:r>
            <a:r>
              <a:rPr lang="zh-TW" altLang="en-US" sz="1600" dirty="0">
                <a:solidFill>
                  <a:srgbClr val="FF0000"/>
                </a:solidFill>
                <a:latin typeface="標楷體" panose="03000509000000000000" pitchFamily="65" charset="-120"/>
                <a:ea typeface="標楷體" panose="03000509000000000000" pitchFamily="65" charset="-120"/>
              </a:rPr>
              <a:t>學務</a:t>
            </a:r>
            <a:r>
              <a:rPr lang="en-US" altLang="zh-TW" sz="1600" dirty="0">
                <a:solidFill>
                  <a:srgbClr val="FF0000"/>
                </a:solidFill>
                <a:latin typeface="標楷體" panose="03000509000000000000" pitchFamily="65" charset="-120"/>
                <a:ea typeface="標楷體" panose="03000509000000000000" pitchFamily="65" charset="-120"/>
              </a:rPr>
              <a:t/>
            </a:r>
            <a:br>
              <a:rPr lang="en-US" altLang="zh-TW" sz="1600" dirty="0">
                <a:solidFill>
                  <a:srgbClr val="FF0000"/>
                </a:solidFill>
                <a:latin typeface="標楷體" panose="03000509000000000000" pitchFamily="65" charset="-120"/>
                <a:ea typeface="標楷體" panose="03000509000000000000" pitchFamily="65" charset="-120"/>
              </a:rPr>
            </a:br>
            <a:r>
              <a:rPr lang="zh-TW" altLang="en-US" sz="1600" dirty="0">
                <a:solidFill>
                  <a:srgbClr val="FF0000"/>
                </a:solidFill>
                <a:latin typeface="標楷體" panose="03000509000000000000" pitchFamily="65" charset="-120"/>
                <a:ea typeface="標楷體" panose="03000509000000000000" pitchFamily="65" charset="-120"/>
              </a:rPr>
              <a:t>   端接收學生資料</a:t>
            </a:r>
            <a:r>
              <a:rPr lang="zh-TW" altLang="zh-TW" sz="1600" dirty="0">
                <a:solidFill>
                  <a:srgbClr val="FF0000"/>
                </a:solidFill>
                <a:latin typeface="標楷體" panose="03000509000000000000" pitchFamily="65" charset="-120"/>
                <a:ea typeface="標楷體" panose="03000509000000000000" pitchFamily="65" charset="-120"/>
              </a:rPr>
              <a:t>。</a:t>
            </a:r>
            <a:endParaRPr lang="en-US" altLang="zh-TW" sz="1600" dirty="0">
              <a:solidFill>
                <a:srgbClr val="FF0000"/>
              </a:solidFill>
              <a:latin typeface="標楷體" panose="03000509000000000000" pitchFamily="65" charset="-120"/>
              <a:ea typeface="標楷體" panose="03000509000000000000" pitchFamily="65" charset="-120"/>
            </a:endParaRPr>
          </a:p>
          <a:p>
            <a:pPr marL="0" indent="0">
              <a:buNone/>
            </a:pPr>
            <a:r>
              <a:rPr lang="zh-TW" altLang="en-US" sz="1600" dirty="0">
                <a:solidFill>
                  <a:srgbClr val="FF0000"/>
                </a:solidFill>
                <a:latin typeface="標楷體" panose="03000509000000000000" pitchFamily="65" charset="-120"/>
                <a:ea typeface="標楷體" panose="03000509000000000000" pitchFamily="65" charset="-120"/>
              </a:rPr>
              <a:t> </a:t>
            </a:r>
            <a:r>
              <a:rPr lang="en-US" altLang="zh-TW" sz="1600" dirty="0">
                <a:solidFill>
                  <a:srgbClr val="FF0000"/>
                </a:solidFill>
                <a:latin typeface="標楷體" panose="03000509000000000000" pitchFamily="65" charset="-120"/>
                <a:ea typeface="標楷體" panose="03000509000000000000" pitchFamily="65" charset="-120"/>
              </a:rPr>
              <a:t>7.</a:t>
            </a:r>
            <a:r>
              <a:rPr lang="zh-TW" altLang="en-US" sz="1600" dirty="0">
                <a:solidFill>
                  <a:srgbClr val="FF0000"/>
                </a:solidFill>
                <a:latin typeface="標楷體" pitchFamily="65" charset="-120"/>
                <a:ea typeface="標楷體" pitchFamily="65" charset="-120"/>
              </a:rPr>
              <a:t>提報學校</a:t>
            </a:r>
            <a:r>
              <a:rPr lang="zh-TW" altLang="zh-TW" sz="1600" dirty="0">
                <a:solidFill>
                  <a:srgbClr val="FF0000"/>
                </a:solidFill>
                <a:latin typeface="標楷體" panose="03000509000000000000" pitchFamily="65" charset="-120"/>
                <a:ea typeface="標楷體" panose="03000509000000000000" pitchFamily="65" charset="-120"/>
              </a:rPr>
              <a:t>收到公文通知，</a:t>
            </a:r>
            <a:r>
              <a:rPr lang="zh-TW" altLang="en-US" sz="1600" dirty="0">
                <a:solidFill>
                  <a:srgbClr val="FF0000"/>
                </a:solidFill>
                <a:latin typeface="標楷體" panose="03000509000000000000" pitchFamily="65" charset="-120"/>
                <a:ea typeface="標楷體" panose="03000509000000000000" pitchFamily="65" charset="-120"/>
              </a:rPr>
              <a:t>鑑定</a:t>
            </a:r>
            <a:r>
              <a:rPr lang="zh-TW" altLang="zh-TW" sz="1600" dirty="0">
                <a:solidFill>
                  <a:srgbClr val="FF0000"/>
                </a:solidFill>
                <a:latin typeface="標楷體" panose="03000509000000000000" pitchFamily="65" charset="-120"/>
                <a:ea typeface="標楷體" panose="03000509000000000000" pitchFamily="65" charset="-120"/>
              </a:rPr>
              <a:t>結果</a:t>
            </a:r>
            <a:r>
              <a:rPr lang="zh-TW" altLang="en-US" sz="1600" dirty="0">
                <a:solidFill>
                  <a:srgbClr val="FF0000"/>
                </a:solidFill>
                <a:latin typeface="標楷體" panose="03000509000000000000" pitchFamily="65" charset="-120"/>
                <a:ea typeface="標楷體" panose="03000509000000000000" pitchFamily="65" charset="-120"/>
              </a:rPr>
              <a:t>為</a:t>
            </a:r>
            <a:r>
              <a:rPr lang="en-US" altLang="zh-TW" sz="1600" dirty="0">
                <a:solidFill>
                  <a:srgbClr val="FF0000"/>
                </a:solidFill>
                <a:latin typeface="標楷體" panose="03000509000000000000" pitchFamily="65" charset="-120"/>
                <a:ea typeface="標楷體" panose="03000509000000000000" pitchFamily="65" charset="-120"/>
              </a:rPr>
              <a:t>”</a:t>
            </a:r>
            <a:r>
              <a:rPr lang="zh-TW" altLang="en-US" sz="1600" dirty="0">
                <a:solidFill>
                  <a:srgbClr val="FF0000"/>
                </a:solidFill>
                <a:latin typeface="標楷體" panose="03000509000000000000" pitchFamily="65" charset="-120"/>
                <a:ea typeface="標楷體" panose="03000509000000000000" pitchFamily="65" charset="-120"/>
              </a:rPr>
              <a:t>特殊幼兒</a:t>
            </a:r>
            <a:r>
              <a:rPr lang="en-US" altLang="zh-TW" sz="1600" dirty="0">
                <a:solidFill>
                  <a:srgbClr val="FF0000"/>
                </a:solidFill>
                <a:latin typeface="標楷體" panose="03000509000000000000" pitchFamily="65" charset="-120"/>
                <a:ea typeface="標楷體" panose="03000509000000000000" pitchFamily="65" charset="-120"/>
              </a:rPr>
              <a:t>”</a:t>
            </a:r>
            <a:r>
              <a:rPr lang="zh-TW" altLang="zh-TW" sz="1600" dirty="0">
                <a:solidFill>
                  <a:srgbClr val="FF0000"/>
                </a:solidFill>
                <a:latin typeface="標楷體" panose="03000509000000000000" pitchFamily="65" charset="-120"/>
                <a:ea typeface="標楷體" panose="03000509000000000000" pitchFamily="65" charset="-120"/>
              </a:rPr>
              <a:t> </a:t>
            </a:r>
            <a:r>
              <a:rPr lang="zh-TW" altLang="en-US" sz="1600" dirty="0">
                <a:solidFill>
                  <a:srgbClr val="FF0000"/>
                </a:solidFill>
                <a:latin typeface="標楷體" panose="03000509000000000000" pitchFamily="65" charset="-120"/>
                <a:ea typeface="標楷體" panose="03000509000000000000" pitchFamily="65" charset="-120"/>
              </a:rPr>
              <a:t>安置就讀新學校</a:t>
            </a:r>
            <a:r>
              <a:rPr lang="zh-TW" altLang="zh-TW" sz="1600" dirty="0">
                <a:solidFill>
                  <a:srgbClr val="FF0000"/>
                </a:solidFill>
                <a:latin typeface="標楷體" panose="03000509000000000000" pitchFamily="65" charset="-120"/>
                <a:ea typeface="標楷體" panose="03000509000000000000" pitchFamily="65" charset="-120"/>
              </a:rPr>
              <a:t>，至</a:t>
            </a:r>
            <a:r>
              <a:rPr lang="zh-TW" altLang="en-US" sz="1600" dirty="0">
                <a:solidFill>
                  <a:srgbClr val="FF0000"/>
                </a:solidFill>
                <a:latin typeface="標楷體" panose="03000509000000000000" pitchFamily="65" charset="-120"/>
                <a:ea typeface="標楷體" panose="03000509000000000000" pitchFamily="65" charset="-120"/>
              </a:rPr>
              <a:t>特教</a:t>
            </a:r>
            <a:r>
              <a:rPr lang="zh-TW" altLang="zh-TW" sz="1600" dirty="0">
                <a:solidFill>
                  <a:srgbClr val="FF0000"/>
                </a:solidFill>
                <a:latin typeface="標楷體" panose="03000509000000000000" pitchFamily="65" charset="-120"/>
                <a:ea typeface="標楷體" panose="03000509000000000000" pitchFamily="65" charset="-120"/>
              </a:rPr>
              <a:t>通報網</a:t>
            </a:r>
            <a:r>
              <a:rPr lang="zh-TW" altLang="en-US" sz="1600" dirty="0">
                <a:solidFill>
                  <a:srgbClr val="FF0000"/>
                </a:solidFill>
                <a:latin typeface="標楷體" panose="03000509000000000000" pitchFamily="65" charset="-120"/>
                <a:ea typeface="標楷體" panose="03000509000000000000" pitchFamily="65" charset="-120"/>
              </a:rPr>
              <a:t>學務</a:t>
            </a:r>
            <a:r>
              <a:rPr lang="en-US" altLang="zh-TW" sz="1600" dirty="0">
                <a:solidFill>
                  <a:srgbClr val="FF0000"/>
                </a:solidFill>
                <a:latin typeface="標楷體" panose="03000509000000000000" pitchFamily="65" charset="-120"/>
                <a:ea typeface="標楷體" panose="03000509000000000000" pitchFamily="65" charset="-120"/>
              </a:rPr>
              <a:t/>
            </a:r>
            <a:br>
              <a:rPr lang="en-US" altLang="zh-TW" sz="1600" dirty="0">
                <a:solidFill>
                  <a:srgbClr val="FF0000"/>
                </a:solidFill>
                <a:latin typeface="標楷體" panose="03000509000000000000" pitchFamily="65" charset="-120"/>
                <a:ea typeface="標楷體" panose="03000509000000000000" pitchFamily="65" charset="-120"/>
              </a:rPr>
            </a:br>
            <a:r>
              <a:rPr lang="zh-TW" altLang="en-US" sz="1600" dirty="0">
                <a:solidFill>
                  <a:srgbClr val="FF0000"/>
                </a:solidFill>
                <a:latin typeface="標楷體" panose="03000509000000000000" pitchFamily="65" charset="-120"/>
                <a:ea typeface="標楷體" panose="03000509000000000000" pitchFamily="65" charset="-120"/>
              </a:rPr>
              <a:t>   端異動學生資料</a:t>
            </a:r>
            <a:r>
              <a:rPr lang="zh-TW" altLang="zh-TW" sz="1600" dirty="0">
                <a:solidFill>
                  <a:srgbClr val="FF0000"/>
                </a:solidFill>
                <a:latin typeface="標楷體" panose="03000509000000000000" pitchFamily="65" charset="-120"/>
                <a:ea typeface="標楷體" panose="03000509000000000000" pitchFamily="65" charset="-120"/>
              </a:rPr>
              <a:t>， </a:t>
            </a:r>
            <a:r>
              <a:rPr lang="zh-TW" altLang="en-US" sz="1600" dirty="0">
                <a:solidFill>
                  <a:srgbClr val="FF0000"/>
                </a:solidFill>
                <a:latin typeface="標楷體" panose="03000509000000000000" pitchFamily="65" charset="-120"/>
                <a:ea typeface="標楷體" panose="03000509000000000000" pitchFamily="65" charset="-120"/>
              </a:rPr>
              <a:t>通知安置學校</a:t>
            </a:r>
            <a:r>
              <a:rPr lang="en-US" altLang="zh-TW" sz="1600" dirty="0">
                <a:solidFill>
                  <a:srgbClr val="FF0000"/>
                </a:solidFill>
                <a:latin typeface="標楷體" panose="03000509000000000000" pitchFamily="65" charset="-120"/>
                <a:ea typeface="標楷體" panose="03000509000000000000" pitchFamily="65" charset="-120"/>
              </a:rPr>
              <a:t>(</a:t>
            </a:r>
            <a:r>
              <a:rPr lang="zh-TW" altLang="en-US" sz="1600" dirty="0">
                <a:solidFill>
                  <a:srgbClr val="FF0000"/>
                </a:solidFill>
                <a:latin typeface="標楷體" panose="03000509000000000000" pitchFamily="65" charset="-120"/>
                <a:ea typeface="標楷體" panose="03000509000000000000" pitchFamily="65" charset="-120"/>
              </a:rPr>
              <a:t>新學校</a:t>
            </a:r>
            <a:r>
              <a:rPr lang="en-US" altLang="zh-TW" sz="1600" dirty="0">
                <a:solidFill>
                  <a:srgbClr val="FF0000"/>
                </a:solidFill>
                <a:latin typeface="標楷體" panose="03000509000000000000" pitchFamily="65" charset="-120"/>
                <a:ea typeface="標楷體" panose="03000509000000000000" pitchFamily="65" charset="-120"/>
              </a:rPr>
              <a:t>)</a:t>
            </a:r>
            <a:r>
              <a:rPr lang="zh-TW" altLang="zh-TW" sz="1600" dirty="0">
                <a:solidFill>
                  <a:srgbClr val="FF0000"/>
                </a:solidFill>
                <a:latin typeface="標楷體" panose="03000509000000000000" pitchFamily="65" charset="-120"/>
                <a:ea typeface="標楷體" panose="03000509000000000000" pitchFamily="65" charset="-120"/>
              </a:rPr>
              <a:t>接</a:t>
            </a:r>
            <a:r>
              <a:rPr lang="zh-TW" altLang="en-US" sz="1600" dirty="0">
                <a:solidFill>
                  <a:srgbClr val="FF0000"/>
                </a:solidFill>
                <a:latin typeface="標楷體" panose="03000509000000000000" pitchFamily="65" charset="-120"/>
                <a:ea typeface="標楷體" panose="03000509000000000000" pitchFamily="65" charset="-120"/>
              </a:rPr>
              <a:t>收</a:t>
            </a:r>
            <a:r>
              <a:rPr lang="zh-TW" altLang="zh-TW" sz="1600" dirty="0">
                <a:solidFill>
                  <a:srgbClr val="FF0000"/>
                </a:solidFill>
                <a:latin typeface="標楷體" panose="03000509000000000000" pitchFamily="65" charset="-120"/>
                <a:ea typeface="標楷體" panose="03000509000000000000" pitchFamily="65" charset="-120"/>
              </a:rPr>
              <a:t>，</a:t>
            </a:r>
            <a:r>
              <a:rPr lang="zh-TW" altLang="en-US" sz="1600" dirty="0">
                <a:solidFill>
                  <a:srgbClr val="FF0000"/>
                </a:solidFill>
                <a:latin typeface="標楷體" panose="03000509000000000000" pitchFamily="65" charset="-120"/>
                <a:ea typeface="標楷體" panose="03000509000000000000" pitchFamily="65" charset="-120"/>
              </a:rPr>
              <a:t>無須填寫轉銜表</a:t>
            </a:r>
            <a:r>
              <a:rPr lang="zh-TW" altLang="zh-TW" sz="1600" dirty="0">
                <a:solidFill>
                  <a:srgbClr val="FF0000"/>
                </a:solidFill>
                <a:latin typeface="標楷體" panose="03000509000000000000" pitchFamily="65" charset="-120"/>
                <a:ea typeface="標楷體" panose="03000509000000000000" pitchFamily="65" charset="-120"/>
              </a:rPr>
              <a:t>。</a:t>
            </a:r>
            <a:endParaRPr lang="en-US" altLang="zh-TW" sz="1600" dirty="0">
              <a:solidFill>
                <a:srgbClr val="FF0000"/>
              </a:solidFill>
              <a:latin typeface="標楷體" panose="03000509000000000000" pitchFamily="65" charset="-120"/>
              <a:ea typeface="標楷體" panose="03000509000000000000" pitchFamily="65" charset="-120"/>
            </a:endParaRPr>
          </a:p>
          <a:p>
            <a:pPr marL="0" indent="0">
              <a:buNone/>
            </a:pPr>
            <a:r>
              <a:rPr lang="zh-TW" altLang="en-US" sz="1600" dirty="0">
                <a:solidFill>
                  <a:srgbClr val="FF0000"/>
                </a:solidFill>
                <a:latin typeface="標楷體" panose="03000509000000000000" pitchFamily="65" charset="-120"/>
                <a:ea typeface="標楷體" panose="03000509000000000000" pitchFamily="65" charset="-120"/>
              </a:rPr>
              <a:t> </a:t>
            </a:r>
            <a:r>
              <a:rPr lang="en-US" altLang="zh-TW" sz="1600" dirty="0">
                <a:solidFill>
                  <a:srgbClr val="FF0000"/>
                </a:solidFill>
                <a:latin typeface="標楷體" panose="03000509000000000000" pitchFamily="65" charset="-120"/>
                <a:ea typeface="標楷體" panose="03000509000000000000" pitchFamily="65" charset="-120"/>
              </a:rPr>
              <a:t>8.</a:t>
            </a:r>
            <a:r>
              <a:rPr lang="zh-TW" altLang="en-US" sz="1600" dirty="0">
                <a:solidFill>
                  <a:srgbClr val="FF0000"/>
                </a:solidFill>
                <a:latin typeface="標楷體" panose="03000509000000000000" pitchFamily="65" charset="-120"/>
                <a:ea typeface="標楷體" panose="03000509000000000000" pitchFamily="65" charset="-120"/>
              </a:rPr>
              <a:t>提報學校</a:t>
            </a:r>
            <a:r>
              <a:rPr lang="zh-TW" altLang="zh-TW" sz="1600" dirty="0">
                <a:solidFill>
                  <a:srgbClr val="FF0000"/>
                </a:solidFill>
                <a:latin typeface="標楷體" panose="03000509000000000000" pitchFamily="65" charset="-120"/>
                <a:ea typeface="標楷體" panose="03000509000000000000" pitchFamily="65" charset="-120"/>
              </a:rPr>
              <a:t>收到公文通知，</a:t>
            </a:r>
            <a:r>
              <a:rPr lang="zh-TW" altLang="en-US" sz="1600" dirty="0">
                <a:solidFill>
                  <a:srgbClr val="FF0000"/>
                </a:solidFill>
                <a:latin typeface="標楷體" panose="03000509000000000000" pitchFamily="65" charset="-120"/>
                <a:ea typeface="標楷體" panose="03000509000000000000" pitchFamily="65" charset="-120"/>
              </a:rPr>
              <a:t>鑑定</a:t>
            </a:r>
            <a:r>
              <a:rPr lang="zh-TW" altLang="zh-TW" sz="1600" dirty="0">
                <a:solidFill>
                  <a:srgbClr val="FF0000"/>
                </a:solidFill>
                <a:latin typeface="標楷體" panose="03000509000000000000" pitchFamily="65" charset="-120"/>
                <a:ea typeface="標楷體" panose="03000509000000000000" pitchFamily="65" charset="-120"/>
              </a:rPr>
              <a:t>結果</a:t>
            </a:r>
            <a:r>
              <a:rPr lang="zh-TW" altLang="en-US" sz="1600" dirty="0">
                <a:solidFill>
                  <a:srgbClr val="FF0000"/>
                </a:solidFill>
                <a:latin typeface="標楷體" panose="03000509000000000000" pitchFamily="65" charset="-120"/>
                <a:ea typeface="標楷體" panose="03000509000000000000" pitchFamily="65" charset="-120"/>
              </a:rPr>
              <a:t>為</a:t>
            </a:r>
            <a:r>
              <a:rPr lang="en-US" altLang="zh-TW" sz="1600" dirty="0">
                <a:solidFill>
                  <a:srgbClr val="FF0000"/>
                </a:solidFill>
                <a:latin typeface="標楷體" panose="03000509000000000000" pitchFamily="65" charset="-120"/>
                <a:ea typeface="標楷體" panose="03000509000000000000" pitchFamily="65" charset="-120"/>
              </a:rPr>
              <a:t>”</a:t>
            </a:r>
            <a:r>
              <a:rPr lang="zh-TW" altLang="en-US" sz="1600" dirty="0">
                <a:solidFill>
                  <a:srgbClr val="FF0000"/>
                </a:solidFill>
                <a:latin typeface="標楷體" panose="03000509000000000000" pitchFamily="65" charset="-120"/>
                <a:ea typeface="標楷體" panose="03000509000000000000" pitchFamily="65" charset="-120"/>
              </a:rPr>
              <a:t>非特殊幼兒</a:t>
            </a:r>
            <a:r>
              <a:rPr lang="en-US" altLang="zh-TW" sz="1600" dirty="0">
                <a:solidFill>
                  <a:srgbClr val="FF0000"/>
                </a:solidFill>
                <a:latin typeface="標楷體" panose="03000509000000000000" pitchFamily="65" charset="-120"/>
                <a:ea typeface="標楷體" panose="03000509000000000000" pitchFamily="65" charset="-120"/>
              </a:rPr>
              <a:t>”</a:t>
            </a:r>
            <a:r>
              <a:rPr lang="zh-TW" altLang="zh-TW" sz="1600" dirty="0">
                <a:solidFill>
                  <a:srgbClr val="FF0000"/>
                </a:solidFill>
                <a:latin typeface="標楷體" panose="03000509000000000000" pitchFamily="65" charset="-120"/>
                <a:ea typeface="標楷體" panose="03000509000000000000" pitchFamily="65" charset="-120"/>
              </a:rPr>
              <a:t> 至</a:t>
            </a:r>
            <a:r>
              <a:rPr lang="zh-TW" altLang="en-US" sz="1600" dirty="0">
                <a:solidFill>
                  <a:srgbClr val="FF0000"/>
                </a:solidFill>
                <a:latin typeface="標楷體" panose="03000509000000000000" pitchFamily="65" charset="-120"/>
                <a:ea typeface="標楷體" panose="03000509000000000000" pitchFamily="65" charset="-120"/>
              </a:rPr>
              <a:t>特教</a:t>
            </a:r>
            <a:r>
              <a:rPr lang="zh-TW" altLang="zh-TW" sz="1600" dirty="0">
                <a:solidFill>
                  <a:srgbClr val="FF0000"/>
                </a:solidFill>
                <a:latin typeface="標楷體" panose="03000509000000000000" pitchFamily="65" charset="-120"/>
                <a:ea typeface="標楷體" panose="03000509000000000000" pitchFamily="65" charset="-120"/>
              </a:rPr>
              <a:t>通報網</a:t>
            </a:r>
            <a:r>
              <a:rPr lang="zh-TW" altLang="en-US" sz="1600" dirty="0">
                <a:solidFill>
                  <a:srgbClr val="FF0000"/>
                </a:solidFill>
                <a:latin typeface="標楷體" panose="03000509000000000000" pitchFamily="65" charset="-120"/>
                <a:ea typeface="標楷體" panose="03000509000000000000" pitchFamily="65" charset="-120"/>
              </a:rPr>
              <a:t>學務端接收學生資料</a:t>
            </a:r>
            <a:r>
              <a:rPr lang="zh-TW" altLang="zh-TW" sz="1600" dirty="0">
                <a:solidFill>
                  <a:srgbClr val="FF0000"/>
                </a:solidFill>
                <a:latin typeface="標楷體" panose="03000509000000000000" pitchFamily="65" charset="-120"/>
                <a:ea typeface="標楷體" panose="03000509000000000000" pitchFamily="65" charset="-120"/>
              </a:rPr>
              <a:t>。</a:t>
            </a:r>
            <a:endParaRPr lang="en-US" altLang="zh-TW" sz="1600" dirty="0">
              <a:solidFill>
                <a:srgbClr val="FF0000"/>
              </a:solidFill>
              <a:latin typeface="標楷體" panose="03000509000000000000" pitchFamily="65" charset="-120"/>
              <a:ea typeface="標楷體" panose="03000509000000000000" pitchFamily="65" charset="-120"/>
            </a:endParaRPr>
          </a:p>
          <a:p>
            <a:pPr marL="0" lvl="0" indent="0">
              <a:buNone/>
            </a:pPr>
            <a:r>
              <a:rPr lang="zh-TW" altLang="en-US" sz="1600" dirty="0">
                <a:latin typeface="標楷體" panose="03000509000000000000" pitchFamily="65" charset="-120"/>
                <a:ea typeface="標楷體" panose="03000509000000000000" pitchFamily="65" charset="-120"/>
              </a:rPr>
              <a:t> *提報疑似生之年級</a:t>
            </a:r>
            <a:r>
              <a:rPr lang="en-US" altLang="zh-TW" sz="1600" dirty="0">
                <a:latin typeface="標楷體" panose="03000509000000000000" pitchFamily="65" charset="-120"/>
                <a:ea typeface="標楷體" panose="03000509000000000000" pitchFamily="65" charset="-120"/>
              </a:rPr>
              <a:t>(</a:t>
            </a:r>
            <a:r>
              <a:rPr lang="zh-TW" altLang="en-US" sz="1600" dirty="0">
                <a:latin typeface="標楷體" panose="03000509000000000000" pitchFamily="65" charset="-120"/>
                <a:ea typeface="標楷體" panose="03000509000000000000" pitchFamily="65" charset="-120"/>
              </a:rPr>
              <a:t>幼幼班</a:t>
            </a:r>
            <a:r>
              <a:rPr lang="en-US" altLang="zh-TW" sz="1600" dirty="0">
                <a:latin typeface="標楷體" panose="03000509000000000000" pitchFamily="65" charset="-120"/>
                <a:ea typeface="標楷體" panose="03000509000000000000" pitchFamily="65" charset="-120"/>
              </a:rPr>
              <a:t>.</a:t>
            </a:r>
            <a:r>
              <a:rPr lang="zh-TW" altLang="en-US" sz="1600" dirty="0">
                <a:latin typeface="標楷體" panose="03000509000000000000" pitchFamily="65" charset="-120"/>
                <a:ea typeface="標楷體" panose="03000509000000000000" pitchFamily="65" charset="-120"/>
              </a:rPr>
              <a:t>小班</a:t>
            </a:r>
            <a:r>
              <a:rPr lang="en-US" altLang="zh-TW" sz="1600" dirty="0">
                <a:latin typeface="標楷體" panose="03000509000000000000" pitchFamily="65" charset="-120"/>
                <a:ea typeface="標楷體" panose="03000509000000000000" pitchFamily="65" charset="-120"/>
              </a:rPr>
              <a:t>.</a:t>
            </a:r>
            <a:r>
              <a:rPr lang="zh-TW" altLang="en-US" sz="1600" dirty="0">
                <a:latin typeface="標楷體" panose="03000509000000000000" pitchFamily="65" charset="-120"/>
                <a:ea typeface="標楷體" panose="03000509000000000000" pitchFamily="65" charset="-120"/>
              </a:rPr>
              <a:t>中班</a:t>
            </a:r>
            <a:r>
              <a:rPr lang="en-US" altLang="zh-TW" sz="1600" dirty="0">
                <a:latin typeface="標楷體" panose="03000509000000000000" pitchFamily="65" charset="-120"/>
                <a:ea typeface="標楷體" panose="03000509000000000000" pitchFamily="65" charset="-120"/>
              </a:rPr>
              <a:t>.</a:t>
            </a:r>
            <a:r>
              <a:rPr lang="zh-TW" altLang="en-US" sz="1600" dirty="0">
                <a:latin typeface="標楷體" panose="03000509000000000000" pitchFamily="65" charset="-120"/>
                <a:ea typeface="標楷體" panose="03000509000000000000" pitchFamily="65" charset="-120"/>
              </a:rPr>
              <a:t>大班</a:t>
            </a:r>
            <a:r>
              <a:rPr lang="en-US" altLang="zh-TW" sz="1600" dirty="0">
                <a:latin typeface="標楷體" panose="03000509000000000000" pitchFamily="65" charset="-120"/>
                <a:ea typeface="標楷體" panose="03000509000000000000" pitchFamily="65" charset="-120"/>
              </a:rPr>
              <a:t>)</a:t>
            </a:r>
            <a:r>
              <a:rPr lang="zh-TW" altLang="en-US" sz="1600" dirty="0">
                <a:latin typeface="標楷體" panose="03000509000000000000" pitchFamily="65" charset="-120"/>
                <a:ea typeface="標楷體" panose="03000509000000000000" pitchFamily="65" charset="-120"/>
              </a:rPr>
              <a:t>為該學年度年齡入學的年級</a:t>
            </a:r>
            <a:endParaRPr lang="en-US" altLang="zh-TW" sz="1600" dirty="0">
              <a:latin typeface="標楷體" pitchFamily="65" charset="-120"/>
              <a:ea typeface="標楷體" pitchFamily="65" charset="-120"/>
            </a:endParaRPr>
          </a:p>
          <a:p>
            <a:endParaRPr lang="zh-TW" altLang="en-US" dirty="0"/>
          </a:p>
        </p:txBody>
      </p:sp>
    </p:spTree>
    <p:extLst>
      <p:ext uri="{BB962C8B-B14F-4D97-AF65-F5344CB8AC3E}">
        <p14:creationId xmlns:p14="http://schemas.microsoft.com/office/powerpoint/2010/main" val="23313141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188640"/>
            <a:ext cx="7467600" cy="720080"/>
          </a:xfrm>
        </p:spPr>
        <p:txBody>
          <a:bodyPr>
            <a:normAutofit/>
          </a:bodyPr>
          <a:lstStyle/>
          <a:p>
            <a:pPr algn="ctr"/>
            <a:r>
              <a:rPr lang="zh-TW" altLang="en-US" sz="3600" b="1" cap="none" dirty="0">
                <a:solidFill>
                  <a:schemeClr val="tx1"/>
                </a:solidFill>
                <a:latin typeface="標楷體" pitchFamily="65" charset="-120"/>
                <a:ea typeface="標楷體" pitchFamily="65" charset="-120"/>
              </a:rPr>
              <a:t>新提報個案鑑定</a:t>
            </a:r>
            <a:r>
              <a:rPr lang="zh-TW" altLang="en-US" sz="3600" b="1" dirty="0">
                <a:solidFill>
                  <a:srgbClr val="000000"/>
                </a:solidFill>
                <a:latin typeface="標楷體" pitchFamily="65" charset="-120"/>
                <a:ea typeface="標楷體" pitchFamily="65" charset="-120"/>
                <a:sym typeface="Wingdings" pitchFamily="2" charset="2"/>
              </a:rPr>
              <a:t>申請文件</a:t>
            </a:r>
            <a:endParaRPr lang="zh-TW" altLang="en-US" sz="3600" dirty="0"/>
          </a:p>
        </p:txBody>
      </p:sp>
      <p:sp>
        <p:nvSpPr>
          <p:cNvPr id="3" name="內容版面配置區 2"/>
          <p:cNvSpPr>
            <a:spLocks noGrp="1"/>
          </p:cNvSpPr>
          <p:nvPr>
            <p:ph idx="1"/>
          </p:nvPr>
        </p:nvSpPr>
        <p:spPr>
          <a:xfrm>
            <a:off x="179512" y="1052736"/>
            <a:ext cx="8568952" cy="5421089"/>
          </a:xfrm>
        </p:spPr>
        <p:txBody>
          <a:bodyPr/>
          <a:lstStyle/>
          <a:p>
            <a:pPr marL="0" indent="0">
              <a:buClr>
                <a:srgbClr val="FE8637"/>
              </a:buClr>
              <a:buNone/>
            </a:pPr>
            <a:r>
              <a:rPr lang="zh-TW" altLang="en-US" sz="1700" dirty="0">
                <a:latin typeface="標楷體" pitchFamily="65" charset="-120"/>
                <a:ea typeface="標楷體" pitchFamily="65" charset="-120"/>
              </a:rPr>
              <a:t>（</a:t>
            </a:r>
            <a:r>
              <a:rPr lang="en-US" altLang="zh-TW" sz="1700" dirty="0">
                <a:latin typeface="標楷體" pitchFamily="65" charset="-120"/>
                <a:ea typeface="標楷體" pitchFamily="65" charset="-120"/>
              </a:rPr>
              <a:t>1</a:t>
            </a:r>
            <a:r>
              <a:rPr lang="zh-TW" altLang="en-US" sz="1700" dirty="0">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hlinkClick r:id="rId2" action="ppaction://hlinkfile"/>
              </a:rPr>
              <a:t>總表</a:t>
            </a:r>
            <a:r>
              <a:rPr lang="en-US" altLang="zh-TW" sz="1700" dirty="0">
                <a:solidFill>
                  <a:srgbClr val="002060"/>
                </a:solidFill>
                <a:latin typeface="標楷體" pitchFamily="65" charset="-120"/>
                <a:ea typeface="標楷體" pitchFamily="65" charset="-120"/>
              </a:rPr>
              <a:t>(</a:t>
            </a:r>
            <a:r>
              <a:rPr lang="zh-TW" altLang="en-US" sz="1700" dirty="0">
                <a:solidFill>
                  <a:srgbClr val="FF0000"/>
                </a:solidFill>
                <a:latin typeface="標楷體" pitchFamily="65" charset="-120"/>
                <a:ea typeface="標楷體" pitchFamily="65" charset="-120"/>
              </a:rPr>
              <a:t>需繳交書面資料</a:t>
            </a:r>
            <a:r>
              <a:rPr lang="zh-TW" altLang="en-US" sz="1700" dirty="0">
                <a:solidFill>
                  <a:srgbClr val="002060"/>
                </a:solidFill>
                <a:latin typeface="標楷體" pitchFamily="65" charset="-120"/>
                <a:ea typeface="標楷體" pitchFamily="65" charset="-120"/>
              </a:rPr>
              <a:t>，電子檔寄至東港國小傅鈺婷老師</a:t>
            </a:r>
            <a:r>
              <a:rPr lang="en-US" altLang="zh-TW" sz="1700" dirty="0">
                <a:solidFill>
                  <a:srgbClr val="002060"/>
                </a:solidFill>
                <a:latin typeface="標楷體" pitchFamily="65" charset="-120"/>
                <a:ea typeface="標楷體" pitchFamily="65" charset="-120"/>
              </a:rPr>
              <a:t>kpsspe@gmail.com)</a:t>
            </a:r>
          </a:p>
          <a:p>
            <a:pPr marL="0" indent="0">
              <a:buClr>
                <a:srgbClr val="FE8637"/>
              </a:buClr>
              <a:buNone/>
            </a:pPr>
            <a:r>
              <a:rPr lang="zh-TW" altLang="en-US" sz="1700" dirty="0">
                <a:solidFill>
                  <a:srgbClr val="002060"/>
                </a:solidFill>
                <a:latin typeface="標楷體" pitchFamily="65" charset="-120"/>
                <a:ea typeface="標楷體" pitchFamily="65" charset="-120"/>
              </a:rPr>
              <a:t>（</a:t>
            </a:r>
            <a:r>
              <a:rPr lang="en-US" altLang="zh-TW" sz="1700" dirty="0">
                <a:solidFill>
                  <a:srgbClr val="002060"/>
                </a:solidFill>
                <a:latin typeface="標楷體" pitchFamily="65" charset="-120"/>
                <a:ea typeface="標楷體" pitchFamily="65" charset="-120"/>
              </a:rPr>
              <a:t>2</a:t>
            </a:r>
            <a:r>
              <a:rPr lang="zh-TW" altLang="en-US"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hlinkClick r:id="rId3" action="ppaction://hlinkfile"/>
              </a:rPr>
              <a:t>資料送件信封封面</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黏貼於送件資料袋</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 信封提報類別</a:t>
            </a:r>
            <a:r>
              <a:rPr lang="en-US" altLang="zh-TW" sz="1700" dirty="0">
                <a:solidFill>
                  <a:srgbClr val="002060"/>
                </a:solidFill>
                <a:latin typeface="標楷體" pitchFamily="65" charset="-120"/>
                <a:ea typeface="標楷體" pitchFamily="65" charset="-120"/>
              </a:rPr>
              <a:t>:</a:t>
            </a:r>
            <a:r>
              <a:rPr lang="en-US" altLang="zh-TW" sz="1700" b="1" dirty="0">
                <a:solidFill>
                  <a:srgbClr val="FF0000"/>
                </a:solidFill>
                <a:latin typeface="標楷體" pitchFamily="65" charset="-120"/>
                <a:ea typeface="標楷體" pitchFamily="65" charset="-120"/>
              </a:rPr>
              <a:t>A</a:t>
            </a:r>
          </a:p>
          <a:p>
            <a:pPr marL="0" indent="0">
              <a:buClr>
                <a:srgbClr val="FE8637"/>
              </a:buClr>
              <a:buNone/>
            </a:pPr>
            <a:r>
              <a:rPr lang="zh-TW" altLang="en-US" sz="1700" dirty="0">
                <a:solidFill>
                  <a:srgbClr val="002060"/>
                </a:solidFill>
                <a:latin typeface="標楷體" pitchFamily="65" charset="-120"/>
                <a:ea typeface="標楷體" pitchFamily="65" charset="-120"/>
              </a:rPr>
              <a:t>（</a:t>
            </a:r>
            <a:r>
              <a:rPr lang="en-US" altLang="zh-TW" sz="1700" dirty="0">
                <a:solidFill>
                  <a:srgbClr val="002060"/>
                </a:solidFill>
                <a:latin typeface="標楷體" pitchFamily="65" charset="-120"/>
                <a:ea typeface="標楷體" pitchFamily="65" charset="-120"/>
              </a:rPr>
              <a:t>3</a:t>
            </a:r>
            <a:r>
              <a:rPr lang="zh-TW" altLang="en-US" sz="1700" dirty="0">
                <a:solidFill>
                  <a:srgbClr val="002060"/>
                </a:solidFill>
                <a:latin typeface="標楷體" pitchFamily="65" charset="-120"/>
                <a:ea typeface="標楷體" pitchFamily="65" charset="-120"/>
              </a:rPr>
              <a:t>）提報清冊</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於提報鑑定後列印</a:t>
            </a:r>
            <a:r>
              <a:rPr lang="en-US" altLang="zh-TW" sz="1700" dirty="0" smtClean="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一</a:t>
            </a:r>
            <a:r>
              <a:rPr lang="zh-TW" altLang="en-US" sz="1700" dirty="0" smtClean="0">
                <a:solidFill>
                  <a:srgbClr val="002060"/>
                </a:solidFill>
                <a:latin typeface="標楷體" pitchFamily="65" charset="-120"/>
                <a:ea typeface="標楷體" pitchFamily="65" charset="-120"/>
              </a:rPr>
              <a:t>校</a:t>
            </a:r>
            <a:r>
              <a:rPr lang="zh-TW" altLang="en-US" sz="1700" dirty="0">
                <a:solidFill>
                  <a:srgbClr val="002060"/>
                </a:solidFill>
                <a:latin typeface="標楷體" pitchFamily="65" charset="-120"/>
                <a:ea typeface="標楷體" pitchFamily="65" charset="-120"/>
              </a:rPr>
              <a:t>一份</a:t>
            </a:r>
            <a:endParaRPr lang="en-US" altLang="zh-TW" sz="1700" dirty="0">
              <a:solidFill>
                <a:srgbClr val="002060"/>
              </a:solidFill>
              <a:latin typeface="標楷體" pitchFamily="65" charset="-120"/>
              <a:ea typeface="標楷體" pitchFamily="65" charset="-120"/>
            </a:endParaRPr>
          </a:p>
          <a:p>
            <a:pPr marL="0" indent="0">
              <a:buClr>
                <a:srgbClr val="FE8637"/>
              </a:buClr>
              <a:buNone/>
            </a:pPr>
            <a:r>
              <a:rPr lang="zh-TW" altLang="en-US" sz="1700" dirty="0">
                <a:solidFill>
                  <a:srgbClr val="002060"/>
                </a:solidFill>
                <a:latin typeface="標楷體" pitchFamily="65" charset="-120"/>
                <a:ea typeface="標楷體" pitchFamily="65" charset="-120"/>
              </a:rPr>
              <a:t> </a:t>
            </a:r>
            <a:r>
              <a:rPr lang="en-US" altLang="zh-TW" sz="1700" dirty="0">
                <a:solidFill>
                  <a:srgbClr val="002060"/>
                </a:solidFill>
                <a:latin typeface="標楷體" pitchFamily="65" charset="-120"/>
                <a:ea typeface="標楷體" pitchFamily="65" charset="-120"/>
              </a:rPr>
              <a:t>(4)</a:t>
            </a:r>
            <a:r>
              <a:rPr lang="zh-TW" altLang="en-US" sz="1700" dirty="0">
                <a:solidFill>
                  <a:srgbClr val="FF0000"/>
                </a:solidFill>
                <a:latin typeface="標楷體" pitchFamily="65" charset="-120"/>
                <a:ea typeface="標楷體" pitchFamily="65" charset="-120"/>
              </a:rPr>
              <a:t>檢核表</a:t>
            </a:r>
            <a:endParaRPr lang="en-US" altLang="zh-TW" sz="1700" dirty="0">
              <a:solidFill>
                <a:srgbClr val="FF0000"/>
              </a:solidFill>
              <a:latin typeface="標楷體" pitchFamily="65" charset="-120"/>
              <a:ea typeface="標楷體" pitchFamily="65" charset="-120"/>
            </a:endParaRPr>
          </a:p>
          <a:p>
            <a:pPr marL="0" indent="0">
              <a:buClr>
                <a:srgbClr val="FE8637"/>
              </a:buClr>
              <a:buNone/>
            </a:pPr>
            <a:r>
              <a:rPr lang="zh-TW" altLang="en-US" sz="1700" dirty="0">
                <a:solidFill>
                  <a:srgbClr val="002060"/>
                </a:solidFill>
                <a:latin typeface="標楷體" pitchFamily="65" charset="-120"/>
                <a:ea typeface="標楷體" pitchFamily="65" charset="-120"/>
              </a:rPr>
              <a:t> </a:t>
            </a:r>
            <a:r>
              <a:rPr lang="en-US" altLang="zh-TW" sz="1700" dirty="0">
                <a:solidFill>
                  <a:srgbClr val="002060"/>
                </a:solidFill>
                <a:latin typeface="標楷體" pitchFamily="65" charset="-120"/>
                <a:ea typeface="標楷體" pitchFamily="65" charset="-120"/>
              </a:rPr>
              <a:t>(5)</a:t>
            </a:r>
            <a:r>
              <a:rPr lang="zh-TW" altLang="en-US" sz="1700" dirty="0">
                <a:solidFill>
                  <a:srgbClr val="002060"/>
                </a:solidFill>
                <a:latin typeface="標楷體" pitchFamily="65" charset="-120"/>
                <a:ea typeface="標楷體" pitchFamily="65" charset="-120"/>
              </a:rPr>
              <a:t> 家長同意書</a:t>
            </a:r>
          </a:p>
          <a:p>
            <a:pPr marL="0" indent="0">
              <a:buClr>
                <a:srgbClr val="FE8637"/>
              </a:buClr>
              <a:buNone/>
            </a:pPr>
            <a:r>
              <a:rPr lang="zh-TW" altLang="en-US" sz="1700" dirty="0">
                <a:solidFill>
                  <a:srgbClr val="002060"/>
                </a:solidFill>
                <a:latin typeface="標楷體" pitchFamily="65" charset="-120"/>
                <a:ea typeface="標楷體" pitchFamily="65" charset="-120"/>
              </a:rPr>
              <a:t>（</a:t>
            </a:r>
            <a:r>
              <a:rPr lang="en-US" altLang="zh-TW" sz="1700" dirty="0">
                <a:solidFill>
                  <a:srgbClr val="002060"/>
                </a:solidFill>
                <a:latin typeface="標楷體" pitchFamily="65" charset="-120"/>
                <a:ea typeface="標楷體" pitchFamily="65" charset="-120"/>
              </a:rPr>
              <a:t>6</a:t>
            </a:r>
            <a:r>
              <a:rPr lang="zh-TW" altLang="en-US" sz="1700" dirty="0">
                <a:solidFill>
                  <a:srgbClr val="002060"/>
                </a:solidFill>
                <a:latin typeface="標楷體" pitchFamily="65" charset="-120"/>
                <a:ea typeface="標楷體" pitchFamily="65" charset="-120"/>
              </a:rPr>
              <a:t>）鑑定安置申請表</a:t>
            </a:r>
          </a:p>
          <a:p>
            <a:pPr marL="0" indent="0">
              <a:buClr>
                <a:srgbClr val="FE8637"/>
              </a:buClr>
              <a:buNone/>
            </a:pPr>
            <a:r>
              <a:rPr lang="zh-TW" altLang="en-US" sz="1700" dirty="0">
                <a:solidFill>
                  <a:srgbClr val="002060"/>
                </a:solidFill>
                <a:latin typeface="標楷體" pitchFamily="65" charset="-120"/>
                <a:ea typeface="標楷體" pitchFamily="65" charset="-120"/>
              </a:rPr>
              <a:t>（</a:t>
            </a:r>
            <a:r>
              <a:rPr lang="en-US" altLang="zh-TW" sz="1700" dirty="0">
                <a:solidFill>
                  <a:srgbClr val="002060"/>
                </a:solidFill>
                <a:latin typeface="標楷體" pitchFamily="65" charset="-120"/>
                <a:ea typeface="標楷體" pitchFamily="65" charset="-120"/>
              </a:rPr>
              <a:t>7</a:t>
            </a:r>
            <a:r>
              <a:rPr lang="zh-TW" altLang="en-US" sz="1700" dirty="0">
                <a:solidFill>
                  <a:srgbClr val="002060"/>
                </a:solidFill>
                <a:latin typeface="標楷體" pitchFamily="65" charset="-120"/>
                <a:ea typeface="標楷體" pitchFamily="65" charset="-120"/>
              </a:rPr>
              <a:t>）通報網列印學生基本資料表</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完成新增疑似生資料後即可列印</a:t>
            </a:r>
            <a:r>
              <a:rPr lang="en-US" altLang="zh-TW" sz="1700" dirty="0">
                <a:solidFill>
                  <a:srgbClr val="002060"/>
                </a:solidFill>
                <a:latin typeface="標楷體" pitchFamily="65" charset="-120"/>
                <a:ea typeface="標楷體" pitchFamily="65" charset="-120"/>
              </a:rPr>
              <a:t>)</a:t>
            </a:r>
          </a:p>
          <a:p>
            <a:pPr marL="0" indent="0">
              <a:buClr>
                <a:srgbClr val="FE8637"/>
              </a:buClr>
              <a:buNone/>
            </a:pPr>
            <a:r>
              <a:rPr lang="zh-TW" altLang="en-US" sz="1700" dirty="0">
                <a:solidFill>
                  <a:srgbClr val="002060"/>
                </a:solidFill>
                <a:latin typeface="標楷體" pitchFamily="65" charset="-120"/>
                <a:ea typeface="標楷體" pitchFamily="65" charset="-120"/>
              </a:rPr>
              <a:t> </a:t>
            </a:r>
            <a:r>
              <a:rPr lang="en-US" altLang="zh-TW" sz="1700" dirty="0">
                <a:solidFill>
                  <a:srgbClr val="002060"/>
                </a:solidFill>
                <a:latin typeface="標楷體" pitchFamily="65" charset="-120"/>
                <a:ea typeface="標楷體" pitchFamily="65" charset="-120"/>
              </a:rPr>
              <a:t>(8)</a:t>
            </a:r>
            <a:r>
              <a:rPr lang="zh-TW" altLang="en-US" sz="1700" dirty="0">
                <a:solidFill>
                  <a:srgbClr val="FF0000"/>
                </a:solidFill>
                <a:latin typeface="標楷體" pitchFamily="65" charset="-120"/>
                <a:ea typeface="標楷體" pitchFamily="65" charset="-120"/>
              </a:rPr>
              <a:t>戶口名簿影本</a:t>
            </a:r>
            <a:endParaRPr lang="en-US" altLang="zh-TW" sz="1700" dirty="0">
              <a:solidFill>
                <a:srgbClr val="FF0000"/>
              </a:solidFill>
              <a:latin typeface="標楷體" pitchFamily="65" charset="-120"/>
              <a:ea typeface="標楷體" pitchFamily="65" charset="-120"/>
            </a:endParaRPr>
          </a:p>
          <a:p>
            <a:pPr marL="0" indent="0">
              <a:buClr>
                <a:srgbClr val="FE8637"/>
              </a:buClr>
              <a:buNone/>
            </a:pPr>
            <a:r>
              <a:rPr lang="zh-TW" altLang="en-US" sz="1700" dirty="0">
                <a:solidFill>
                  <a:srgbClr val="FF0000"/>
                </a:solidFill>
                <a:latin typeface="標楷體" pitchFamily="65" charset="-120"/>
                <a:ea typeface="標楷體" pitchFamily="65" charset="-120"/>
              </a:rPr>
              <a:t> </a:t>
            </a:r>
            <a:r>
              <a:rPr lang="en-US" altLang="zh-TW" sz="1700" dirty="0">
                <a:solidFill>
                  <a:srgbClr val="FF0000"/>
                </a:solidFill>
                <a:latin typeface="標楷體" pitchFamily="65" charset="-120"/>
                <a:ea typeface="標楷體" pitchFamily="65" charset="-120"/>
              </a:rPr>
              <a:t>(9)</a:t>
            </a:r>
            <a:r>
              <a:rPr lang="zh-TW" altLang="en-US" sz="1700" dirty="0">
                <a:solidFill>
                  <a:srgbClr val="FF0000"/>
                </a:solidFill>
                <a:latin typeface="標楷體" pitchFamily="65" charset="-120"/>
                <a:ea typeface="標楷體" pitchFamily="65" charset="-120"/>
              </a:rPr>
              <a:t>幼生管理系統之學生在學資料</a:t>
            </a:r>
            <a:endParaRPr lang="en-US" altLang="zh-TW" sz="1700" dirty="0">
              <a:solidFill>
                <a:srgbClr val="FF0000"/>
              </a:solidFill>
              <a:latin typeface="標楷體" pitchFamily="65" charset="-120"/>
              <a:ea typeface="標楷體" pitchFamily="65" charset="-120"/>
            </a:endParaRPr>
          </a:p>
          <a:p>
            <a:pPr marL="0" indent="0">
              <a:buClr>
                <a:srgbClr val="FE8637"/>
              </a:buClr>
              <a:buNone/>
            </a:pPr>
            <a:r>
              <a:rPr lang="zh-TW" altLang="en-US" sz="1700" dirty="0">
                <a:solidFill>
                  <a:srgbClr val="FF0000"/>
                </a:solidFill>
                <a:latin typeface="標楷體" pitchFamily="65" charset="-120"/>
                <a:ea typeface="標楷體" pitchFamily="65" charset="-120"/>
              </a:rPr>
              <a:t>以下資料依照不同障礙類別之</a:t>
            </a:r>
            <a:r>
              <a:rPr lang="zh-TW" altLang="en-US" sz="1700" dirty="0">
                <a:solidFill>
                  <a:srgbClr val="FF0000"/>
                </a:solidFill>
                <a:latin typeface="標楷體" pitchFamily="65" charset="-120"/>
                <a:ea typeface="標楷體" pitchFamily="65" charset="-120"/>
                <a:hlinkClick r:id="rId4" action="ppaction://hlinkfile"/>
              </a:rPr>
              <a:t>檢核表</a:t>
            </a:r>
            <a:r>
              <a:rPr lang="zh-TW" altLang="en-US" sz="1700" dirty="0">
                <a:solidFill>
                  <a:srgbClr val="FF0000"/>
                </a:solidFill>
                <a:latin typeface="標楷體" pitchFamily="65" charset="-120"/>
                <a:ea typeface="標楷體" pitchFamily="65" charset="-120"/>
              </a:rPr>
              <a:t>備件</a:t>
            </a:r>
            <a:endParaRPr lang="en-US" altLang="zh-TW" sz="1700" dirty="0">
              <a:solidFill>
                <a:srgbClr val="002060"/>
              </a:solidFill>
              <a:latin typeface="標楷體" pitchFamily="65" charset="-120"/>
              <a:ea typeface="標楷體" pitchFamily="65" charset="-120"/>
            </a:endParaRPr>
          </a:p>
          <a:p>
            <a:pPr marL="0" indent="0">
              <a:buClr>
                <a:srgbClr val="FE8637"/>
              </a:buClr>
              <a:buNone/>
            </a:pPr>
            <a:r>
              <a:rPr lang="en-US" altLang="zh-TW" sz="1700" dirty="0">
                <a:solidFill>
                  <a:srgbClr val="002060"/>
                </a:solidFill>
                <a:latin typeface="標楷體" pitchFamily="65" charset="-120"/>
                <a:ea typeface="標楷體" pitchFamily="65" charset="-120"/>
              </a:rPr>
              <a:t> (10)</a:t>
            </a:r>
            <a:r>
              <a:rPr lang="zh-TW" altLang="en-US" sz="1700" dirty="0">
                <a:solidFill>
                  <a:srgbClr val="002060"/>
                </a:solidFill>
                <a:latin typeface="標楷體" pitchFamily="65" charset="-120"/>
                <a:ea typeface="標楷體" pitchFamily="65" charset="-120"/>
                <a:hlinkClick r:id="rId5" action="ppaction://hlinkfile"/>
              </a:rPr>
              <a:t>修訂中華適應行為量表</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幼兒園版</a:t>
            </a:r>
            <a:r>
              <a:rPr lang="en-US" altLang="zh-TW" sz="1700" dirty="0">
                <a:solidFill>
                  <a:srgbClr val="002060"/>
                </a:solidFill>
                <a:latin typeface="標楷體" pitchFamily="65" charset="-120"/>
                <a:ea typeface="標楷體" pitchFamily="65" charset="-120"/>
              </a:rPr>
              <a:t>)</a:t>
            </a:r>
          </a:p>
          <a:p>
            <a:pPr marL="0" indent="0">
              <a:buClr>
                <a:srgbClr val="FE8637"/>
              </a:buClr>
              <a:buNone/>
            </a:pPr>
            <a:r>
              <a:rPr lang="zh-TW" altLang="en-US" sz="1700" dirty="0">
                <a:solidFill>
                  <a:srgbClr val="002060"/>
                </a:solidFill>
                <a:latin typeface="標楷體" pitchFamily="65" charset="-120"/>
                <a:ea typeface="標楷體" pitchFamily="65" charset="-120"/>
              </a:rPr>
              <a:t>    依據</a:t>
            </a:r>
            <a:r>
              <a:rPr lang="zh-TW" altLang="en-US" sz="1700" dirty="0">
                <a:solidFill>
                  <a:srgbClr val="002060"/>
                </a:solidFill>
                <a:latin typeface="標楷體" pitchFamily="65" charset="-120"/>
                <a:ea typeface="標楷體" pitchFamily="65" charset="-120"/>
                <a:hlinkClick r:id="rId6" action="ppaction://hlinkfile"/>
              </a:rPr>
              <a:t>魏氏幼兒智力量表全量表分數</a:t>
            </a:r>
            <a:r>
              <a:rPr lang="zh-TW" altLang="en-US" sz="1700" dirty="0">
                <a:solidFill>
                  <a:srgbClr val="002060"/>
                </a:solidFill>
                <a:latin typeface="標楷體" pitchFamily="65" charset="-120"/>
                <a:ea typeface="標楷體" pitchFamily="65" charset="-120"/>
              </a:rPr>
              <a:t>之需要送件</a:t>
            </a:r>
            <a:endParaRPr lang="en-US" altLang="zh-TW" sz="1700" dirty="0">
              <a:solidFill>
                <a:srgbClr val="002060"/>
              </a:solidFill>
              <a:latin typeface="標楷體" pitchFamily="65" charset="-120"/>
              <a:ea typeface="標楷體" pitchFamily="65" charset="-120"/>
            </a:endParaRPr>
          </a:p>
          <a:p>
            <a:pPr marL="0" indent="0">
              <a:buClr>
                <a:srgbClr val="FE8637"/>
              </a:buClr>
              <a:buNone/>
            </a:pPr>
            <a:r>
              <a:rPr lang="zh-TW" altLang="en-US" sz="1700" dirty="0">
                <a:solidFill>
                  <a:srgbClr val="002060"/>
                </a:solidFill>
                <a:latin typeface="標楷體" pitchFamily="65" charset="-120"/>
                <a:ea typeface="標楷體" pitchFamily="65" charset="-120"/>
              </a:rPr>
              <a:t> </a:t>
            </a:r>
            <a:r>
              <a:rPr lang="en-US" altLang="zh-TW" sz="1700" dirty="0">
                <a:solidFill>
                  <a:srgbClr val="002060"/>
                </a:solidFill>
                <a:latin typeface="標楷體" pitchFamily="65" charset="-120"/>
                <a:ea typeface="標楷體" pitchFamily="65" charset="-120"/>
              </a:rPr>
              <a:t>(11)</a:t>
            </a:r>
            <a:r>
              <a:rPr lang="zh-TW" altLang="en-US" sz="1700" dirty="0">
                <a:solidFill>
                  <a:srgbClr val="002060"/>
                </a:solidFill>
                <a:latin typeface="標楷體" pitchFamily="65" charset="-120"/>
                <a:ea typeface="標楷體" pitchFamily="65" charset="-120"/>
              </a:rPr>
              <a:t>身心障礙證明</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新制身心障礙證明</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診斷證明書</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依據檢核表說明送件</a:t>
            </a:r>
            <a:r>
              <a:rPr lang="en-US" altLang="zh-TW" sz="1700" dirty="0">
                <a:solidFill>
                  <a:srgbClr val="002060"/>
                </a:solidFill>
                <a:latin typeface="標楷體" pitchFamily="65" charset="-120"/>
                <a:ea typeface="標楷體" pitchFamily="65" charset="-120"/>
              </a:rPr>
              <a:t>)</a:t>
            </a:r>
          </a:p>
          <a:p>
            <a:pPr marL="0" indent="0">
              <a:buClr>
                <a:srgbClr val="FE8637"/>
              </a:buClr>
              <a:buNone/>
            </a:pPr>
            <a:r>
              <a:rPr lang="zh-TW" altLang="en-US" sz="1700" dirty="0">
                <a:solidFill>
                  <a:srgbClr val="002060"/>
                </a:solidFill>
                <a:latin typeface="標楷體" pitchFamily="65" charset="-120"/>
                <a:ea typeface="標楷體" pitchFamily="65" charset="-120"/>
              </a:rPr>
              <a:t> </a:t>
            </a:r>
            <a:r>
              <a:rPr lang="en-US" altLang="zh-TW" sz="1700" dirty="0">
                <a:solidFill>
                  <a:srgbClr val="002060"/>
                </a:solidFill>
                <a:latin typeface="標楷體" pitchFamily="65" charset="-120"/>
                <a:ea typeface="標楷體" pitchFamily="65" charset="-120"/>
              </a:rPr>
              <a:t>(12)</a:t>
            </a:r>
            <a:r>
              <a:rPr lang="zh-TW" altLang="en-US" sz="1700" dirty="0">
                <a:solidFill>
                  <a:srgbClr val="002060"/>
                </a:solidFill>
                <a:latin typeface="標楷體" pitchFamily="65" charset="-120"/>
                <a:ea typeface="標楷體" pitchFamily="65" charset="-120"/>
                <a:hlinkClick r:id="rId7" action="ppaction://hlinkfile"/>
              </a:rPr>
              <a:t>聯合評估報告</a:t>
            </a:r>
            <a:r>
              <a:rPr lang="zh-TW" altLang="en-US" sz="1700" dirty="0">
                <a:solidFill>
                  <a:srgbClr val="002060"/>
                </a:solidFill>
                <a:latin typeface="標楷體" pitchFamily="65" charset="-120"/>
                <a:ea typeface="標楷體" pitchFamily="65" charset="-120"/>
              </a:rPr>
              <a:t>或</a:t>
            </a:r>
            <a:r>
              <a:rPr lang="zh-TW" altLang="en-US" sz="1700" dirty="0">
                <a:solidFill>
                  <a:srgbClr val="002060"/>
                </a:solidFill>
                <a:latin typeface="標楷體" pitchFamily="65" charset="-120"/>
                <a:ea typeface="標楷體" pitchFamily="65" charset="-120"/>
                <a:hlinkClick r:id="rId8" action="ppaction://hlinkfile"/>
              </a:rPr>
              <a:t>心理衡鑑報告</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魏氏幼兒智力量表紀錄本</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依據檢核表說明送件</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 </a:t>
            </a:r>
            <a:endParaRPr lang="en-US" altLang="zh-TW" sz="1700" dirty="0">
              <a:solidFill>
                <a:srgbClr val="002060"/>
              </a:solidFill>
              <a:latin typeface="標楷體" pitchFamily="65" charset="-120"/>
              <a:ea typeface="標楷體" pitchFamily="65" charset="-120"/>
            </a:endParaRPr>
          </a:p>
          <a:p>
            <a:pPr marL="0" indent="0">
              <a:buClr>
                <a:srgbClr val="FE8637"/>
              </a:buClr>
              <a:buNone/>
            </a:pPr>
            <a:r>
              <a:rPr lang="zh-TW" altLang="en-US" sz="1700" dirty="0">
                <a:solidFill>
                  <a:srgbClr val="002060"/>
                </a:solidFill>
                <a:latin typeface="標楷體" pitchFamily="65" charset="-120"/>
                <a:ea typeface="標楷體" pitchFamily="65" charset="-120"/>
              </a:rPr>
              <a:t> </a:t>
            </a:r>
            <a:r>
              <a:rPr lang="en-US" altLang="zh-TW" sz="1700" dirty="0">
                <a:solidFill>
                  <a:srgbClr val="002060"/>
                </a:solidFill>
                <a:latin typeface="標楷體" pitchFamily="65" charset="-120"/>
                <a:ea typeface="標楷體" pitchFamily="65" charset="-120"/>
              </a:rPr>
              <a:t>(13)</a:t>
            </a:r>
            <a:r>
              <a:rPr lang="zh-TW" altLang="en-US" sz="1700" dirty="0">
                <a:solidFill>
                  <a:srgbClr val="002060"/>
                </a:solidFill>
                <a:latin typeface="標楷體" pitchFamily="65" charset="-120"/>
                <a:ea typeface="標楷體" pitchFamily="65" charset="-120"/>
              </a:rPr>
              <a:t>其他佐證資料：重大傷病</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其他評量資料</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依據檢核表說明送件</a:t>
            </a:r>
            <a:r>
              <a:rPr lang="en-US" altLang="zh-TW" sz="1700" dirty="0">
                <a:solidFill>
                  <a:srgbClr val="002060"/>
                </a:solidFill>
                <a:latin typeface="標楷體" pitchFamily="65" charset="-120"/>
                <a:ea typeface="標楷體" pitchFamily="65" charset="-120"/>
              </a:rPr>
              <a:t>)</a:t>
            </a:r>
          </a:p>
          <a:p>
            <a:pPr marL="0" indent="0">
              <a:buClr>
                <a:srgbClr val="FE8637"/>
              </a:buClr>
              <a:buNone/>
            </a:pPr>
            <a:r>
              <a:rPr lang="en-US" altLang="zh-TW" sz="1700" dirty="0">
                <a:latin typeface="標楷體" panose="03000509000000000000" pitchFamily="65" charset="-120"/>
                <a:ea typeface="標楷體" panose="03000509000000000000" pitchFamily="65" charset="-120"/>
              </a:rPr>
              <a:t>※</a:t>
            </a:r>
            <a:r>
              <a:rPr lang="zh-TW" altLang="en-US" sz="1700" dirty="0">
                <a:solidFill>
                  <a:srgbClr val="002060"/>
                </a:solidFill>
                <a:latin typeface="標楷體" pitchFamily="65" charset="-120"/>
                <a:ea typeface="標楷體" pitchFamily="65" charset="-120"/>
              </a:rPr>
              <a:t>特教通報網學務端操作→新增疑似生資料→提報鑑定安置→填寫鑑定摘要表</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學前</a:t>
            </a:r>
            <a:r>
              <a:rPr lang="en-US" altLang="zh-TW" sz="1700" dirty="0">
                <a:solidFill>
                  <a:srgbClr val="002060"/>
                </a:solidFill>
                <a:latin typeface="標楷體" pitchFamily="65" charset="-120"/>
                <a:ea typeface="標楷體" pitchFamily="65" charset="-120"/>
              </a:rPr>
              <a:t/>
            </a:r>
            <a:br>
              <a:rPr lang="en-US" altLang="zh-TW" sz="1700" dirty="0">
                <a:solidFill>
                  <a:srgbClr val="002060"/>
                </a:solidFill>
                <a:latin typeface="標楷體" pitchFamily="65" charset="-120"/>
                <a:ea typeface="標楷體" pitchFamily="65" charset="-120"/>
              </a:rPr>
            </a:br>
            <a:r>
              <a:rPr lang="zh-TW" altLang="en-US" sz="1700" dirty="0">
                <a:solidFill>
                  <a:srgbClr val="002060"/>
                </a:solidFill>
                <a:latin typeface="標楷體" pitchFamily="65" charset="-120"/>
                <a:ea typeface="標楷體" pitchFamily="65" charset="-120"/>
              </a:rPr>
              <a:t>  鑑定</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分區</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 提報類組</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pitchFamily="65" charset="-120"/>
                <a:ea typeface="標楷體" pitchFamily="65" charset="-120"/>
              </a:rPr>
              <a:t>依據學生障礙狀況選擇</a:t>
            </a:r>
            <a:r>
              <a:rPr lang="zh-TW" altLang="en-US" sz="1700" dirty="0">
                <a:solidFill>
                  <a:srgbClr val="002060"/>
                </a:solidFill>
                <a:latin typeface="標楷體"/>
                <a:ea typeface="標楷體"/>
              </a:rPr>
              <a:t>「特教障礙類別」</a:t>
            </a:r>
            <a:r>
              <a:rPr lang="en-US" altLang="zh-TW" sz="1700" dirty="0">
                <a:solidFill>
                  <a:srgbClr val="002060"/>
                </a:solidFill>
                <a:latin typeface="標楷體"/>
                <a:ea typeface="標楷體"/>
              </a:rPr>
              <a:t>-</a:t>
            </a:r>
            <a:r>
              <a:rPr lang="zh-TW" altLang="en-US" sz="1700" dirty="0">
                <a:solidFill>
                  <a:srgbClr val="002060"/>
                </a:solidFill>
                <a:latin typeface="標楷體" pitchFamily="65" charset="-120"/>
                <a:ea typeface="標楷體" pitchFamily="65" charset="-120"/>
              </a:rPr>
              <a:t>提報身分</a:t>
            </a:r>
            <a:r>
              <a:rPr lang="en-US" altLang="zh-TW" sz="1700" dirty="0">
                <a:solidFill>
                  <a:srgbClr val="002060"/>
                </a:solidFill>
                <a:latin typeface="標楷體" pitchFamily="65" charset="-120"/>
                <a:ea typeface="標楷體" pitchFamily="65" charset="-120"/>
              </a:rPr>
              <a:t/>
            </a:r>
            <a:br>
              <a:rPr lang="en-US" altLang="zh-TW" sz="1700" dirty="0">
                <a:solidFill>
                  <a:srgbClr val="002060"/>
                </a:solidFill>
                <a:latin typeface="標楷體" pitchFamily="65" charset="-120"/>
                <a:ea typeface="標楷體" pitchFamily="65" charset="-120"/>
              </a:rPr>
            </a:br>
            <a:r>
              <a:rPr lang="zh-TW" altLang="en-US" sz="1700" dirty="0">
                <a:solidFill>
                  <a:srgbClr val="002060"/>
                </a:solidFill>
                <a:latin typeface="標楷體" pitchFamily="65" charset="-120"/>
                <a:ea typeface="標楷體" pitchFamily="65" charset="-120"/>
              </a:rPr>
              <a:t>  </a:t>
            </a:r>
            <a:r>
              <a:rPr lang="en-US" altLang="zh-TW" sz="1700" dirty="0">
                <a:solidFill>
                  <a:srgbClr val="002060"/>
                </a:solidFill>
                <a:latin typeface="標楷體" pitchFamily="65" charset="-120"/>
                <a:ea typeface="標楷體" pitchFamily="65" charset="-120"/>
              </a:rPr>
              <a:t>:</a:t>
            </a:r>
            <a:r>
              <a:rPr lang="zh-TW" altLang="en-US" sz="1700" dirty="0">
                <a:solidFill>
                  <a:srgbClr val="002060"/>
                </a:solidFill>
                <a:latin typeface="標楷體"/>
                <a:ea typeface="標楷體"/>
              </a:rPr>
              <a:t>「提報疑似新個案」</a:t>
            </a:r>
            <a:endParaRPr lang="en-US" altLang="zh-TW" sz="1700" dirty="0">
              <a:solidFill>
                <a:srgbClr val="002060"/>
              </a:solidFill>
              <a:latin typeface="標楷體" pitchFamily="65" charset="-120"/>
              <a:ea typeface="標楷體" pitchFamily="65" charset="-120"/>
            </a:endParaRPr>
          </a:p>
          <a:p>
            <a:endParaRPr lang="zh-TW" altLang="en-US" dirty="0"/>
          </a:p>
        </p:txBody>
      </p:sp>
    </p:spTree>
    <p:extLst>
      <p:ext uri="{BB962C8B-B14F-4D97-AF65-F5344CB8AC3E}">
        <p14:creationId xmlns:p14="http://schemas.microsoft.com/office/powerpoint/2010/main" val="201518626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壁窗">
  <a:themeElements>
    <a:clrScheme name="壁窗">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壁窗">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宣紙">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2">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壁窗">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Oriel</Template>
  <TotalTime>10044</TotalTime>
  <Words>6640</Words>
  <Application>Microsoft Office PowerPoint</Application>
  <PresentationFormat>如螢幕大小 (4:3)</PresentationFormat>
  <Paragraphs>575</Paragraphs>
  <Slides>54</Slides>
  <Notes>4</Notes>
  <HiddenSlides>0</HiddenSlides>
  <MMClips>0</MMClips>
  <ScaleCrop>false</ScaleCrop>
  <HeadingPairs>
    <vt:vector size="6" baseType="variant">
      <vt:variant>
        <vt:lpstr>使用字型</vt:lpstr>
      </vt:variant>
      <vt:variant>
        <vt:i4>10</vt:i4>
      </vt:variant>
      <vt:variant>
        <vt:lpstr>佈景主題</vt:lpstr>
      </vt:variant>
      <vt:variant>
        <vt:i4>1</vt:i4>
      </vt:variant>
      <vt:variant>
        <vt:lpstr>投影片標題</vt:lpstr>
      </vt:variant>
      <vt:variant>
        <vt:i4>54</vt:i4>
      </vt:variant>
    </vt:vector>
  </HeadingPairs>
  <TitlesOfParts>
    <vt:vector size="65" baseType="lpstr">
      <vt:lpstr>華康隸書體W7</vt:lpstr>
      <vt:lpstr>微軟正黑體</vt:lpstr>
      <vt:lpstr>新細明體</vt:lpstr>
      <vt:lpstr>標楷體</vt:lpstr>
      <vt:lpstr>Arial</vt:lpstr>
      <vt:lpstr>Calibri</vt:lpstr>
      <vt:lpstr>Century Schoolbook</vt:lpstr>
      <vt:lpstr>Symbol</vt:lpstr>
      <vt:lpstr>Wingdings</vt:lpstr>
      <vt:lpstr>Wingdings 2</vt:lpstr>
      <vt:lpstr>壁窗</vt:lpstr>
      <vt:lpstr>113學年度  屏東縣 學前特殊教育學生 鑑定安置暨幼小銜接</vt:lpstr>
      <vt:lpstr>            鑑定安置實施計畫</vt:lpstr>
      <vt:lpstr>                   鑑定辦法</vt:lpstr>
      <vt:lpstr>           特殊教育服務類別</vt:lpstr>
      <vt:lpstr>         鑑定流程和鑑定期程</vt:lpstr>
      <vt:lpstr>                  鑑定安置流程    113學年上學期</vt:lpstr>
      <vt:lpstr>                  鑑定安置流程    113學年下學期</vt:lpstr>
      <vt:lpstr> 新提報個案鑑定 </vt:lpstr>
      <vt:lpstr>新提報個案鑑定申請文件</vt:lpstr>
      <vt:lpstr>跨階段轉銜鑑定</vt:lpstr>
      <vt:lpstr>跨階段轉銜鑑定申請文件</vt:lpstr>
      <vt:lpstr>重新評估鑑定</vt:lpstr>
      <vt:lpstr>          重新評估鑑定申請文件</vt:lpstr>
      <vt:lpstr>          未報到、轉學 </vt:lpstr>
      <vt:lpstr>                         未報到､轉學 </vt:lpstr>
      <vt:lpstr>              縣內轉學 </vt:lpstr>
      <vt:lpstr>      縣內轉學至他校相同班別文件</vt:lpstr>
      <vt:lpstr>縣內轉學至他校相同班別申請作業注意事項</vt:lpstr>
      <vt:lpstr>     縣內轉學至他校不同班別文件</vt:lpstr>
      <vt:lpstr>          轉學至外縣市 </vt:lpstr>
      <vt:lpstr>轉學至外縣市辦理文件 </vt:lpstr>
      <vt:lpstr>就讀國立特殊學校之鑑定</vt:lpstr>
      <vt:lpstr>就讀國立特殊學校申請文件</vt:lpstr>
      <vt:lpstr>        放棄特教身分鑑定 </vt:lpstr>
      <vt:lpstr>       放棄特教身分申請文件</vt:lpstr>
      <vt:lpstr>             暫緩入學鑑定</vt:lpstr>
      <vt:lpstr>暫緩入學申請流程注意事項</vt:lpstr>
      <vt:lpstr>        暫緩入學鑑定申請文件</vt:lpstr>
      <vt:lpstr>          鑑定安置會議</vt:lpstr>
      <vt:lpstr>           學前教育安置型態</vt:lpstr>
      <vt:lpstr>          國小教育安置型態</vt:lpstr>
      <vt:lpstr>   暫定-114年臨時鑑定安置會議時程</vt:lpstr>
      <vt:lpstr>修訂中華適應行為量表 (CABSR)</vt:lpstr>
      <vt:lpstr> 特教通報網分區提報學校所屬鄉鎮分區</vt:lpstr>
      <vt:lpstr>  教育部特教通報網提報新個案-操作步驟                 </vt:lpstr>
      <vt:lpstr>     教育部特教通報網提報鑑定-操作步驟 重新評估(跨階段)､重新安置 ､放棄特生 ､緩讀 </vt:lpstr>
      <vt:lpstr>   教育部特教通報網填寫轉銜資料操作步驟         「重新安置或縣內轉學或縣外轉學」</vt:lpstr>
      <vt:lpstr>教育部特教通報網填寫轉銜資料操作步驟 「跨階段轉銜」</vt:lpstr>
      <vt:lpstr> 公立學校附設幼兒園於教育部特教通報網 填寫轉銜資料操作步驟-「原校跨階段」</vt:lpstr>
      <vt:lpstr>      送件至學前鑑定中心注意事項</vt:lpstr>
      <vt:lpstr>                              送件審查</vt:lpstr>
      <vt:lpstr>                   Q&amp;A Q1 錯過送件時間或資料準備不及，來不及送件怎麼辦?</vt:lpstr>
      <vt:lpstr>Q2 緊急個案(如:突發事故、生病等)的鑑定安置時程?</vt:lpstr>
      <vt:lpstr>Q3 定期的鑑定安置會議之外才提出重新安置的個案是否可立即有特教教師服務?</vt:lpstr>
      <vt:lpstr>       Q4 已經鑑定過的學生,在就學期間特殊身分之｢適用階段 /有效日期｣失效應怎麼辦?</vt:lpstr>
      <vt:lpstr>Q5 幼兒園大班剛拿到手冊從未申請教育鑑定，但逢跨階段轉銜申請鑑定，要以何種身份提報?通報網上是否要填報轉銜?</vt:lpstr>
      <vt:lpstr>Q6 安置後未報到且未至他校就學，要如何處理?</vt:lpstr>
      <vt:lpstr>Q7 安置後未報到且轉學至他校就讀，要如何處理?</vt:lpstr>
      <vt:lpstr>Q8 學生更改姓名申請鑑定送件時在特教通報網要如何處理?</vt:lpstr>
      <vt:lpstr>Q9 學生轉學於新校就讀，在經費補助申請期間要     如何辦理經費申請?</vt:lpstr>
      <vt:lpstr>             提 醒</vt:lpstr>
      <vt:lpstr>             申 訴</vt:lpstr>
      <vt:lpstr>         屏東縣特殊教育資源中心</vt:lpstr>
      <vt:lpstr>  報告結束 謝謝聆聽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鑑定安置問題Q＆A</dc:title>
  <dc:creator>user</dc:creator>
  <cp:lastModifiedBy>user</cp:lastModifiedBy>
  <cp:revision>1353</cp:revision>
  <dcterms:created xsi:type="dcterms:W3CDTF">2012-08-18T17:49:25Z</dcterms:created>
  <dcterms:modified xsi:type="dcterms:W3CDTF">2024-09-06T07:42:13Z</dcterms:modified>
</cp:coreProperties>
</file>