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1" r:id="rId3"/>
    <p:sldId id="275" r:id="rId4"/>
    <p:sldId id="257" r:id="rId5"/>
    <p:sldId id="258" r:id="rId6"/>
    <p:sldId id="286" r:id="rId7"/>
    <p:sldId id="261" r:id="rId8"/>
    <p:sldId id="265" r:id="rId9"/>
    <p:sldId id="264" r:id="rId10"/>
    <p:sldId id="262" r:id="rId11"/>
    <p:sldId id="263" r:id="rId12"/>
    <p:sldId id="266" r:id="rId13"/>
    <p:sldId id="267" r:id="rId14"/>
    <p:sldId id="277" r:id="rId15"/>
    <p:sldId id="268" r:id="rId16"/>
    <p:sldId id="269" r:id="rId17"/>
    <p:sldId id="270" r:id="rId18"/>
    <p:sldId id="271" r:id="rId19"/>
    <p:sldId id="285" r:id="rId20"/>
    <p:sldId id="273" r:id="rId21"/>
    <p:sldId id="274" r:id="rId22"/>
    <p:sldId id="278" r:id="rId23"/>
    <p:sldId id="279" r:id="rId24"/>
    <p:sldId id="280" r:id="rId25"/>
    <p:sldId id="281" r:id="rId26"/>
    <p:sldId id="282" r:id="rId27"/>
    <p:sldId id="283" r:id="rId28"/>
    <p:sldId id="290" r:id="rId29"/>
    <p:sldId id="289" r:id="rId30"/>
  </p:sldIdLst>
  <p:sldSz cx="9144000" cy="6858000" type="screen4x3"/>
  <p:notesSz cx="7104063" cy="102346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35" autoAdjust="0"/>
    <p:restoredTop sz="94660"/>
  </p:normalViewPr>
  <p:slideViewPr>
    <p:cSldViewPr>
      <p:cViewPr varScale="1">
        <p:scale>
          <a:sx n="108" d="100"/>
          <a:sy n="108" d="100"/>
        </p:scale>
        <p:origin x="222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altLang="zh-TW"/>
              <a:t>2019/8/31</a:t>
            </a:r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3992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D9FA9B3-DEE7-44A7-9B93-5EF9DCB81780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255210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r>
              <a:rPr lang="en-US" altLang="zh-TW"/>
              <a:t>2019/8/31</a:t>
            </a:r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3992" y="9721106"/>
            <a:ext cx="3078427" cy="51350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9ACD30D-3E3E-4C9B-B59D-CF5EDC5A689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42279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797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460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9ACD30D-3E3E-4C9B-B59D-CF5EDC5A689B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772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TW" altLang="en-US"/>
              <a:t>按一下以編輯母片副標題樣式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40C98-F7B4-4B03-ADF9-9F156A21E9B4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5EFC3-BC1E-49E5-AE9C-1BF56F26EA6F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4E394-8A01-462D-9E7A-38D753B723D7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CC6F32E8-9A9F-4F7E-B006-12B84B3E3556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23A77-3C16-413F-AEA4-53C253E94C72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80F5D-1A18-4435-ADEF-F65429BD6A1F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78758-0855-437E-928F-60A24FEA94B0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28452-085E-439B-85C9-6439DFA9ECF4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86C7-475D-484D-A299-2C80B204B2C0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56431-CDE9-43C3-8540-2832997B059C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TW" altLang="en-US"/>
              <a:t>按一下圖示以新增圖片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TW" altLang="en-US"/>
              <a:t>按一下以編輯母片文字樣式</a:t>
            </a:r>
          </a:p>
          <a:p>
            <a:pPr lvl="1" eaLnBrk="1" latinLnBrk="0" hangingPunct="1"/>
            <a:r>
              <a:rPr lang="zh-TW" altLang="en-US"/>
              <a:t>第二層</a:t>
            </a:r>
          </a:p>
          <a:p>
            <a:pPr lvl="2" eaLnBrk="1" latinLnBrk="0" hangingPunct="1"/>
            <a:r>
              <a:rPr lang="zh-TW" altLang="en-US"/>
              <a:t>第三層</a:t>
            </a:r>
          </a:p>
          <a:p>
            <a:pPr lvl="3" eaLnBrk="1" latinLnBrk="0" hangingPunct="1"/>
            <a:r>
              <a:rPr lang="zh-TW" altLang="en-US"/>
              <a:t>第四層</a:t>
            </a:r>
          </a:p>
          <a:p>
            <a:pPr lvl="4" eaLnBrk="1" latinLnBrk="0" hangingPunct="1"/>
            <a:r>
              <a:rPr lang="zh-TW" altLang="en-US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75B9-1793-4003-BCF3-93BBC54168BF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TW" altLang="en-US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TW" altLang="en-US"/>
              <a:t>按一下以編輯母片文字樣式</a:t>
            </a:r>
          </a:p>
          <a:p>
            <a:pPr lvl="1" eaLnBrk="1" latinLnBrk="0" hangingPunct="1"/>
            <a:r>
              <a:rPr kumimoji="0" lang="zh-TW" altLang="en-US"/>
              <a:t>第二層</a:t>
            </a:r>
          </a:p>
          <a:p>
            <a:pPr lvl="2" eaLnBrk="1" latinLnBrk="0" hangingPunct="1"/>
            <a:r>
              <a:rPr kumimoji="0" lang="zh-TW" altLang="en-US"/>
              <a:t>第三層</a:t>
            </a:r>
          </a:p>
          <a:p>
            <a:pPr lvl="3" eaLnBrk="1" latinLnBrk="0" hangingPunct="1"/>
            <a:r>
              <a:rPr kumimoji="0" lang="zh-TW" altLang="en-US"/>
              <a:t>第四層</a:t>
            </a:r>
          </a:p>
          <a:p>
            <a:pPr lvl="4" eaLnBrk="1" latinLnBrk="0" hangingPunct="1"/>
            <a:r>
              <a:rPr kumimoji="0" lang="zh-TW" altLang="en-US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36162E07-E1D7-4EEF-902A-5688A2B93FE2}" type="datetime1">
              <a:rPr lang="zh-TW" altLang="en-US" smtClean="0"/>
              <a:t>2025/8/18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4161644"/>
          </a:xfrm>
        </p:spPr>
        <p:txBody>
          <a:bodyPr>
            <a:noAutofit/>
          </a:bodyPr>
          <a:lstStyle/>
          <a:p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114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學年度屏東縣</a:t>
            </a: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前特教學生鑑定說明會</a:t>
            </a: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特殊教育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通報網提報及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總表填寫說明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</a:t>
            </a:fld>
            <a:endParaRPr lang="zh-TW" altLang="en-US"/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57224" y="3571876"/>
            <a:ext cx="7772400" cy="2089943"/>
          </a:xfrm>
          <a:prstGeom prst="rect">
            <a:avLst/>
          </a:prstGeom>
        </p:spPr>
        <p:txBody>
          <a:bodyPr vert="horz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6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6" y="1600200"/>
            <a:ext cx="7933948" cy="4686300"/>
          </a:xfrm>
          <a:noFill/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10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467544" y="4149080"/>
            <a:ext cx="864096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02C9F32-9A00-4B68-8D65-AB47FB142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78674"/>
            <a:ext cx="1731414" cy="323116"/>
          </a:xfrm>
          <a:prstGeom prst="rect">
            <a:avLst/>
          </a:prstGeom>
        </p:spPr>
      </p:pic>
      <p:sp>
        <p:nvSpPr>
          <p:cNvPr id="13" name="矩形圖說文字 12"/>
          <p:cNvSpPr/>
          <p:nvPr/>
        </p:nvSpPr>
        <p:spPr>
          <a:xfrm>
            <a:off x="359532" y="2348880"/>
            <a:ext cx="3492388" cy="1512168"/>
          </a:xfrm>
          <a:prstGeom prst="wedgeRectCallout">
            <a:avLst>
              <a:gd name="adj1" fmla="val -26170"/>
              <a:gd name="adj2" fmla="val 67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359532" y="2348880"/>
            <a:ext cx="34923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>
                <a:solidFill>
                  <a:schemeClr val="bg1"/>
                </a:solidFill>
              </a:rPr>
              <a:t>1.</a:t>
            </a:r>
            <a:r>
              <a:rPr lang="zh-TW" altLang="en-US" sz="2400" b="1" dirty="0">
                <a:solidFill>
                  <a:schemeClr val="bg1"/>
                </a:solidFill>
              </a:rPr>
              <a:t>姓名勿以「○」代替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2.</a:t>
            </a:r>
            <a:r>
              <a:rPr lang="zh-TW" altLang="en-US" sz="2400" b="1" dirty="0">
                <a:solidFill>
                  <a:schemeClr val="bg1"/>
                </a:solidFill>
              </a:rPr>
              <a:t>注意身分證字號的正確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3.</a:t>
            </a:r>
            <a:r>
              <a:rPr lang="zh-TW" altLang="en-US" sz="2400" b="1" dirty="0">
                <a:solidFill>
                  <a:schemeClr val="bg1"/>
                </a:solidFill>
              </a:rPr>
              <a:t>生日以「</a:t>
            </a:r>
            <a:r>
              <a:rPr lang="en-US" altLang="zh-TW" sz="2400" b="1" dirty="0">
                <a:solidFill>
                  <a:schemeClr val="bg1"/>
                </a:solidFill>
              </a:rPr>
              <a:t>‧</a:t>
            </a:r>
            <a:r>
              <a:rPr lang="zh-TW" altLang="en-US" sz="2400" b="1" dirty="0">
                <a:solidFill>
                  <a:schemeClr val="bg1"/>
                </a:solidFill>
              </a:rPr>
              <a:t>」隔開</a:t>
            </a:r>
          </a:p>
        </p:txBody>
      </p:sp>
    </p:spTree>
    <p:extLst>
      <p:ext uri="{BB962C8B-B14F-4D97-AF65-F5344CB8AC3E}">
        <p14:creationId xmlns:p14="http://schemas.microsoft.com/office/powerpoint/2010/main" val="294876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26" y="1600200"/>
            <a:ext cx="7933948" cy="4686300"/>
          </a:xfrm>
          <a:noFill/>
        </p:spPr>
      </p:pic>
      <p:sp>
        <p:nvSpPr>
          <p:cNvPr id="13" name="投影片編號版面配置區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11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340516" y="4149080"/>
            <a:ext cx="4023571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1871699" y="5762873"/>
            <a:ext cx="3492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/>
              <a:t>均為下拉式選單</a:t>
            </a:r>
            <a:endParaRPr lang="en-US" altLang="zh-TW" sz="2400" b="1" dirty="0"/>
          </a:p>
        </p:txBody>
      </p:sp>
      <p:sp>
        <p:nvSpPr>
          <p:cNvPr id="8" name="矩形 7"/>
          <p:cNvSpPr/>
          <p:nvPr/>
        </p:nvSpPr>
        <p:spPr>
          <a:xfrm>
            <a:off x="5364087" y="4149080"/>
            <a:ext cx="3024338" cy="1512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接點 9"/>
          <p:cNvCxnSpPr/>
          <p:nvPr/>
        </p:nvCxnSpPr>
        <p:spPr>
          <a:xfrm>
            <a:off x="5364087" y="4149080"/>
            <a:ext cx="3024338" cy="151216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接點 13"/>
          <p:cNvCxnSpPr/>
          <p:nvPr/>
        </p:nvCxnSpPr>
        <p:spPr>
          <a:xfrm flipH="1">
            <a:off x="5364087" y="4149080"/>
            <a:ext cx="3024338" cy="1512168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字方塊 14"/>
          <p:cNvSpPr txBox="1"/>
          <p:nvPr/>
        </p:nvSpPr>
        <p:spPr>
          <a:xfrm>
            <a:off x="5796136" y="5684440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/>
              <a:t>行政作業區，</a:t>
            </a:r>
            <a:endParaRPr lang="en-US" altLang="zh-TW" sz="2400" b="1" dirty="0"/>
          </a:p>
          <a:p>
            <a:r>
              <a:rPr lang="zh-TW" altLang="en-US" sz="2400" b="1" dirty="0"/>
              <a:t>園所勿填寫</a:t>
            </a:r>
            <a:endParaRPr lang="en-US" altLang="zh-TW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3567425" y="3882244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C6294C0-9EB5-479D-B486-31E2D527F4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92694"/>
            <a:ext cx="1731414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31" y="1600200"/>
            <a:ext cx="7860738" cy="4686300"/>
          </a:xfrm>
          <a:noFill/>
          <a:ln>
            <a:noFill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12</a:t>
            </a:fld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1259632" y="5767338"/>
            <a:ext cx="972107" cy="633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316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56" y="1600200"/>
            <a:ext cx="7903688" cy="4686300"/>
          </a:xfrm>
          <a:noFill/>
          <a:ln>
            <a:noFill/>
          </a:ln>
        </p:spPr>
      </p:pic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13</a:t>
            </a:fld>
            <a:endParaRPr lang="zh-TW" altLang="en-US"/>
          </a:p>
        </p:txBody>
      </p:sp>
      <p:sp>
        <p:nvSpPr>
          <p:cNvPr id="3" name="矩形 2"/>
          <p:cNvSpPr/>
          <p:nvPr/>
        </p:nvSpPr>
        <p:spPr>
          <a:xfrm>
            <a:off x="104281" y="5059596"/>
            <a:ext cx="8892480" cy="8640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3059832" y="3429000"/>
            <a:ext cx="1386408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圖說文字 6"/>
          <p:cNvSpPr/>
          <p:nvPr/>
        </p:nvSpPr>
        <p:spPr>
          <a:xfrm>
            <a:off x="104281" y="1865283"/>
            <a:ext cx="2952328" cy="280831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>
                <a:solidFill>
                  <a:schemeClr val="bg1"/>
                </a:solidFill>
              </a:rPr>
              <a:t>1.</a:t>
            </a:r>
            <a:r>
              <a:rPr lang="zh-TW" altLang="en-US" sz="2400" b="1" dirty="0">
                <a:solidFill>
                  <a:schemeClr val="bg1"/>
                </a:solidFill>
              </a:rPr>
              <a:t>按住滑鼠左鍵，選取要複製的範圍，然後按滑鼠右鍵，選取複製</a:t>
            </a:r>
            <a:endParaRPr lang="en-US" altLang="zh-TW" sz="2400" b="1" dirty="0">
              <a:solidFill>
                <a:schemeClr val="bg1"/>
              </a:solidFill>
            </a:endParaRPr>
          </a:p>
          <a:p>
            <a:r>
              <a:rPr lang="en-US" altLang="zh-TW" sz="2400" b="1" dirty="0">
                <a:solidFill>
                  <a:schemeClr val="bg1"/>
                </a:solidFill>
              </a:rPr>
              <a:t>2.</a:t>
            </a:r>
            <a:r>
              <a:rPr lang="zh-TW" altLang="en-US" sz="2400" b="1" dirty="0">
                <a:solidFill>
                  <a:schemeClr val="bg1"/>
                </a:solidFill>
              </a:rPr>
              <a:t>游標移到要貼上的位置，按滑鼠右鍵，選取貼上</a:t>
            </a:r>
          </a:p>
        </p:txBody>
      </p:sp>
    </p:spTree>
    <p:extLst>
      <p:ext uri="{BB962C8B-B14F-4D97-AF65-F5344CB8AC3E}">
        <p14:creationId xmlns:p14="http://schemas.microsoft.com/office/powerpoint/2010/main" val="398065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12676" y="1268760"/>
            <a:ext cx="7918648" cy="2808312"/>
          </a:xfrm>
        </p:spPr>
        <p:txBody>
          <a:bodyPr>
            <a:noAutofit/>
          </a:bodyPr>
          <a:lstStyle/>
          <a:p>
            <a:r>
              <a:rPr lang="zh-TW" altLang="en-US" sz="5400" dirty="0" smtClean="0">
                <a:latin typeface="微軟正黑體" panose="020B0604030504040204" pitchFamily="34" charset="-120"/>
              </a:rPr>
              <a:t>三、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特殊教育</a:t>
            </a: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通報網操作</a:t>
            </a:r>
            <a:r>
              <a:rPr lang="en-US" altLang="zh-TW" sz="5400" dirty="0">
                <a:latin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</a:rPr>
              <a:t>https://www.set.edu.tw/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84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3" y="1814232"/>
            <a:ext cx="9173153" cy="4639104"/>
          </a:xfrm>
          <a:noFill/>
          <a:ln>
            <a:noFill/>
          </a:ln>
        </p:spPr>
      </p:pic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15</a:t>
            </a:fld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3707904" y="2708920"/>
            <a:ext cx="3384376" cy="20162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圖說文字 9"/>
          <p:cNvSpPr/>
          <p:nvPr/>
        </p:nvSpPr>
        <p:spPr>
          <a:xfrm>
            <a:off x="75180" y="2708920"/>
            <a:ext cx="3528392" cy="3744416"/>
          </a:xfrm>
          <a:prstGeom prst="wedgeRoundRectCallout">
            <a:avLst>
              <a:gd name="adj1" fmla="val 61942"/>
              <a:gd name="adj2" fmla="val 174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/>
              <a:t>1.</a:t>
            </a:r>
            <a:r>
              <a:rPr lang="zh-TW" altLang="en-US" sz="2400" b="1" dirty="0"/>
              <a:t>填入自己園所的帳號和密碼，然後登入</a:t>
            </a:r>
            <a:endParaRPr lang="en-US" altLang="zh-TW" sz="2400" b="1" dirty="0"/>
          </a:p>
          <a:p>
            <a:r>
              <a:rPr lang="en-US" altLang="zh-TW" sz="2400" b="1" dirty="0"/>
              <a:t>2.</a:t>
            </a:r>
            <a:r>
              <a:rPr lang="zh-TW" altLang="en-US" sz="2400" b="1" dirty="0"/>
              <a:t>如果不知道帳密，請洽</a:t>
            </a:r>
            <a:r>
              <a:rPr lang="zh-TW" altLang="en-US" sz="2400" b="1" dirty="0" smtClean="0"/>
              <a:t>特前科</a:t>
            </a:r>
            <a:r>
              <a:rPr lang="en-US" altLang="zh-TW" sz="2400" b="1" dirty="0" smtClean="0"/>
              <a:t>7320415</a:t>
            </a:r>
            <a:r>
              <a:rPr lang="zh-TW" altLang="en-US" sz="2400" b="1" dirty="0"/>
              <a:t>＃</a:t>
            </a:r>
            <a:r>
              <a:rPr lang="en-US" altLang="zh-TW" sz="2400" b="1" dirty="0" smtClean="0"/>
              <a:t>3647</a:t>
            </a:r>
            <a:endParaRPr lang="en-US" altLang="zh-TW" sz="2400" b="1" dirty="0"/>
          </a:p>
          <a:p>
            <a:r>
              <a:rPr lang="en-US" altLang="zh-TW" sz="2400" b="1" dirty="0"/>
              <a:t>3.</a:t>
            </a:r>
            <a:r>
              <a:rPr lang="zh-TW" altLang="en-US" sz="2400" b="1" dirty="0"/>
              <a:t>送件時，建議先將帳密預先查詢並記在明顯處，避免送件現場耗時查詢</a:t>
            </a:r>
          </a:p>
        </p:txBody>
      </p:sp>
    </p:spTree>
    <p:extLst>
      <p:ext uri="{BB962C8B-B14F-4D97-AF65-F5344CB8AC3E}">
        <p14:creationId xmlns:p14="http://schemas.microsoft.com/office/powerpoint/2010/main" val="294305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153" y="1836398"/>
            <a:ext cx="9173153" cy="4594771"/>
          </a:xfrm>
          <a:noFill/>
          <a:ln>
            <a:noFill/>
          </a:ln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16</a:t>
            </a:fld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-34565" y="2708920"/>
            <a:ext cx="1654237" cy="19442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7020272" y="3068960"/>
            <a:ext cx="1006165" cy="10801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472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6398"/>
            <a:ext cx="9144000" cy="2930365"/>
          </a:xfrm>
          <a:prstGeom prst="rect">
            <a:avLst/>
          </a:prstGeom>
        </p:spPr>
      </p:pic>
      <p:sp>
        <p:nvSpPr>
          <p:cNvPr id="8" name="橢圓 7"/>
          <p:cNvSpPr/>
          <p:nvPr/>
        </p:nvSpPr>
        <p:spPr>
          <a:xfrm>
            <a:off x="253213" y="2432984"/>
            <a:ext cx="3850482" cy="135605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7380312" y="3140968"/>
            <a:ext cx="1006165" cy="10801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474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新增疑似生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533555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7112037" y="6237312"/>
            <a:ext cx="916347" cy="6206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雲朵形 3"/>
          <p:cNvSpPr/>
          <p:nvPr/>
        </p:nvSpPr>
        <p:spPr>
          <a:xfrm>
            <a:off x="2411760" y="4797152"/>
            <a:ext cx="3312368" cy="175062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/>
              <a:t>所有的「＊」填完才能儲存</a:t>
            </a:r>
          </a:p>
        </p:txBody>
      </p:sp>
      <p:cxnSp>
        <p:nvCxnSpPr>
          <p:cNvPr id="6" name="直線接點 5"/>
          <p:cNvCxnSpPr/>
          <p:nvPr/>
        </p:nvCxnSpPr>
        <p:spPr>
          <a:xfrm flipV="1">
            <a:off x="3923928" y="1700808"/>
            <a:ext cx="792088" cy="7200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10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" y="1579150"/>
            <a:ext cx="9102643" cy="4531642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5861" y="3212976"/>
            <a:ext cx="1475656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1717347" y="1859306"/>
            <a:ext cx="905452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2622799" y="1670755"/>
            <a:ext cx="2502532" cy="11472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1499174" y="3068235"/>
            <a:ext cx="1265492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81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3888432"/>
          </a:xfrm>
        </p:spPr>
        <p:txBody>
          <a:bodyPr>
            <a:noAutofit/>
          </a:bodyPr>
          <a:lstStyle/>
          <a:p>
            <a:pPr algn="l"/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本次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說明會重點</a:t>
            </a:r>
            <a: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54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z="5400" dirty="0">
                <a:latin typeface="微軟正黑體" panose="020B0604030504040204" pitchFamily="34" charset="-120"/>
              </a:rPr>
              <a:t>表單</a:t>
            </a:r>
            <a:r>
              <a:rPr lang="zh-TW" altLang="en-US" sz="5400" dirty="0" smtClean="0">
                <a:latin typeface="微軟正黑體" panose="020B0604030504040204" pitchFamily="34" charset="-120"/>
              </a:rPr>
              <a:t>下載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r>
              <a:rPr lang="zh-TW" altLang="en-US" sz="5400" dirty="0" smtClean="0">
                <a:latin typeface="微軟正黑體" panose="020B0604030504040204" pitchFamily="34" charset="-120"/>
              </a:rPr>
              <a:t>二</a:t>
            </a:r>
            <a:r>
              <a:rPr lang="zh-TW" altLang="en-US" sz="5400" dirty="0">
                <a:latin typeface="微軟正黑體" panose="020B0604030504040204" pitchFamily="34" charset="-120"/>
              </a:rPr>
              <a:t>、總表</a:t>
            </a:r>
            <a:r>
              <a:rPr lang="zh-TW" altLang="en-US" sz="5400" dirty="0" smtClean="0">
                <a:latin typeface="微軟正黑體" panose="020B0604030504040204" pitchFamily="34" charset="-120"/>
              </a:rPr>
              <a:t>填寫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r>
              <a:rPr lang="zh-TW" altLang="en-US" sz="5400" dirty="0">
                <a:latin typeface="微軟正黑體" panose="020B0604030504040204" pitchFamily="34" charset="-120"/>
              </a:rPr>
              <a:t>三、特殊教育通報網操作</a:t>
            </a:r>
            <a:r>
              <a:rPr lang="en-US" altLang="zh-TW" sz="5400" dirty="0" smtClean="0">
                <a:latin typeface="微軟正黑體" panose="020B0604030504040204" pitchFamily="34" charset="-120"/>
              </a:rPr>
              <a:t/>
            </a:r>
            <a:br>
              <a:rPr lang="en-US" altLang="zh-TW" sz="5400" dirty="0" smtClean="0">
                <a:latin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3373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</a:t>
            </a:r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87" y="1124744"/>
            <a:ext cx="8310087" cy="5558197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899592" y="4437112"/>
            <a:ext cx="1475656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圓角矩形圖說文字 3"/>
          <p:cNvSpPr/>
          <p:nvPr/>
        </p:nvSpPr>
        <p:spPr>
          <a:xfrm>
            <a:off x="2699792" y="4437112"/>
            <a:ext cx="3096344" cy="1656184"/>
          </a:xfrm>
          <a:prstGeom prst="wedgeRoundRectCallout">
            <a:avLst>
              <a:gd name="adj1" fmla="val -58739"/>
              <a:gd name="adj2" fmla="val -180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/>
              <a:t>1.</a:t>
            </a:r>
            <a:r>
              <a:rPr lang="zh-TW" altLang="en-US" sz="2400" b="1" dirty="0"/>
              <a:t>「選擇提報類組」、「選擇提報身份」均要選擇</a:t>
            </a:r>
            <a:endParaRPr lang="en-US" altLang="zh-TW" sz="2400" b="1" dirty="0"/>
          </a:p>
          <a:p>
            <a:r>
              <a:rPr lang="en-US" altLang="zh-TW" sz="2400" b="1" dirty="0"/>
              <a:t>2.</a:t>
            </a:r>
            <a:r>
              <a:rPr lang="zh-TW" altLang="en-US" sz="2400" b="1" dirty="0"/>
              <a:t>記得按「選擇完畢」</a:t>
            </a:r>
          </a:p>
        </p:txBody>
      </p:sp>
      <p:sp>
        <p:nvSpPr>
          <p:cNvPr id="7" name="矩形 6"/>
          <p:cNvSpPr/>
          <p:nvPr/>
        </p:nvSpPr>
        <p:spPr>
          <a:xfrm>
            <a:off x="3841783" y="1844824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9" name="直線接點 8"/>
          <p:cNvCxnSpPr/>
          <p:nvPr/>
        </p:nvCxnSpPr>
        <p:spPr>
          <a:xfrm>
            <a:off x="1763688" y="2204864"/>
            <a:ext cx="1296144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13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提報完成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21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13401" cy="3762780"/>
          </a:xfrm>
          <a:prstGeom prst="rect">
            <a:avLst/>
          </a:prstGeom>
        </p:spPr>
      </p:pic>
      <p:sp>
        <p:nvSpPr>
          <p:cNvPr id="11" name="橢圓 10"/>
          <p:cNvSpPr/>
          <p:nvPr/>
        </p:nvSpPr>
        <p:spPr>
          <a:xfrm>
            <a:off x="1475656" y="3501008"/>
            <a:ext cx="3240360" cy="93610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圓角矩形圖說文字 4"/>
          <p:cNvSpPr/>
          <p:nvPr/>
        </p:nvSpPr>
        <p:spPr>
          <a:xfrm>
            <a:off x="5508104" y="4149080"/>
            <a:ext cx="2952328" cy="1800200"/>
          </a:xfrm>
          <a:prstGeom prst="wedgeRoundRectCallout">
            <a:avLst>
              <a:gd name="adj1" fmla="val -38637"/>
              <a:gd name="adj2" fmla="val -6334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2400" b="1" dirty="0"/>
              <a:t>如果提報錯誤或是撤案，按「填寫」裡面有「刪除」的選項～</a:t>
            </a:r>
          </a:p>
        </p:txBody>
      </p:sp>
      <p:sp>
        <p:nvSpPr>
          <p:cNvPr id="7" name="橢圓 6"/>
          <p:cNvSpPr/>
          <p:nvPr/>
        </p:nvSpPr>
        <p:spPr>
          <a:xfrm>
            <a:off x="5292080" y="3645024"/>
            <a:ext cx="571872" cy="369094"/>
          </a:xfrm>
          <a:prstGeom prst="ellipse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306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轉銜端密碼查詢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62" y="1386022"/>
            <a:ext cx="9113401" cy="4033250"/>
          </a:xfrm>
          <a:prstGeom prst="rect">
            <a:avLst/>
          </a:prstGeom>
        </p:spPr>
      </p:pic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22</a:t>
            </a:fld>
            <a:endParaRPr lang="zh-TW" altLang="en-US"/>
          </a:p>
        </p:txBody>
      </p:sp>
      <p:sp>
        <p:nvSpPr>
          <p:cNvPr id="4" name="橢圓 3"/>
          <p:cNvSpPr/>
          <p:nvPr/>
        </p:nvSpPr>
        <p:spPr>
          <a:xfrm>
            <a:off x="8172400" y="1553164"/>
            <a:ext cx="762408" cy="43567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8033348" y="1003293"/>
            <a:ext cx="567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/>
              <a:t>1.</a:t>
            </a:r>
            <a:endParaRPr lang="zh-TW" altLang="en-US" sz="3600" dirty="0"/>
          </a:p>
        </p:txBody>
      </p:sp>
      <p:sp>
        <p:nvSpPr>
          <p:cNvPr id="8" name="文字方塊 7"/>
          <p:cNvSpPr txBox="1"/>
          <p:nvPr/>
        </p:nvSpPr>
        <p:spPr>
          <a:xfrm>
            <a:off x="1187624" y="3402647"/>
            <a:ext cx="570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2.</a:t>
            </a:r>
            <a:endParaRPr lang="zh-TW" altLang="en-US" sz="3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4505014" y="2276872"/>
            <a:ext cx="570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3600" dirty="0" smtClean="0"/>
              <a:t>3.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1497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轉銜端填寫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4152"/>
            <a:ext cx="9113401" cy="3797807"/>
          </a:xfrm>
          <a:prstGeom prst="rect">
            <a:avLst/>
          </a:prstGeom>
        </p:spPr>
      </p:pic>
      <p:sp>
        <p:nvSpPr>
          <p:cNvPr id="5" name="矩形圖說文字 4"/>
          <p:cNvSpPr/>
          <p:nvPr/>
        </p:nvSpPr>
        <p:spPr>
          <a:xfrm>
            <a:off x="1691680" y="3501008"/>
            <a:ext cx="2865020" cy="2592288"/>
          </a:xfrm>
          <a:prstGeom prst="wedgeRectCallout">
            <a:avLst>
              <a:gd name="adj1" fmla="val -62958"/>
              <a:gd name="adj2" fmla="val -3262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b="1" dirty="0"/>
              <a:t>1.</a:t>
            </a:r>
            <a:r>
              <a:rPr lang="zh-TW" altLang="en-US" sz="2400" b="1" dirty="0"/>
              <a:t>當學年第一次填寫請由「初次填寫轉銜表」進入</a:t>
            </a:r>
            <a:endParaRPr lang="en-US" altLang="zh-TW" sz="2400" b="1" dirty="0"/>
          </a:p>
          <a:p>
            <a:r>
              <a:rPr lang="en-US" altLang="zh-TW" sz="2400" b="1" dirty="0"/>
              <a:t>2.</a:t>
            </a:r>
            <a:r>
              <a:rPr lang="zh-TW" altLang="en-US" sz="2400" b="1" dirty="0"/>
              <a:t>第二次之後請由「編輯查閱轉銜表」進入</a:t>
            </a:r>
          </a:p>
        </p:txBody>
      </p:sp>
    </p:spTree>
    <p:extLst>
      <p:ext uri="{BB962C8B-B14F-4D97-AF65-F5344CB8AC3E}">
        <p14:creationId xmlns:p14="http://schemas.microsoft.com/office/powerpoint/2010/main" val="64843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轉銜端填寫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24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80" y="1435432"/>
            <a:ext cx="9174180" cy="4225816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8028384" y="1628800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1691680" y="2060848"/>
            <a:ext cx="259228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825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25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8" y="1340768"/>
            <a:ext cx="9055449" cy="439248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8028384" y="1412776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926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26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11256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7616770" y="6093296"/>
            <a:ext cx="792088" cy="43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410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通報網操作</a:t>
            </a:r>
            <a:r>
              <a:rPr lang="en-US" altLang="zh-TW" dirty="0"/>
              <a:t>-</a:t>
            </a:r>
            <a:r>
              <a:rPr lang="zh-TW" altLang="en-US" dirty="0"/>
              <a:t>學務端異動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9144000" cy="5112568"/>
          </a:xfrm>
          <a:prstGeom prst="rect">
            <a:avLst/>
          </a:prstGeom>
        </p:spPr>
      </p:pic>
      <p:sp>
        <p:nvSpPr>
          <p:cNvPr id="6" name="橢圓 5"/>
          <p:cNvSpPr/>
          <p:nvPr/>
        </p:nvSpPr>
        <p:spPr>
          <a:xfrm>
            <a:off x="6156176" y="5661248"/>
            <a:ext cx="1008112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1187624" y="3645023"/>
            <a:ext cx="1440160" cy="1296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361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通報</a:t>
            </a:r>
            <a:r>
              <a:rPr lang="zh-TW" altLang="en-US" dirty="0" smtClean="0"/>
              <a:t>網服務信箱</a:t>
            </a:r>
            <a:endParaRPr lang="zh-TW" altLang="en-US" dirty="0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28</a:t>
            </a:fld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1187624" y="3645023"/>
            <a:ext cx="1440160" cy="12961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0" y="2060848"/>
            <a:ext cx="9144000" cy="3775624"/>
            <a:chOff x="0" y="2060848"/>
            <a:chExt cx="9144000" cy="3775624"/>
          </a:xfrm>
        </p:grpSpPr>
        <p:pic>
          <p:nvPicPr>
            <p:cNvPr id="4" name="圖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060848"/>
              <a:ext cx="9144000" cy="3775624"/>
            </a:xfrm>
            <a:prstGeom prst="rect">
              <a:avLst/>
            </a:prstGeom>
          </p:spPr>
        </p:pic>
        <p:sp>
          <p:nvSpPr>
            <p:cNvPr id="8" name="橢圓 7"/>
            <p:cNvSpPr/>
            <p:nvPr/>
          </p:nvSpPr>
          <p:spPr>
            <a:xfrm>
              <a:off x="6948264" y="2708920"/>
              <a:ext cx="1224136" cy="53294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9" name="標題 1"/>
          <p:cNvSpPr txBox="1">
            <a:spLocks/>
          </p:cNvSpPr>
          <p:nvPr/>
        </p:nvSpPr>
        <p:spPr>
          <a:xfrm>
            <a:off x="445388" y="1100134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en-US" altLang="zh-TW" dirty="0"/>
              <a:t>setnet@mail.set.edu.tw</a:t>
            </a:r>
            <a:endParaRPr lang="zh-TW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7200" y="3806190"/>
          <a:ext cx="8229600" cy="2743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136347007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900" dirty="0">
                          <a:effectLst/>
                        </a:rPr>
                        <a:t/>
                      </a:r>
                      <a:br>
                        <a:rPr lang="zh-TW" altLang="en-US" sz="900" dirty="0">
                          <a:effectLst/>
                        </a:rPr>
                      </a:br>
                      <a:r>
                        <a:rPr lang="zh-TW" altLang="en-US" sz="900" dirty="0">
                          <a:effectLst/>
                        </a:rPr>
                        <a:t>服務信箱 </a:t>
                      </a:r>
                      <a:r>
                        <a:rPr lang="en-US" sz="900" dirty="0">
                          <a:effectLst/>
                        </a:rPr>
                        <a:t>setnet@mail.set.edu.tw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254287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57200" y="3806190"/>
          <a:ext cx="8229600" cy="274320"/>
        </p:xfrm>
        <a:graphic>
          <a:graphicData uri="http://schemas.openxmlformats.org/drawingml/2006/table">
            <a:tbl>
              <a:tblPr/>
              <a:tblGrid>
                <a:gridCol w="8229600">
                  <a:extLst>
                    <a:ext uri="{9D8B030D-6E8A-4147-A177-3AD203B41FA5}">
                      <a16:colId xmlns:a16="http://schemas.microsoft.com/office/drawing/2014/main" val="34857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900" dirty="0">
                          <a:effectLst/>
                        </a:rPr>
                        <a:t/>
                      </a:r>
                      <a:br>
                        <a:rPr lang="zh-TW" altLang="en-US" sz="900" dirty="0">
                          <a:effectLst/>
                        </a:rPr>
                      </a:br>
                      <a:r>
                        <a:rPr lang="zh-TW" altLang="en-US" sz="900" dirty="0">
                          <a:effectLst/>
                        </a:rPr>
                        <a:t>服務信箱 </a:t>
                      </a:r>
                      <a:r>
                        <a:rPr lang="en-US" sz="900" dirty="0">
                          <a:effectLst/>
                        </a:rPr>
                        <a:t>setnet@mail.set.edu.tw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66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57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29</a:t>
            </a:fld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ctrTitle" idx="4294967295"/>
          </p:nvPr>
        </p:nvSpPr>
        <p:spPr>
          <a:xfrm>
            <a:off x="685800" y="1955128"/>
            <a:ext cx="7772400" cy="2732088"/>
          </a:xfrm>
        </p:spPr>
        <p:txBody>
          <a:bodyPr>
            <a:noAutofit/>
          </a:bodyPr>
          <a:lstStyle/>
          <a:p>
            <a:r>
              <a:rPr lang="zh-TW" altLang="en-US" sz="80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感謝聆聽</a:t>
            </a:r>
            <a:endParaRPr lang="zh-TW" altLang="en-US" sz="8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857224" y="3571876"/>
            <a:ext cx="7772400" cy="2089943"/>
          </a:xfrm>
          <a:prstGeom prst="rect">
            <a:avLst/>
          </a:prstGeom>
        </p:spPr>
        <p:txBody>
          <a:bodyPr vert="horz" rtlCol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5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6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8352928" cy="3888432"/>
          </a:xfrm>
        </p:spPr>
        <p:txBody>
          <a:bodyPr>
            <a:noAutofit/>
          </a:bodyPr>
          <a:lstStyle/>
          <a:p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</a:t>
            </a:r>
            <a:r>
              <a:rPr lang="zh-TW" altLang="en-US" sz="5400" dirty="0" smtClean="0">
                <a:latin typeface="PMingLiU" panose="02020500000000000000" pitchFamily="18" charset="-120"/>
                <a:ea typeface="PMingLiU" panose="02020500000000000000" pitchFamily="18" charset="-120"/>
              </a:rPr>
              <a:t>、</a:t>
            </a:r>
            <a:r>
              <a:rPr lang="zh-TW" altLang="en-US" sz="5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表件下載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4800" dirty="0" smtClean="0">
                <a:latin typeface="微軟正黑體" panose="020B0604030504040204" pitchFamily="34" charset="-120"/>
              </a:rPr>
              <a:t>屏東縣</a:t>
            </a:r>
            <a:r>
              <a:rPr lang="zh-TW" altLang="en-US" sz="4800" dirty="0">
                <a:latin typeface="微軟正黑體" panose="020B0604030504040204" pitchFamily="34" charset="-120"/>
              </a:rPr>
              <a:t>特殊教育資源中心</a:t>
            </a:r>
            <a:r>
              <a:rPr lang="zh-TW" altLang="en-US" sz="4800" dirty="0" smtClean="0">
                <a:latin typeface="微軟正黑體" panose="020B0604030504040204" pitchFamily="34" charset="-120"/>
              </a:rPr>
              <a:t>網站</a:t>
            </a:r>
            <a:r>
              <a:rPr lang="en-US" altLang="zh-TW" sz="4800" dirty="0">
                <a:latin typeface="微軟正黑體" panose="020B0604030504040204" pitchFamily="34" charset="-120"/>
              </a:rPr>
              <a:t/>
            </a:r>
            <a:br>
              <a:rPr lang="en-US" altLang="zh-TW" sz="4800" dirty="0">
                <a:latin typeface="微軟正黑體" panose="020B0604030504040204" pitchFamily="34" charset="-120"/>
              </a:rPr>
            </a:br>
            <a:r>
              <a:rPr lang="en-US" altLang="zh-TW" dirty="0">
                <a:latin typeface="微軟正黑體" panose="020B0604030504040204" pitchFamily="34" charset="-120"/>
              </a:rPr>
              <a:t>https://www.sped.ptc.edu.tw/</a:t>
            </a: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125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525124"/>
            <a:ext cx="8352928" cy="431106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表件下載</a:t>
            </a:r>
            <a:endParaRPr lang="zh-TW" altLang="en-US" dirty="0"/>
          </a:p>
        </p:txBody>
      </p:sp>
      <p:sp>
        <p:nvSpPr>
          <p:cNvPr id="14" name="投影片編號版面配置區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4</a:t>
            </a:fld>
            <a:endParaRPr lang="zh-TW" altLang="en-US"/>
          </a:p>
        </p:txBody>
      </p:sp>
      <p:grpSp>
        <p:nvGrpSpPr>
          <p:cNvPr id="12" name="群組 11"/>
          <p:cNvGrpSpPr/>
          <p:nvPr/>
        </p:nvGrpSpPr>
        <p:grpSpPr>
          <a:xfrm>
            <a:off x="3854067" y="1351094"/>
            <a:ext cx="673224" cy="782805"/>
            <a:chOff x="971600" y="1048036"/>
            <a:chExt cx="2592288" cy="1084820"/>
          </a:xfrm>
        </p:grpSpPr>
        <p:sp>
          <p:nvSpPr>
            <p:cNvPr id="5" name="橢圓 4"/>
            <p:cNvSpPr/>
            <p:nvPr/>
          </p:nvSpPr>
          <p:spPr>
            <a:xfrm>
              <a:off x="971600" y="1268760"/>
              <a:ext cx="2592288" cy="86409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1187623" y="1048036"/>
              <a:ext cx="5678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1.</a:t>
              </a:r>
              <a:endParaRPr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8938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83" y="1659336"/>
            <a:ext cx="7828338" cy="4577976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表件下載</a:t>
            </a:r>
            <a:endParaRPr lang="zh-TW" altLang="en-US" dirty="0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3707904" y="2356054"/>
            <a:ext cx="2018644" cy="3600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7" name="群組 16"/>
          <p:cNvGrpSpPr/>
          <p:nvPr/>
        </p:nvGrpSpPr>
        <p:grpSpPr>
          <a:xfrm>
            <a:off x="2555774" y="5317032"/>
            <a:ext cx="2638522" cy="672712"/>
            <a:chOff x="4540899" y="1236607"/>
            <a:chExt cx="1365588" cy="672712"/>
          </a:xfrm>
        </p:grpSpPr>
        <p:sp>
          <p:nvSpPr>
            <p:cNvPr id="18" name="橢圓 17"/>
            <p:cNvSpPr/>
            <p:nvPr/>
          </p:nvSpPr>
          <p:spPr>
            <a:xfrm>
              <a:off x="4540899" y="1549279"/>
              <a:ext cx="1075928" cy="3600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5610967" y="1236607"/>
              <a:ext cx="2955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3600" dirty="0"/>
                <a:t>2</a:t>
              </a:r>
              <a:r>
                <a:rPr lang="en-US" altLang="zh-TW" sz="3600" dirty="0" smtClean="0"/>
                <a:t>.</a:t>
              </a:r>
              <a:endParaRPr lang="zh-TW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8699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2376264"/>
          </a:xfrm>
        </p:spPr>
        <p:txBody>
          <a:bodyPr>
            <a:noAutofit/>
          </a:bodyPr>
          <a:lstStyle/>
          <a:p>
            <a:r>
              <a:rPr lang="zh-TW" altLang="en-US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二、總表填寫</a:t>
            </a:r>
            <a: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5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endParaRPr lang="zh-TW" altLang="en-US" sz="5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68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09" y="1600200"/>
            <a:ext cx="7927381" cy="4686300"/>
          </a:xfrm>
          <a:noFill/>
        </p:spPr>
      </p:pic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3" name="橢圓 2"/>
          <p:cNvSpPr/>
          <p:nvPr/>
        </p:nvSpPr>
        <p:spPr>
          <a:xfrm>
            <a:off x="3059832" y="2276872"/>
            <a:ext cx="1080120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/>
              <a:t> 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6980165-1D47-4993-B193-F5F2D87C31ED}"/>
              </a:ext>
            </a:extLst>
          </p:cNvPr>
          <p:cNvSpPr txBox="1"/>
          <p:nvPr/>
        </p:nvSpPr>
        <p:spPr>
          <a:xfrm>
            <a:off x="2592000" y="4043527"/>
            <a:ext cx="1728192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zh-TW" altLang="en-US" sz="1200" b="1" dirty="0">
                <a:latin typeface="標楷體" panose="03000509000000000000" pitchFamily="65" charset="-120"/>
                <a:ea typeface="標楷體" panose="03000509000000000000" pitchFamily="65" charset="-120"/>
              </a:rPr>
              <a:t>東港國小：歐麗娟老師</a:t>
            </a:r>
          </a:p>
        </p:txBody>
      </p:sp>
    </p:spTree>
    <p:extLst>
      <p:ext uri="{BB962C8B-B14F-4D97-AF65-F5344CB8AC3E}">
        <p14:creationId xmlns:p14="http://schemas.microsoft.com/office/powerpoint/2010/main" val="376108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8</a:t>
            </a:fld>
            <a:endParaRPr lang="zh-TW" altLang="en-US"/>
          </a:p>
        </p:txBody>
      </p:sp>
      <p:grpSp>
        <p:nvGrpSpPr>
          <p:cNvPr id="10" name="群組 9"/>
          <p:cNvGrpSpPr/>
          <p:nvPr/>
        </p:nvGrpSpPr>
        <p:grpSpPr>
          <a:xfrm>
            <a:off x="0" y="1408766"/>
            <a:ext cx="9144000" cy="5449234"/>
            <a:chOff x="0" y="1336758"/>
            <a:chExt cx="9144000" cy="5449234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336758"/>
              <a:ext cx="9144000" cy="5449234"/>
            </a:xfrm>
            <a:prstGeom prst="rect">
              <a:avLst/>
            </a:prstGeom>
          </p:spPr>
        </p:pic>
        <p:sp>
          <p:nvSpPr>
            <p:cNvPr id="9" name="橢圓 8"/>
            <p:cNvSpPr/>
            <p:nvPr/>
          </p:nvSpPr>
          <p:spPr>
            <a:xfrm>
              <a:off x="2627784" y="2132856"/>
              <a:ext cx="4104456" cy="2088232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391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總表填寫</a:t>
            </a: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9</a:t>
            </a:fld>
            <a:endParaRPr lang="zh-TW" altLang="en-US"/>
          </a:p>
        </p:txBody>
      </p:sp>
      <p:grpSp>
        <p:nvGrpSpPr>
          <p:cNvPr id="15" name="群組 14"/>
          <p:cNvGrpSpPr/>
          <p:nvPr/>
        </p:nvGrpSpPr>
        <p:grpSpPr>
          <a:xfrm>
            <a:off x="-2784" y="1307220"/>
            <a:ext cx="9144000" cy="5456023"/>
            <a:chOff x="0" y="1120972"/>
            <a:chExt cx="9144000" cy="5456023"/>
          </a:xfrm>
        </p:grpSpPr>
        <p:pic>
          <p:nvPicPr>
            <p:cNvPr id="11" name="圖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95285"/>
              <a:ext cx="9144000" cy="5381710"/>
            </a:xfrm>
            <a:prstGeom prst="rect">
              <a:avLst/>
            </a:prstGeom>
          </p:spPr>
        </p:pic>
        <p:sp>
          <p:nvSpPr>
            <p:cNvPr id="12" name="橢圓 11"/>
            <p:cNvSpPr/>
            <p:nvPr/>
          </p:nvSpPr>
          <p:spPr>
            <a:xfrm>
              <a:off x="2699792" y="2564904"/>
              <a:ext cx="1512168" cy="6106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1547664" y="5966394"/>
              <a:ext cx="1512168" cy="610601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2879812" y="1120972"/>
              <a:ext cx="1044116" cy="43582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572166" y="3874416"/>
            <a:ext cx="432048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DC35CEE1-35B2-4F82-AF9D-5D9337E72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000" y="3784866"/>
            <a:ext cx="1731414" cy="32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8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撲面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暗香撲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撲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1837</TotalTime>
  <Words>481</Words>
  <Application>Microsoft Office PowerPoint</Application>
  <PresentationFormat>如螢幕大小 (4:3)</PresentationFormat>
  <Paragraphs>88</Paragraphs>
  <Slides>29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29</vt:i4>
      </vt:variant>
    </vt:vector>
  </HeadingPairs>
  <TitlesOfParts>
    <vt:vector size="40" baseType="lpstr">
      <vt:lpstr>黑体</vt:lpstr>
      <vt:lpstr>微軟正黑體</vt:lpstr>
      <vt:lpstr>新細明體</vt:lpstr>
      <vt:lpstr>新細明體</vt:lpstr>
      <vt:lpstr>標楷體</vt:lpstr>
      <vt:lpstr>Arial</vt:lpstr>
      <vt:lpstr>Calibri</vt:lpstr>
      <vt:lpstr>Franklin Gothic Book</vt:lpstr>
      <vt:lpstr>Franklin Gothic Medium</vt:lpstr>
      <vt:lpstr>Wingdings 2</vt:lpstr>
      <vt:lpstr>暗香撲面</vt:lpstr>
      <vt:lpstr>114學年度屏東縣 學前特教學生鑑定說明會  特殊教育通報網提報及 總表填寫說明</vt:lpstr>
      <vt:lpstr>  本次說明會重點 一、表單下載 二、總表填寫 三、特殊教育通報網操作 </vt:lpstr>
      <vt:lpstr>一、表件下載  屏東縣特殊教育資源中心網站 https://www.sped.ptc.edu.tw/</vt:lpstr>
      <vt:lpstr>表件下載</vt:lpstr>
      <vt:lpstr>表件下載</vt:lpstr>
      <vt:lpstr>二、總表填寫 </vt:lpstr>
      <vt:lpstr>總表填寫</vt:lpstr>
      <vt:lpstr>總表填寫</vt:lpstr>
      <vt:lpstr>總表填寫</vt:lpstr>
      <vt:lpstr>總表填寫</vt:lpstr>
      <vt:lpstr>總表填寫</vt:lpstr>
      <vt:lpstr>總表填寫</vt:lpstr>
      <vt:lpstr>總表填寫</vt:lpstr>
      <vt:lpstr>三、特殊教育通報網操作 https://www.set.edu.tw/ </vt:lpstr>
      <vt:lpstr>通報網操作</vt:lpstr>
      <vt:lpstr>通報網操作-新增疑似生</vt:lpstr>
      <vt:lpstr>通報網操作-新增疑似生</vt:lpstr>
      <vt:lpstr>通報網操作-新增疑似生</vt:lpstr>
      <vt:lpstr>通報網操作-提報</vt:lpstr>
      <vt:lpstr>通報網操作-提報</vt:lpstr>
      <vt:lpstr>通報網操作-提報完成</vt:lpstr>
      <vt:lpstr>通報網操作-轉銜端密碼查詢</vt:lpstr>
      <vt:lpstr>通報網操作-轉銜端填寫</vt:lpstr>
      <vt:lpstr>通報網操作-轉銜端填寫</vt:lpstr>
      <vt:lpstr>通報網操作-學務端異動</vt:lpstr>
      <vt:lpstr>通報網操作-學務端異動</vt:lpstr>
      <vt:lpstr>通報網操作-學務端異動</vt:lpstr>
      <vt:lpstr>通報網服務信箱</vt:lpstr>
      <vt:lpstr>感謝聆聽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特殊教育通報網提報及 總表填寫說明</dc:title>
  <dc:creator>資優班</dc:creator>
  <cp:lastModifiedBy>username</cp:lastModifiedBy>
  <cp:revision>69</cp:revision>
  <cp:lastPrinted>2019-08-13T13:02:49Z</cp:lastPrinted>
  <dcterms:created xsi:type="dcterms:W3CDTF">2018-12-17T06:34:51Z</dcterms:created>
  <dcterms:modified xsi:type="dcterms:W3CDTF">2025-08-18T03:10:45Z</dcterms:modified>
</cp:coreProperties>
</file>